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530" r:id="rId2"/>
    <p:sldId id="529" r:id="rId3"/>
    <p:sldId id="521" r:id="rId4"/>
    <p:sldId id="528" r:id="rId5"/>
    <p:sldId id="531" r:id="rId6"/>
    <p:sldId id="510" r:id="rId7"/>
    <p:sldId id="518" r:id="rId8"/>
    <p:sldId id="4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 Nguyen Quoc" initials="TNQ" lastIdx="3" clrIdx="0">
    <p:extLst>
      <p:ext uri="{19B8F6BF-5375-455C-9EA6-DF929625EA0E}">
        <p15:presenceInfo xmlns:p15="http://schemas.microsoft.com/office/powerpoint/2012/main" userId="S-1-5-21-3734395507-3439540992-2097805461-9867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>
        <p:scale>
          <a:sx n="66" d="100"/>
          <a:sy n="66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15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6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82550" y="742950"/>
            <a:ext cx="6637338" cy="37338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49795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330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jpeg"/><Relationship Id="rId17" Type="http://schemas.microsoft.com/office/2007/relationships/hdphoto" Target="../media/hdphoto2.wdp"/><Relationship Id="rId2" Type="http://schemas.openxmlformats.org/officeDocument/2006/relationships/image" Target="../media/image1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0.JPG"/><Relationship Id="rId18" Type="http://schemas.openxmlformats.org/officeDocument/2006/relationships/image" Target="../media/image35.jpe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" Type="http://schemas.openxmlformats.org/officeDocument/2006/relationships/image" Target="../media/image21.png"/><Relationship Id="rId16" Type="http://schemas.openxmlformats.org/officeDocument/2006/relationships/image" Target="../media/image33.JP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32.jpeg"/><Relationship Id="rId10" Type="http://schemas.openxmlformats.org/officeDocument/2006/relationships/image" Target="../media/image27.png"/><Relationship Id="rId19" Type="http://schemas.openxmlformats.org/officeDocument/2006/relationships/image" Target="../media/image36.jpe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microsoft.com/office/2007/relationships/hdphoto" Target="../media/hdphoto5.wdp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microsoft.com/office/2007/relationships/hdphoto" Target="../media/hdphoto1.wdp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9.png"/><Relationship Id="rId5" Type="http://schemas.openxmlformats.org/officeDocument/2006/relationships/image" Target="../media/image49.png"/><Relationship Id="rId15" Type="http://schemas.microsoft.com/office/2007/relationships/hdphoto" Target="../media/hdphoto7.wdp"/><Relationship Id="rId10" Type="http://schemas.openxmlformats.org/officeDocument/2006/relationships/image" Target="../media/image2.png"/><Relationship Id="rId19" Type="http://schemas.openxmlformats.org/officeDocument/2006/relationships/image" Target="../media/image20.png"/><Relationship Id="rId4" Type="http://schemas.microsoft.com/office/2007/relationships/hdphoto" Target="../media/hdphoto6.wdp"/><Relationship Id="rId9" Type="http://schemas.openxmlformats.org/officeDocument/2006/relationships/image" Target="../media/image53.png"/><Relationship Id="rId14" Type="http://schemas.openxmlformats.org/officeDocument/2006/relationships/image" Target="../media/image55.png"/><Relationship Id="rId22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30 Best Data Visualizations of 2024 [Examples]">
            <a:extLst>
              <a:ext uri="{FF2B5EF4-FFF2-40B4-BE49-F238E27FC236}">
                <a16:creationId xmlns:a16="http://schemas.microsoft.com/office/drawing/2014/main" id="{5E4C2DE8-B40A-3F57-3A9B-946689B5A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6459" r="3972" b="5115"/>
          <a:stretch/>
        </p:blipFill>
        <p:spPr bwMode="auto">
          <a:xfrm>
            <a:off x="7472341" y="2342373"/>
            <a:ext cx="1544973" cy="8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9940"/>
            <a:ext cx="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98971" y="1635372"/>
            <a:ext cx="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6566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884491" y="1642760"/>
            <a:ext cx="0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64418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726552" y="1688661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882843" y="755694"/>
            <a:ext cx="2512078" cy="118994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Loss time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to find and chop stamp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FA: 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check stamp to create Pallet ID</a:t>
            </a:r>
          </a:p>
          <a:p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526920" y="749035"/>
            <a:ext cx="2925429" cy="1205304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control when picking up samples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 indicate </a:t>
            </a:r>
            <a:r>
              <a:rPr lang="en-GB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shipment priority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Quality issues/ 4M </a:t>
            </a:r>
            <a:r>
              <a:rPr lang="en-US" alt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alert at only Production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494898" y="47723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728164" y="751963"/>
            <a:ext cx="2876282" cy="1199458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Update OQC result not timely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Each step independent, easy to skip process</a:t>
            </a:r>
            <a:endParaRPr lang="en-GB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make Daily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69385" y="755695"/>
            <a:ext cx="2421873" cy="1184120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45720" bIns="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to confirm OQC inspection result to input WMS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2018558"/>
            <a:ext cx="11564336" cy="365270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82308" y="436209"/>
            <a:ext cx="370946" cy="1515212"/>
            <a:chOff x="113367" y="1022737"/>
            <a:chExt cx="283227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13367" y="1022737"/>
              <a:ext cx="283227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82308" y="2005110"/>
            <a:ext cx="370945" cy="3669933"/>
            <a:chOff x="120787" y="1009032"/>
            <a:chExt cx="241858" cy="815499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09032"/>
              <a:ext cx="241858" cy="8154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47309" y="1354316"/>
              <a:ext cx="794476" cy="14047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4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82308" y="5743692"/>
            <a:ext cx="364578" cy="1056252"/>
            <a:chOff x="120787" y="976345"/>
            <a:chExt cx="241858" cy="848813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976345"/>
              <a:ext cx="241858" cy="8488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66945" y="1327199"/>
              <a:ext cx="838671" cy="14292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3111" y="47723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51318" y="47723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21967" y="5747402"/>
            <a:ext cx="2931078" cy="1048527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Indicates S/N OQC pick up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shipment priority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Quality issues/4M change indicate on OQC system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727591" y="5743692"/>
            <a:ext cx="2882803" cy="1056195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OQC &amp; Lot judgment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Eliminate manual job OQC</a:t>
            </a:r>
          </a:p>
          <a:p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  <a:p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882844" y="5743693"/>
            <a:ext cx="2517674" cy="1056195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r>
              <a:rPr lang="en-GB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GB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  </a:t>
            </a:r>
            <a:r>
              <a:rPr lang="en-GB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667839" y="5743692"/>
            <a:ext cx="2423417" cy="104733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model following shipment plan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final confirmation to WMS/PDA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21966" y="426300"/>
            <a:ext cx="2925429" cy="276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up Sample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27591" y="426820"/>
            <a:ext cx="2865663" cy="2777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73061" y="428877"/>
            <a:ext cx="2521860" cy="274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Chop Physical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671456" y="426300"/>
            <a:ext cx="2421873" cy="278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Shipment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5B2A018-0B3A-476B-BE91-BDE3B6C46AB2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 - Concept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7579776" y="3436587"/>
            <a:ext cx="1310651" cy="743019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256" y="3859206"/>
              <a:ext cx="893368" cy="53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WMS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system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40847" y="3381558"/>
            <a:ext cx="1254037" cy="741826"/>
            <a:chOff x="5283503" y="3672651"/>
            <a:chExt cx="1336998" cy="84463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503" y="3672651"/>
              <a:ext cx="1336998" cy="844638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0605" y="3864045"/>
              <a:ext cx="1145991" cy="525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 Inspection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63603" y="4143788"/>
            <a:ext cx="0" cy="581183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2DCA4E-80C0-4456-9DC2-8263355E2C9E}"/>
              </a:ext>
            </a:extLst>
          </p:cNvPr>
          <p:cNvGrpSpPr/>
          <p:nvPr/>
        </p:nvGrpSpPr>
        <p:grpSpPr>
          <a:xfrm>
            <a:off x="9862004" y="3630745"/>
            <a:ext cx="2123342" cy="1617060"/>
            <a:chOff x="9835553" y="3395588"/>
            <a:chExt cx="2123342" cy="112362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B7D21DE-6514-43E9-A9AB-13F924A283FE}"/>
                </a:ext>
              </a:extLst>
            </p:cNvPr>
            <p:cNvGrpSpPr/>
            <p:nvPr/>
          </p:nvGrpSpPr>
          <p:grpSpPr>
            <a:xfrm>
              <a:off x="10045475" y="3516146"/>
              <a:ext cx="1799293" cy="930897"/>
              <a:chOff x="-7381889" y="6628290"/>
              <a:chExt cx="2814349" cy="251673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AF26FDE-B256-4BC0-8B72-8524522B9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81889" y="6628290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F2A3DBD-08B8-49C5-9C05-A65A92111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81889" y="7492937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BF5C5A0-4A2D-4A08-8E29-6D9D1B37F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81889" y="8357584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7495D95-A6B3-4B66-B7D4-1E3910AF4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30688" y="6628290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98D8D243-38BD-42EF-9262-AE0BC0CCA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30688" y="7492937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23213ED-94B3-4856-8ACB-7B318EEE4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30688" y="8357584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FDAC3D4-846C-48DD-BDAE-6A5317CE0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9286" y="6628290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2DBC108-D37B-413D-B43B-33ACB8798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9286" y="7492937"/>
                <a:ext cx="901746" cy="787440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E446683-BC4B-4E59-81DA-3A26CB18D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9286" y="8357584"/>
                <a:ext cx="901746" cy="787440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EE998AF-D73F-44E8-AE33-D1F4D8D30C6D}"/>
                </a:ext>
              </a:extLst>
            </p:cNvPr>
            <p:cNvSpPr/>
            <p:nvPr/>
          </p:nvSpPr>
          <p:spPr>
            <a:xfrm>
              <a:off x="10000725" y="3449060"/>
              <a:ext cx="1878745" cy="107015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9835553" y="3395588"/>
              <a:ext cx="2123342" cy="422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749495" y="4781485"/>
            <a:ext cx="1501808" cy="39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37556" y="3357764"/>
            <a:ext cx="1274555" cy="730686"/>
            <a:chOff x="5236217" y="3632313"/>
            <a:chExt cx="1336998" cy="72960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217" y="3632313"/>
              <a:ext cx="1336998" cy="70449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769" y="3762642"/>
              <a:ext cx="1153986" cy="599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 Weight check online</a:t>
              </a:r>
              <a:endParaRPr lang="en-GB" altLang="en-US" sz="11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2368585" y="2815462"/>
            <a:ext cx="1090206" cy="357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up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4313601" y="4209996"/>
            <a:ext cx="843633" cy="39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814594" y="5129259"/>
            <a:ext cx="1583104" cy="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8414699" y="4830670"/>
            <a:ext cx="1510991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Transfer to SCM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7265497" y="2037011"/>
            <a:ext cx="1949568" cy="36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Visualization data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23792" y="2942558"/>
            <a:ext cx="1282222" cy="342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Auto Judgement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2541158" y="3692031"/>
            <a:ext cx="1909597" cy="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>
            <a:off x="5561558" y="2604017"/>
            <a:ext cx="1559295" cy="1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250613" y="2245954"/>
            <a:ext cx="14209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40865" y="2915555"/>
            <a:ext cx="0" cy="517077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95EEC4-534B-49FA-B86E-4A9FB4653EBB}"/>
              </a:ext>
            </a:extLst>
          </p:cNvPr>
          <p:cNvGrpSpPr/>
          <p:nvPr/>
        </p:nvGrpSpPr>
        <p:grpSpPr>
          <a:xfrm>
            <a:off x="4733429" y="2375413"/>
            <a:ext cx="842526" cy="488681"/>
            <a:chOff x="-47926" y="0"/>
            <a:chExt cx="842526" cy="47905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36CA4A3-7F84-4945-AD0C-175FE433CDB7}"/>
                </a:ext>
              </a:extLst>
            </p:cNvPr>
            <p:cNvGrpSpPr/>
            <p:nvPr/>
          </p:nvGrpSpPr>
          <p:grpSpPr>
            <a:xfrm>
              <a:off x="-47926" y="33834"/>
              <a:ext cx="842526" cy="445218"/>
              <a:chOff x="-49339" y="33834"/>
              <a:chExt cx="867368" cy="445218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65A7FC7-7BC3-4E12-85FA-4F7F4DC4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339" y="33834"/>
                <a:ext cx="867368" cy="445218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1D3FC5E-E9E9-4C24-B80F-75861CAB606A}"/>
                  </a:ext>
                </a:extLst>
              </p:cNvPr>
              <p:cNvSpPr/>
              <p:nvPr/>
            </p:nvSpPr>
            <p:spPr>
              <a:xfrm>
                <a:off x="123264" y="75638"/>
                <a:ext cx="582706" cy="2241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139C55-FCD6-466E-A04B-F2134FB09ACE}"/>
                </a:ext>
              </a:extLst>
            </p:cNvPr>
            <p:cNvSpPr/>
            <p:nvPr/>
          </p:nvSpPr>
          <p:spPr>
            <a:xfrm>
              <a:off x="63367" y="0"/>
              <a:ext cx="688041" cy="362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kern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Software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000523" y="2011095"/>
            <a:ext cx="266778" cy="585732"/>
            <a:chOff x="95871" y="-54183"/>
            <a:chExt cx="1515853" cy="180803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50220" y="91908"/>
              <a:ext cx="1808036" cy="1515853"/>
              <a:chOff x="-98358" y="12541"/>
              <a:chExt cx="1464014" cy="1354163"/>
            </a:xfrm>
          </p:grpSpPr>
          <p:sp>
            <p:nvSpPr>
              <p:cNvPr id="137" name="Flowchart: Stored Data 136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38" name="Flowchart: Stored Data 137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39" name="Flowchart: Stored Data 138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40" name="Flowchart: Stored Data 139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055" y="94235"/>
                <a:ext cx="609601" cy="878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8358" y="12541"/>
                <a:ext cx="375291" cy="672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15" y="2289378"/>
            <a:ext cx="722014" cy="518162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DDA1964-18FE-4ECD-AC1C-A546769AC5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07" y="2255762"/>
            <a:ext cx="728268" cy="599039"/>
          </a:xfrm>
          <a:prstGeom prst="rect">
            <a:avLst/>
          </a:prstGeom>
          <a:noFill/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0CF157A2-6AE8-4FCB-B71D-EF5C291469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795" flipH="1" flipV="1">
            <a:off x="2597292" y="2167981"/>
            <a:ext cx="158852" cy="254843"/>
          </a:xfrm>
          <a:prstGeom prst="rect">
            <a:avLst/>
          </a:prstGeom>
        </p:spPr>
      </p:pic>
      <p:sp>
        <p:nvSpPr>
          <p:cNvPr id="154" name="Cube 153">
            <a:extLst>
              <a:ext uri="{FF2B5EF4-FFF2-40B4-BE49-F238E27FC236}">
                <a16:creationId xmlns:a16="http://schemas.microsoft.com/office/drawing/2014/main" id="{5428A02B-65BD-41BF-972A-1CA56C343C9D}"/>
              </a:ext>
            </a:extLst>
          </p:cNvPr>
          <p:cNvSpPr/>
          <p:nvPr/>
        </p:nvSpPr>
        <p:spPr>
          <a:xfrm>
            <a:off x="2182166" y="2175463"/>
            <a:ext cx="336851" cy="283719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831200" y="2354539"/>
            <a:ext cx="310691" cy="470647"/>
            <a:chOff x="112060" y="-112060"/>
            <a:chExt cx="1499664" cy="177779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69" name="Flowchart: Stored Data 168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0" name="Flowchart: Stored Data 169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1" name="Flowchart: Stored Data 170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2" name="Flowchart: Stored Data 171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68" name="Moon 167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B24EC3C5-C5ED-40E3-B398-32D24252415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17" y="2166681"/>
            <a:ext cx="166253" cy="1474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568130" y="2821566"/>
            <a:ext cx="805806" cy="39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>
            <a:off x="3282203" y="2598663"/>
            <a:ext cx="1462801" cy="1913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290631" y="4737288"/>
            <a:ext cx="834302" cy="757503"/>
            <a:chOff x="7469574" y="3966357"/>
            <a:chExt cx="604402" cy="552039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235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36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52188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8361028" y="5119122"/>
            <a:ext cx="1598935" cy="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5766211" y="3821142"/>
            <a:ext cx="1794987" cy="2163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0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780615" y="4789250"/>
            <a:ext cx="917262" cy="710644"/>
            <a:chOff x="2763" y="1573"/>
            <a:chExt cx="1152" cy="875"/>
          </a:xfrm>
        </p:grpSpPr>
        <p:sp>
          <p:nvSpPr>
            <p:cNvPr id="291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92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88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9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0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1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2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3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4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5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6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97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93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300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1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2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3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4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5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6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7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8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09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0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1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2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3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4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5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6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7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8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19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0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1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2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3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4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5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6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7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8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9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0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1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2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3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4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5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6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7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8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9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0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1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2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3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4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5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6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7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8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49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0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1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2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3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4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5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6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7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8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59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0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1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2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3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4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5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6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7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8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69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0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1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2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3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4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5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6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7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8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79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0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1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2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3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4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5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6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7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8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89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0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1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2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3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4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5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6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7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8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99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0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1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2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3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4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5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6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7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8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09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0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1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2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3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4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5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6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7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8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9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0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1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2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3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4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5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6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7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8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9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0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1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2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3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4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5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6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7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8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9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0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1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2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3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4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5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6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7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8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9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0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1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3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4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5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6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7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8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9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0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1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2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3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4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5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6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7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8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9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0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1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2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3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4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5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6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7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8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9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0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1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2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3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4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5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6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87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94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95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96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97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98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99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pic>
        <p:nvPicPr>
          <p:cNvPr id="498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57" y="5021722"/>
            <a:ext cx="245112" cy="250039"/>
          </a:xfrm>
          <a:prstGeom prst="rect">
            <a:avLst/>
          </a:prstGeom>
        </p:spPr>
      </p:pic>
      <p:sp>
        <p:nvSpPr>
          <p:cNvPr id="499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6313" y="4993408"/>
            <a:ext cx="140216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algn="ctr"/>
            <a:endParaRPr lang="en-SG" b="0">
              <a:latin typeface="Meiryo" panose="020B0604030504040204" pitchFamily="34" charset="-128"/>
              <a:ea typeface="Meiryo" panose="020B0604030504040204" pitchFamily="34" charset="-128"/>
              <a:cs typeface="Arial" pitchFamily="34" charset="0"/>
            </a:endParaRPr>
          </a:p>
        </p:txBody>
      </p:sp>
      <p:sp>
        <p:nvSpPr>
          <p:cNvPr id="500" name="Cube 499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4207436" y="4958486"/>
            <a:ext cx="284749" cy="30404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01" name="Picture 500">
            <a:extLst>
              <a:ext uri="{FF2B5EF4-FFF2-40B4-BE49-F238E27FC236}">
                <a16:creationId xmlns:a16="http://schemas.microsoft.com/office/drawing/2014/main" id="{965DC7BA-4CC3-4994-BC80-9D346517B63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5022685"/>
            <a:ext cx="143139" cy="1191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grpSp>
        <p:nvGrpSpPr>
          <p:cNvPr id="502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402538" y="5074089"/>
            <a:ext cx="298790" cy="528700"/>
            <a:chOff x="4239272" y="4596799"/>
            <a:chExt cx="1499664" cy="1866627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06" name="Flowchart: Stored Data 505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07" name="Flowchart: Stored Data 506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508" name="Flowchart: Stored Data 507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09" name="Flowchart: Stored Data 508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512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05" name="Moon 504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514" name="Rounded Rectangle 842">
            <a:extLst>
              <a:ext uri="{FF2B5EF4-FFF2-40B4-BE49-F238E27FC236}">
                <a16:creationId xmlns:a16="http://schemas.microsoft.com/office/drawing/2014/main" id="{333C533D-AE84-4D44-8F3C-80BF07BEA67B}"/>
              </a:ext>
            </a:extLst>
          </p:cNvPr>
          <p:cNvSpPr/>
          <p:nvPr/>
        </p:nvSpPr>
        <p:spPr>
          <a:xfrm>
            <a:off x="4870741" y="5212879"/>
            <a:ext cx="570404" cy="23846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Shrink machine</a:t>
            </a:r>
          </a:p>
        </p:txBody>
      </p: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V="1">
            <a:off x="2093331" y="2588578"/>
            <a:ext cx="560438" cy="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1941840" y="2782415"/>
            <a:ext cx="2308" cy="501288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8800769" y="3834178"/>
            <a:ext cx="1135386" cy="107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H="1">
            <a:off x="1972268" y="4099716"/>
            <a:ext cx="0" cy="442740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7" name="Picture 516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6417" y="2172368"/>
            <a:ext cx="251435" cy="282268"/>
          </a:xfrm>
          <a:prstGeom prst="rect">
            <a:avLst/>
          </a:prstGeom>
        </p:spPr>
      </p:pic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C8D11D7-8E31-48EC-A65C-7C285659CE53}"/>
              </a:ext>
            </a:extLst>
          </p:cNvPr>
          <p:cNvGrpSpPr/>
          <p:nvPr/>
        </p:nvGrpSpPr>
        <p:grpSpPr>
          <a:xfrm>
            <a:off x="1368739" y="4562078"/>
            <a:ext cx="1274555" cy="817415"/>
            <a:chOff x="5236217" y="3632313"/>
            <a:chExt cx="1336998" cy="704490"/>
          </a:xfrm>
        </p:grpSpPr>
        <p:pic>
          <p:nvPicPr>
            <p:cNvPr id="527" name="Picture 526">
              <a:extLst>
                <a:ext uri="{FF2B5EF4-FFF2-40B4-BE49-F238E27FC236}">
                  <a16:creationId xmlns:a16="http://schemas.microsoft.com/office/drawing/2014/main" id="{FB441408-8329-480C-93F3-3CCA716E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217" y="3632313"/>
              <a:ext cx="1336998" cy="704490"/>
            </a:xfrm>
            <a:prstGeom prst="rect">
              <a:avLst/>
            </a:prstGeom>
          </p:spPr>
        </p:pic>
        <p:sp>
          <p:nvSpPr>
            <p:cNvPr id="528" name="Rectangle 1">
              <a:extLst>
                <a:ext uri="{FF2B5EF4-FFF2-40B4-BE49-F238E27FC236}">
                  <a16:creationId xmlns:a16="http://schemas.microsoft.com/office/drawing/2014/main" id="{DCC2766A-9A1D-4AA4-90F3-C1346FE7F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810" y="3885845"/>
              <a:ext cx="1090716" cy="37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PEMS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system</a:t>
              </a:r>
              <a:endParaRPr lang="en-GB" altLang="en-US" sz="11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1D4989-2C7C-41EC-BCFC-FA6A527D8236}"/>
              </a:ext>
            </a:extLst>
          </p:cNvPr>
          <p:cNvGrpSpPr/>
          <p:nvPr/>
        </p:nvGrpSpPr>
        <p:grpSpPr>
          <a:xfrm>
            <a:off x="2543239" y="3907084"/>
            <a:ext cx="1905799" cy="997458"/>
            <a:chOff x="2543239" y="3859598"/>
            <a:chExt cx="1905799" cy="902987"/>
          </a:xfrm>
        </p:grpSpPr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54D7F62E-647B-4F03-B385-F2690A4F5CDC}"/>
                </a:ext>
              </a:extLst>
            </p:cNvPr>
            <p:cNvCxnSpPr>
              <a:cxnSpLocks/>
            </p:cNvCxnSpPr>
            <p:nvPr/>
          </p:nvCxnSpPr>
          <p:spPr>
            <a:xfrm>
              <a:off x="3098933" y="3875762"/>
              <a:ext cx="1350105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550198-1492-4377-A658-FC5EB130ED1F}"/>
                </a:ext>
              </a:extLst>
            </p:cNvPr>
            <p:cNvCxnSpPr/>
            <p:nvPr/>
          </p:nvCxnSpPr>
          <p:spPr>
            <a:xfrm flipH="1">
              <a:off x="3097626" y="3859598"/>
              <a:ext cx="0" cy="902987"/>
            </a:xfrm>
            <a:prstGeom prst="line">
              <a:avLst/>
            </a:prstGeom>
            <a:ln w="38100">
              <a:solidFill>
                <a:srgbClr val="0000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id="{7993EC62-A1D1-4AC7-B1DD-7ADC83191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3239" y="4750146"/>
              <a:ext cx="568941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AAD40283-334C-4F52-808D-1B6D635810C2}"/>
              </a:ext>
            </a:extLst>
          </p:cNvPr>
          <p:cNvCxnSpPr>
            <a:cxnSpLocks/>
          </p:cNvCxnSpPr>
          <p:nvPr/>
        </p:nvCxnSpPr>
        <p:spPr>
          <a:xfrm flipH="1">
            <a:off x="8201821" y="3031265"/>
            <a:ext cx="0" cy="469977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9FA33563-1536-4F00-ABC4-DFF59857EA8D}"/>
              </a:ext>
            </a:extLst>
          </p:cNvPr>
          <p:cNvCxnSpPr>
            <a:cxnSpLocks/>
          </p:cNvCxnSpPr>
          <p:nvPr/>
        </p:nvCxnSpPr>
        <p:spPr>
          <a:xfrm flipV="1">
            <a:off x="10923675" y="3076222"/>
            <a:ext cx="0" cy="554491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7749D4-7D8E-465B-B3B8-5EFE5DA9EF6C}"/>
              </a:ext>
            </a:extLst>
          </p:cNvPr>
          <p:cNvGrpSpPr/>
          <p:nvPr/>
        </p:nvGrpSpPr>
        <p:grpSpPr>
          <a:xfrm>
            <a:off x="9959802" y="2169451"/>
            <a:ext cx="1878740" cy="813828"/>
            <a:chOff x="10041164" y="2159826"/>
            <a:chExt cx="1663786" cy="81382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E984F4-73CA-4388-A36C-026D894F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41164" y="2159826"/>
              <a:ext cx="1663786" cy="8138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5C817868-8595-4054-B8DE-7739CB8EB3C4}"/>
                </a:ext>
              </a:extLst>
            </p:cNvPr>
            <p:cNvSpPr/>
            <p:nvPr/>
          </p:nvSpPr>
          <p:spPr>
            <a:xfrm>
              <a:off x="10478494" y="2215637"/>
              <a:ext cx="1124629" cy="255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pPr algn="ctr"/>
              <a:r>
                <a:rPr lang="en-US" sz="1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Shipment</a:t>
              </a:r>
            </a:p>
          </p:txBody>
        </p:sp>
      </p:grpSp>
      <p:sp>
        <p:nvSpPr>
          <p:cNvPr id="538" name="Rectangle 537">
            <a:extLst>
              <a:ext uri="{FF2B5EF4-FFF2-40B4-BE49-F238E27FC236}">
                <a16:creationId xmlns:a16="http://schemas.microsoft.com/office/drawing/2014/main" id="{326A3AAE-C2AA-46B9-AAA4-82ACA5234F44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1/6</a:t>
            </a: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49B495CF-D236-4A17-9A07-104C0BF688DB}"/>
              </a:ext>
            </a:extLst>
          </p:cNvPr>
          <p:cNvSpPr/>
          <p:nvPr/>
        </p:nvSpPr>
        <p:spPr>
          <a:xfrm>
            <a:off x="10186945" y="5295128"/>
            <a:ext cx="1697645" cy="300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265327-6FBE-E3B0-4EB6-3DA453053E1D}"/>
              </a:ext>
            </a:extLst>
          </p:cNvPr>
          <p:cNvSpPr/>
          <p:nvPr/>
        </p:nvSpPr>
        <p:spPr>
          <a:xfrm>
            <a:off x="9752801" y="3201289"/>
            <a:ext cx="1170874" cy="359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Verify OQC </a:t>
            </a:r>
          </a:p>
          <a:p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judgment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6BE85-6CD0-3E45-E325-8F29BC3EE8FA}"/>
              </a:ext>
            </a:extLst>
          </p:cNvPr>
          <p:cNvSpPr/>
          <p:nvPr/>
        </p:nvSpPr>
        <p:spPr>
          <a:xfrm>
            <a:off x="8129217" y="4572451"/>
            <a:ext cx="1995970" cy="318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Verify OQC judgment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1C1A97-BE18-437E-8753-C15F2A7719E0}"/>
              </a:ext>
            </a:extLst>
          </p:cNvPr>
          <p:cNvSpPr/>
          <p:nvPr/>
        </p:nvSpPr>
        <p:spPr>
          <a:xfrm>
            <a:off x="2277136" y="3245147"/>
            <a:ext cx="351111" cy="2909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9688848D-350E-4633-8655-A36F627AE389}"/>
              </a:ext>
            </a:extLst>
          </p:cNvPr>
          <p:cNvSpPr/>
          <p:nvPr/>
        </p:nvSpPr>
        <p:spPr>
          <a:xfrm>
            <a:off x="4408068" y="3239244"/>
            <a:ext cx="351111" cy="2909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7DE6A80D-8771-41ED-B5EE-79A15DC5019A}"/>
              </a:ext>
            </a:extLst>
          </p:cNvPr>
          <p:cNvSpPr/>
          <p:nvPr/>
        </p:nvSpPr>
        <p:spPr>
          <a:xfrm>
            <a:off x="6870063" y="2758357"/>
            <a:ext cx="351111" cy="2909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924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994D8B62-2E0D-4992-A62C-DBAB409BBED3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4992F9-7CFE-4159-AD24-F9A9B47BE8C2}"/>
              </a:ext>
            </a:extLst>
          </p:cNvPr>
          <p:cNvSpPr/>
          <p:nvPr/>
        </p:nvSpPr>
        <p:spPr>
          <a:xfrm>
            <a:off x="116313" y="458926"/>
            <a:ext cx="11959372" cy="375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Details of system Production </a:t>
            </a: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OQC</a:t>
            </a:r>
            <a:endParaRPr lang="en-US" sz="1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AutoShape 3">
            <a:extLst>
              <a:ext uri="{FF2B5EF4-FFF2-40B4-BE49-F238E27FC236}">
                <a16:creationId xmlns:a16="http://schemas.microsoft.com/office/drawing/2014/main" id="{919E21E5-A86E-4212-ADC4-1E7D9BE90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489" y="2005368"/>
            <a:ext cx="6014481" cy="4608790"/>
          </a:xfrm>
          <a:prstGeom prst="roundRect">
            <a:avLst>
              <a:gd name="adj" fmla="val 1583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C74903A7-C53C-426D-904D-0C0363A69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961" y="1769056"/>
            <a:ext cx="2305050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4EA5F16-06AF-4A77-98EF-21FA00DD2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77" y="2005370"/>
            <a:ext cx="5767543" cy="4608790"/>
          </a:xfrm>
          <a:prstGeom prst="roundRect">
            <a:avLst>
              <a:gd name="adj" fmla="val 114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3D2F3C47-4E46-46DB-B797-E1997C7E0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2011" y="1773970"/>
            <a:ext cx="2305050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itchFamily="34" charset="0"/>
              </a:rPr>
              <a:t>◆Before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74D528-71CE-A10B-5105-23C711D981E3}"/>
              </a:ext>
            </a:extLst>
          </p:cNvPr>
          <p:cNvGrpSpPr/>
          <p:nvPr/>
        </p:nvGrpSpPr>
        <p:grpSpPr>
          <a:xfrm>
            <a:off x="196217" y="946986"/>
            <a:ext cx="11847192" cy="693554"/>
            <a:chOff x="196217" y="946985"/>
            <a:chExt cx="11847192" cy="111706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DD1968-E890-4C94-960F-69483490489F}"/>
                </a:ext>
              </a:extLst>
            </p:cNvPr>
            <p:cNvSpPr/>
            <p:nvPr/>
          </p:nvSpPr>
          <p:spPr>
            <a:xfrm>
              <a:off x="3571875" y="946985"/>
              <a:ext cx="2118312" cy="11170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Production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890F6A-D3F2-4E26-9B21-B30E1B820BC0}"/>
                </a:ext>
              </a:extLst>
            </p:cNvPr>
            <p:cNvSpPr/>
            <p:nvPr/>
          </p:nvSpPr>
          <p:spPr>
            <a:xfrm>
              <a:off x="6245682" y="946985"/>
              <a:ext cx="2118313" cy="11170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523FB1D-3997-4883-B6AA-5006F89EF79B}"/>
                </a:ext>
              </a:extLst>
            </p:cNvPr>
            <p:cNvSpPr/>
            <p:nvPr/>
          </p:nvSpPr>
          <p:spPr>
            <a:xfrm>
              <a:off x="196217" y="946986"/>
              <a:ext cx="2699384" cy="111706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Weight check system</a:t>
              </a:r>
            </a:p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Pallet ID</a:t>
              </a:r>
            </a:p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4M/ Quality information</a:t>
              </a:r>
              <a:endParaRPr lang="en-GB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B817BD-2AA1-42A8-BDC7-92DC355DC7DD}"/>
                </a:ext>
              </a:extLst>
            </p:cNvPr>
            <p:cNvSpPr/>
            <p:nvPr/>
          </p:nvSpPr>
          <p:spPr>
            <a:xfrm>
              <a:off x="8919490" y="946985"/>
              <a:ext cx="3123919" cy="1117063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 result update timely</a:t>
              </a:r>
            </a:p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Visualize lot judgment from system </a:t>
              </a:r>
              <a:endParaRPr lang="en-GB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5DDC06E-9F9F-4208-95CF-09B23F3851C6}"/>
                </a:ext>
              </a:extLst>
            </p:cNvPr>
            <p:cNvSpPr/>
            <p:nvPr/>
          </p:nvSpPr>
          <p:spPr>
            <a:xfrm>
              <a:off x="5736489" y="1215902"/>
              <a:ext cx="446064" cy="550597"/>
            </a:xfrm>
            <a:prstGeom prst="rightArrow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 w="571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1" name="Arrow: Right 710">
              <a:extLst>
                <a:ext uri="{FF2B5EF4-FFF2-40B4-BE49-F238E27FC236}">
                  <a16:creationId xmlns:a16="http://schemas.microsoft.com/office/drawing/2014/main" id="{5A691AFE-CCC6-CD68-F361-2F1E136AC4D8}"/>
                </a:ext>
              </a:extLst>
            </p:cNvPr>
            <p:cNvSpPr/>
            <p:nvPr/>
          </p:nvSpPr>
          <p:spPr>
            <a:xfrm>
              <a:off x="3029757" y="1232170"/>
              <a:ext cx="446064" cy="550597"/>
            </a:xfrm>
            <a:prstGeom prst="rightArrow">
              <a:avLst/>
            </a:prstGeom>
            <a:solidFill>
              <a:schemeClr val="bg2"/>
            </a:solidFill>
            <a:scene3d>
              <a:camera prst="orthographicFront"/>
              <a:lightRig rig="threePt" dir="t"/>
            </a:scene3d>
            <a:sp3d>
              <a:bevelT w="571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2" name="Arrow: Right 711">
              <a:extLst>
                <a:ext uri="{FF2B5EF4-FFF2-40B4-BE49-F238E27FC236}">
                  <a16:creationId xmlns:a16="http://schemas.microsoft.com/office/drawing/2014/main" id="{CE4CF6AE-F1B8-725A-3D8B-04365B62F463}"/>
                </a:ext>
              </a:extLst>
            </p:cNvPr>
            <p:cNvSpPr/>
            <p:nvPr/>
          </p:nvSpPr>
          <p:spPr>
            <a:xfrm>
              <a:off x="8400713" y="1211352"/>
              <a:ext cx="446064" cy="550597"/>
            </a:xfrm>
            <a:prstGeom prst="rightArrow">
              <a:avLst/>
            </a:prstGeom>
            <a:solidFill>
              <a:schemeClr val="bg2"/>
            </a:solidFill>
            <a:scene3d>
              <a:camera prst="orthographicFront"/>
              <a:lightRig rig="threePt" dir="t"/>
            </a:scene3d>
            <a:sp3d>
              <a:bevelT w="571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40CDF6B-789A-4951-9D60-BD5FEF9BF46E}"/>
              </a:ext>
            </a:extLst>
          </p:cNvPr>
          <p:cNvSpPr/>
          <p:nvPr/>
        </p:nvSpPr>
        <p:spPr>
          <a:xfrm>
            <a:off x="221988" y="2019625"/>
            <a:ext cx="585389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OQC: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 link 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weight system 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</a:t>
            </a: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control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check Production Plan</a:t>
            </a:r>
            <a:endParaRPr lang="en-GB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update OQC result &amp; make daily OQC report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go to SCM warehouse </a:t>
            </a:r>
          </a:p>
          <a:p>
            <a:endParaRPr lang="en-GB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Production: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OQC result to transfer to ID pallet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8FE0E74-0BE8-4CBA-9F78-3FEF98069FE6}"/>
              </a:ext>
            </a:extLst>
          </p:cNvPr>
          <p:cNvSpPr/>
          <p:nvPr/>
        </p:nvSpPr>
        <p:spPr>
          <a:xfrm>
            <a:off x="6048496" y="2017976"/>
            <a:ext cx="6003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OQC: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with weight check &amp; PEMS about Quality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Auto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indicate shipment priority  Priority inspection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Auto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link to OQC check sheet after reading barcode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update OQC result timely &amp; export daily report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Production: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Visualize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and check OQC judgment by PDA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Verify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OQC judgment by system before transfer SCM</a:t>
            </a: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46FFDC-C7A3-41CE-AEA4-B7C9DC9E3EB1}"/>
              </a:ext>
            </a:extLst>
          </p:cNvPr>
          <p:cNvGrpSpPr/>
          <p:nvPr/>
        </p:nvGrpSpPr>
        <p:grpSpPr>
          <a:xfrm>
            <a:off x="313189" y="4963467"/>
            <a:ext cx="5582786" cy="835786"/>
            <a:chOff x="228459" y="5390654"/>
            <a:chExt cx="5838168" cy="932459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4CAFA7-0A6A-429C-A910-F09DF12FC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815" y="5401550"/>
              <a:ext cx="927788" cy="921563"/>
            </a:xfrm>
            <a:prstGeom prst="rect">
              <a:avLst/>
            </a:prstGeom>
          </p:spPr>
        </p:pic>
        <p:sp>
          <p:nvSpPr>
            <p:cNvPr id="70" name="Rectangle 1">
              <a:extLst>
                <a:ext uri="{FF2B5EF4-FFF2-40B4-BE49-F238E27FC236}">
                  <a16:creationId xmlns:a16="http://schemas.microsoft.com/office/drawing/2014/main" id="{DB75FFD3-C8B0-48D9-9B51-764E97A27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952" y="5651813"/>
              <a:ext cx="737732" cy="6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OQC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 </a:t>
              </a:r>
              <a:endParaRPr lang="en-GB" altLang="en-US" sz="1100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01C51AF-0C1B-45E9-BC32-FFE6B50F57AC}"/>
                </a:ext>
              </a:extLst>
            </p:cNvPr>
            <p:cNvGrpSpPr/>
            <p:nvPr/>
          </p:nvGrpSpPr>
          <p:grpSpPr>
            <a:xfrm>
              <a:off x="3406913" y="5390654"/>
              <a:ext cx="927788" cy="932459"/>
              <a:chOff x="5694867" y="1061178"/>
              <a:chExt cx="1035103" cy="932459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AE0497E-9843-4FF3-8591-C38CAEE78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4867" y="1061178"/>
                <a:ext cx="1035103" cy="932459"/>
              </a:xfrm>
              <a:prstGeom prst="rect">
                <a:avLst/>
              </a:prstGeom>
            </p:spPr>
          </p:pic>
          <p:sp>
            <p:nvSpPr>
              <p:cNvPr id="80" name="Rectangle 1">
                <a:extLst>
                  <a:ext uri="{FF2B5EF4-FFF2-40B4-BE49-F238E27FC236}">
                    <a16:creationId xmlns:a16="http://schemas.microsoft.com/office/drawing/2014/main" id="{7B3CEFEA-0B77-4AF1-9E26-490FB2C03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2995" y="1495889"/>
                <a:ext cx="85884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100" b="1" dirty="0">
                    <a:solidFill>
                      <a:srgbClr val="00B05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OQC</a:t>
                </a:r>
                <a:endParaRPr lang="en-GB" altLang="en-US" sz="1100" b="1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C1CBA5-399A-4B70-B1E8-FED1F05BA6BE}"/>
                </a:ext>
              </a:extLst>
            </p:cNvPr>
            <p:cNvCxnSpPr>
              <a:stCxn id="67" idx="3"/>
              <a:endCxn id="78" idx="1"/>
            </p:cNvCxnSpPr>
            <p:nvPr/>
          </p:nvCxnSpPr>
          <p:spPr>
            <a:xfrm flipV="1">
              <a:off x="2691603" y="5856884"/>
              <a:ext cx="715310" cy="544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Multiply 749">
              <a:extLst>
                <a:ext uri="{FF2B5EF4-FFF2-40B4-BE49-F238E27FC236}">
                  <a16:creationId xmlns:a16="http://schemas.microsoft.com/office/drawing/2014/main" id="{4A13D60D-650D-4DD8-82B8-666EED69E352}"/>
                </a:ext>
              </a:extLst>
            </p:cNvPr>
            <p:cNvSpPr/>
            <p:nvPr/>
          </p:nvSpPr>
          <p:spPr>
            <a:xfrm>
              <a:off x="2975878" y="5756651"/>
              <a:ext cx="199026" cy="200466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1368328-3AEE-4A93-885B-E637169347E4}"/>
                </a:ext>
              </a:extLst>
            </p:cNvPr>
            <p:cNvSpPr/>
            <p:nvPr/>
          </p:nvSpPr>
          <p:spPr>
            <a:xfrm>
              <a:off x="2656737" y="5589227"/>
              <a:ext cx="825405" cy="209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E05D6C3-01C0-40F4-9743-1572643D5D2E}"/>
                </a:ext>
              </a:extLst>
            </p:cNvPr>
            <p:cNvCxnSpPr/>
            <p:nvPr/>
          </p:nvCxnSpPr>
          <p:spPr>
            <a:xfrm flipV="1">
              <a:off x="4338469" y="5856884"/>
              <a:ext cx="70162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Multiply 749">
              <a:extLst>
                <a:ext uri="{FF2B5EF4-FFF2-40B4-BE49-F238E27FC236}">
                  <a16:creationId xmlns:a16="http://schemas.microsoft.com/office/drawing/2014/main" id="{2D9F59D3-C2A3-442C-805D-765E6350FAA1}"/>
                </a:ext>
              </a:extLst>
            </p:cNvPr>
            <p:cNvSpPr/>
            <p:nvPr/>
          </p:nvSpPr>
          <p:spPr>
            <a:xfrm>
              <a:off x="4606379" y="5756651"/>
              <a:ext cx="199026" cy="200466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033F20-D851-4332-8238-D232B032AD35}"/>
                </a:ext>
              </a:extLst>
            </p:cNvPr>
            <p:cNvSpPr/>
            <p:nvPr/>
          </p:nvSpPr>
          <p:spPr>
            <a:xfrm>
              <a:off x="4318988" y="5555985"/>
              <a:ext cx="852558" cy="255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409F43-D212-42D5-974B-169D71AB57EA}"/>
                </a:ext>
              </a:extLst>
            </p:cNvPr>
            <p:cNvGrpSpPr/>
            <p:nvPr/>
          </p:nvGrpSpPr>
          <p:grpSpPr>
            <a:xfrm>
              <a:off x="5102793" y="5483560"/>
              <a:ext cx="927788" cy="746646"/>
              <a:chOff x="3761649" y="3333664"/>
              <a:chExt cx="1022712" cy="746646"/>
            </a:xfrm>
          </p:grpSpPr>
          <p:grpSp>
            <p:nvGrpSpPr>
              <p:cNvPr id="86" name="Group 149">
                <a:extLst>
                  <a:ext uri="{FF2B5EF4-FFF2-40B4-BE49-F238E27FC236}">
                    <a16:creationId xmlns:a16="http://schemas.microsoft.com/office/drawing/2014/main" id="{CA989378-5D2C-4B1F-B0D0-6886D1289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5185" y="3333664"/>
                <a:ext cx="729176" cy="497682"/>
                <a:chOff x="2763" y="1573"/>
                <a:chExt cx="1152" cy="875"/>
              </a:xfrm>
            </p:grpSpPr>
            <p:sp>
              <p:nvSpPr>
                <p:cNvPr id="87" name="AutoShape 150">
                  <a:extLst>
                    <a:ext uri="{FF2B5EF4-FFF2-40B4-BE49-F238E27FC236}">
                      <a16:creationId xmlns:a16="http://schemas.microsoft.com/office/drawing/2014/main" id="{6D3516F1-CD5E-4A7D-90F1-123112BAC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3" y="1872"/>
                  <a:ext cx="1152" cy="576"/>
                </a:xfrm>
                <a:prstGeom prst="cube">
                  <a:avLst>
                    <a:gd name="adj" fmla="val 29333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8" name="Group 151">
                  <a:extLst>
                    <a:ext uri="{FF2B5EF4-FFF2-40B4-BE49-F238E27FC236}">
                      <a16:creationId xmlns:a16="http://schemas.microsoft.com/office/drawing/2014/main" id="{B81ED961-EFCD-45DA-972A-3982B11CEE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83" y="1624"/>
                  <a:ext cx="319" cy="488"/>
                  <a:chOff x="672" y="960"/>
                  <a:chExt cx="319" cy="488"/>
                </a:xfrm>
              </p:grpSpPr>
              <p:sp>
                <p:nvSpPr>
                  <p:cNvPr id="285" name="AutoShape 152">
                    <a:extLst>
                      <a:ext uri="{FF2B5EF4-FFF2-40B4-BE49-F238E27FC236}">
                        <a16:creationId xmlns:a16="http://schemas.microsoft.com/office/drawing/2014/main" id="{274706CD-B958-4AD7-BAAC-1FDD01AC4F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" y="960"/>
                    <a:ext cx="319" cy="390"/>
                  </a:xfrm>
                  <a:prstGeom prst="cube">
                    <a:avLst>
                      <a:gd name="adj" fmla="val 44870"/>
                    </a:avLst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 153">
                    <a:extLst>
                      <a:ext uri="{FF2B5EF4-FFF2-40B4-BE49-F238E27FC236}">
                        <a16:creationId xmlns:a16="http://schemas.microsoft.com/office/drawing/2014/main" id="{2D4F13B3-6553-461A-A86A-944FB2EA05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6" y="1225"/>
                    <a:ext cx="123" cy="223"/>
                  </a:xfrm>
                  <a:custGeom>
                    <a:avLst/>
                    <a:gdLst>
                      <a:gd name="T0" fmla="*/ 96 w 528"/>
                      <a:gd name="T1" fmla="*/ 0 h 432"/>
                      <a:gd name="T2" fmla="*/ 528 w 528"/>
                      <a:gd name="T3" fmla="*/ 0 h 432"/>
                      <a:gd name="T4" fmla="*/ 480 w 528"/>
                      <a:gd name="T5" fmla="*/ 96 h 432"/>
                      <a:gd name="T6" fmla="*/ 480 w 528"/>
                      <a:gd name="T7" fmla="*/ 192 h 432"/>
                      <a:gd name="T8" fmla="*/ 480 w 528"/>
                      <a:gd name="T9" fmla="*/ 384 h 432"/>
                      <a:gd name="T10" fmla="*/ 480 w 528"/>
                      <a:gd name="T11" fmla="*/ 432 h 432"/>
                      <a:gd name="T12" fmla="*/ 0 w 528"/>
                      <a:gd name="T13" fmla="*/ 432 h 432"/>
                      <a:gd name="T14" fmla="*/ 0 w 528"/>
                      <a:gd name="T15" fmla="*/ 336 h 432"/>
                      <a:gd name="T16" fmla="*/ 0 w 528"/>
                      <a:gd name="T17" fmla="*/ 192 h 432"/>
                      <a:gd name="T18" fmla="*/ 48 w 528"/>
                      <a:gd name="T19" fmla="*/ 96 h 432"/>
                      <a:gd name="T20" fmla="*/ 96 w 528"/>
                      <a:gd name="T21" fmla="*/ 0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28" h="432">
                        <a:moveTo>
                          <a:pt x="96" y="0"/>
                        </a:moveTo>
                        <a:lnTo>
                          <a:pt x="528" y="0"/>
                        </a:lnTo>
                        <a:lnTo>
                          <a:pt x="480" y="96"/>
                        </a:lnTo>
                        <a:lnTo>
                          <a:pt x="480" y="192"/>
                        </a:lnTo>
                        <a:lnTo>
                          <a:pt x="480" y="384"/>
                        </a:lnTo>
                        <a:lnTo>
                          <a:pt x="480" y="432"/>
                        </a:lnTo>
                        <a:lnTo>
                          <a:pt x="0" y="432"/>
                        </a:lnTo>
                        <a:lnTo>
                          <a:pt x="0" y="336"/>
                        </a:lnTo>
                        <a:lnTo>
                          <a:pt x="0" y="192"/>
                        </a:lnTo>
                        <a:lnTo>
                          <a:pt x="48" y="96"/>
                        </a:lnTo>
                        <a:lnTo>
                          <a:pt x="96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Rectangle 154">
                    <a:extLst>
                      <a:ext uri="{FF2B5EF4-FFF2-40B4-BE49-F238E27FC236}">
                        <a16:creationId xmlns:a16="http://schemas.microsoft.com/office/drawing/2014/main" id="{62D6B106-60FA-4919-895A-A87D3927BB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" y="1155"/>
                    <a:ext cx="38" cy="8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Line 155">
                    <a:extLst>
                      <a:ext uri="{FF2B5EF4-FFF2-40B4-BE49-F238E27FC236}">
                        <a16:creationId xmlns:a16="http://schemas.microsoft.com/office/drawing/2014/main" id="{3BEE9072-47FF-4CC8-99C5-2EE0730B21D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55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Line 156">
                    <a:extLst>
                      <a:ext uri="{FF2B5EF4-FFF2-40B4-BE49-F238E27FC236}">
                        <a16:creationId xmlns:a16="http://schemas.microsoft.com/office/drawing/2014/main" id="{5B78E8B6-A1AD-43B1-838D-B99A41E40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69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Line 157">
                    <a:extLst>
                      <a:ext uri="{FF2B5EF4-FFF2-40B4-BE49-F238E27FC236}">
                        <a16:creationId xmlns:a16="http://schemas.microsoft.com/office/drawing/2014/main" id="{EF056A6E-A91B-42FC-9450-C4271D62BE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83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Line 158">
                    <a:extLst>
                      <a:ext uri="{FF2B5EF4-FFF2-40B4-BE49-F238E27FC236}">
                        <a16:creationId xmlns:a16="http://schemas.microsoft.com/office/drawing/2014/main" id="{1ACF295F-D66C-41C6-995A-8CBB8AC378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7" y="1197"/>
                    <a:ext cx="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Line 159">
                    <a:extLst>
                      <a:ext uri="{FF2B5EF4-FFF2-40B4-BE49-F238E27FC236}">
                        <a16:creationId xmlns:a16="http://schemas.microsoft.com/office/drawing/2014/main" id="{CCBF762D-AE02-4EDA-8AAA-D021075076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1" y="1176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Line 160">
                    <a:extLst>
                      <a:ext uri="{FF2B5EF4-FFF2-40B4-BE49-F238E27FC236}">
                        <a16:creationId xmlns:a16="http://schemas.microsoft.com/office/drawing/2014/main" id="{0E90BE60-6E0E-43FD-95C6-94540AC24E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1" y="1190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Line 161">
                    <a:extLst>
                      <a:ext uri="{FF2B5EF4-FFF2-40B4-BE49-F238E27FC236}">
                        <a16:creationId xmlns:a16="http://schemas.microsoft.com/office/drawing/2014/main" id="{CF2D4A9D-CD05-42C1-BEFC-E347380028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91" y="1205"/>
                    <a:ext cx="1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oup 162">
                  <a:extLst>
                    <a:ext uri="{FF2B5EF4-FFF2-40B4-BE49-F238E27FC236}">
                      <a16:creationId xmlns:a16="http://schemas.microsoft.com/office/drawing/2014/main" id="{2B47440A-2415-4280-AEBE-94375DD1E9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04" y="1573"/>
                  <a:ext cx="383" cy="395"/>
                  <a:chOff x="960" y="1104"/>
                  <a:chExt cx="383" cy="395"/>
                </a:xfrm>
              </p:grpSpPr>
              <p:sp>
                <p:nvSpPr>
                  <p:cNvPr id="96" name="Freeform 163">
                    <a:extLst>
                      <a:ext uri="{FF2B5EF4-FFF2-40B4-BE49-F238E27FC236}">
                        <a16:creationId xmlns:a16="http://schemas.microsoft.com/office/drawing/2014/main" id="{0270046F-83C7-44E7-9D2F-BA159F650B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0" y="1392"/>
                    <a:ext cx="43" cy="107"/>
                  </a:xfrm>
                  <a:custGeom>
                    <a:avLst/>
                    <a:gdLst>
                      <a:gd name="T0" fmla="*/ 0 w 87"/>
                      <a:gd name="T1" fmla="*/ 213 h 213"/>
                      <a:gd name="T2" fmla="*/ 87 w 87"/>
                      <a:gd name="T3" fmla="*/ 129 h 213"/>
                      <a:gd name="T4" fmla="*/ 87 w 87"/>
                      <a:gd name="T5" fmla="*/ 0 h 213"/>
                      <a:gd name="T6" fmla="*/ 0 w 87"/>
                      <a:gd name="T7" fmla="*/ 86 h 213"/>
                      <a:gd name="T8" fmla="*/ 0 w 87"/>
                      <a:gd name="T9" fmla="*/ 213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213">
                        <a:moveTo>
                          <a:pt x="0" y="213"/>
                        </a:moveTo>
                        <a:lnTo>
                          <a:pt x="87" y="129"/>
                        </a:lnTo>
                        <a:lnTo>
                          <a:pt x="87" y="0"/>
                        </a:lnTo>
                        <a:lnTo>
                          <a:pt x="0" y="86"/>
                        </a:lnTo>
                        <a:lnTo>
                          <a:pt x="0" y="21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 164">
                    <a:extLst>
                      <a:ext uri="{FF2B5EF4-FFF2-40B4-BE49-F238E27FC236}">
                        <a16:creationId xmlns:a16="http://schemas.microsoft.com/office/drawing/2014/main" id="{768068D9-FE17-4225-B4A7-508F0AFF11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" y="1392"/>
                    <a:ext cx="64" cy="33"/>
                  </a:xfrm>
                  <a:custGeom>
                    <a:avLst/>
                    <a:gdLst>
                      <a:gd name="T0" fmla="*/ 64 w 129"/>
                      <a:gd name="T1" fmla="*/ 65 h 65"/>
                      <a:gd name="T2" fmla="*/ 129 w 129"/>
                      <a:gd name="T3" fmla="*/ 0 h 65"/>
                      <a:gd name="T4" fmla="*/ 0 w 129"/>
                      <a:gd name="T5" fmla="*/ 0 h 65"/>
                      <a:gd name="T6" fmla="*/ 64 w 129"/>
                      <a:gd name="T7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9" h="65">
                        <a:moveTo>
                          <a:pt x="64" y="65"/>
                        </a:moveTo>
                        <a:lnTo>
                          <a:pt x="129" y="0"/>
                        </a:lnTo>
                        <a:lnTo>
                          <a:pt x="0" y="0"/>
                        </a:lnTo>
                        <a:lnTo>
                          <a:pt x="64" y="65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 165">
                    <a:extLst>
                      <a:ext uri="{FF2B5EF4-FFF2-40B4-BE49-F238E27FC236}">
                        <a16:creationId xmlns:a16="http://schemas.microsoft.com/office/drawing/2014/main" id="{5DA8F1AC-FB65-489B-928C-0C55BC60EF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0" y="1414"/>
                    <a:ext cx="84" cy="21"/>
                  </a:xfrm>
                  <a:custGeom>
                    <a:avLst/>
                    <a:gdLst>
                      <a:gd name="T0" fmla="*/ 169 w 169"/>
                      <a:gd name="T1" fmla="*/ 42 h 42"/>
                      <a:gd name="T2" fmla="*/ 42 w 169"/>
                      <a:gd name="T3" fmla="*/ 0 h 42"/>
                      <a:gd name="T4" fmla="*/ 0 w 169"/>
                      <a:gd name="T5" fmla="*/ 42 h 42"/>
                      <a:gd name="T6" fmla="*/ 169 w 169"/>
                      <a:gd name="T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69" h="42">
                        <a:moveTo>
                          <a:pt x="169" y="42"/>
                        </a:moveTo>
                        <a:lnTo>
                          <a:pt x="42" y="0"/>
                        </a:lnTo>
                        <a:lnTo>
                          <a:pt x="0" y="42"/>
                        </a:lnTo>
                        <a:lnTo>
                          <a:pt x="169" y="42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 166">
                    <a:extLst>
                      <a:ext uri="{FF2B5EF4-FFF2-40B4-BE49-F238E27FC236}">
                        <a16:creationId xmlns:a16="http://schemas.microsoft.com/office/drawing/2014/main" id="{37B5F874-26C7-4263-92D5-E64739C15C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1" y="1392"/>
                    <a:ext cx="352" cy="43"/>
                  </a:xfrm>
                  <a:custGeom>
                    <a:avLst/>
                    <a:gdLst>
                      <a:gd name="T0" fmla="*/ 704 w 704"/>
                      <a:gd name="T1" fmla="*/ 23 h 86"/>
                      <a:gd name="T2" fmla="*/ 660 w 704"/>
                      <a:gd name="T3" fmla="*/ 0 h 86"/>
                      <a:gd name="T4" fmla="*/ 42 w 704"/>
                      <a:gd name="T5" fmla="*/ 0 h 86"/>
                      <a:gd name="T6" fmla="*/ 0 w 704"/>
                      <a:gd name="T7" fmla="*/ 44 h 86"/>
                      <a:gd name="T8" fmla="*/ 127 w 704"/>
                      <a:gd name="T9" fmla="*/ 86 h 86"/>
                      <a:gd name="T10" fmla="*/ 638 w 704"/>
                      <a:gd name="T11" fmla="*/ 86 h 86"/>
                      <a:gd name="T12" fmla="*/ 704 w 704"/>
                      <a:gd name="T13" fmla="*/ 2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4" h="86">
                        <a:moveTo>
                          <a:pt x="704" y="23"/>
                        </a:moveTo>
                        <a:lnTo>
                          <a:pt x="660" y="0"/>
                        </a:lnTo>
                        <a:lnTo>
                          <a:pt x="42" y="0"/>
                        </a:lnTo>
                        <a:lnTo>
                          <a:pt x="0" y="44"/>
                        </a:lnTo>
                        <a:lnTo>
                          <a:pt x="127" y="86"/>
                        </a:lnTo>
                        <a:lnTo>
                          <a:pt x="638" y="86"/>
                        </a:lnTo>
                        <a:lnTo>
                          <a:pt x="704" y="2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67">
                    <a:extLst>
                      <a:ext uri="{FF2B5EF4-FFF2-40B4-BE49-F238E27FC236}">
                        <a16:creationId xmlns:a16="http://schemas.microsoft.com/office/drawing/2014/main" id="{25E2E194-C26D-4231-A0E6-5AD9E2F0BC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40" cy="16"/>
                  </a:xfrm>
                  <a:custGeom>
                    <a:avLst/>
                    <a:gdLst>
                      <a:gd name="T0" fmla="*/ 0 w 481"/>
                      <a:gd name="T1" fmla="*/ 33 h 33"/>
                      <a:gd name="T2" fmla="*/ 42 w 481"/>
                      <a:gd name="T3" fmla="*/ 33 h 33"/>
                      <a:gd name="T4" fmla="*/ 84 w 481"/>
                      <a:gd name="T5" fmla="*/ 33 h 33"/>
                      <a:gd name="T6" fmla="*/ 125 w 481"/>
                      <a:gd name="T7" fmla="*/ 33 h 33"/>
                      <a:gd name="T8" fmla="*/ 165 w 481"/>
                      <a:gd name="T9" fmla="*/ 31 h 33"/>
                      <a:gd name="T10" fmla="*/ 204 w 481"/>
                      <a:gd name="T11" fmla="*/ 31 h 33"/>
                      <a:gd name="T12" fmla="*/ 240 w 481"/>
                      <a:gd name="T13" fmla="*/ 29 h 33"/>
                      <a:gd name="T14" fmla="*/ 277 w 481"/>
                      <a:gd name="T15" fmla="*/ 27 h 33"/>
                      <a:gd name="T16" fmla="*/ 310 w 481"/>
                      <a:gd name="T17" fmla="*/ 25 h 33"/>
                      <a:gd name="T18" fmla="*/ 340 w 481"/>
                      <a:gd name="T19" fmla="*/ 23 h 33"/>
                      <a:gd name="T20" fmla="*/ 369 w 481"/>
                      <a:gd name="T21" fmla="*/ 21 h 33"/>
                      <a:gd name="T22" fmla="*/ 394 w 481"/>
                      <a:gd name="T23" fmla="*/ 19 h 33"/>
                      <a:gd name="T24" fmla="*/ 415 w 481"/>
                      <a:gd name="T25" fmla="*/ 17 h 33"/>
                      <a:gd name="T26" fmla="*/ 435 w 481"/>
                      <a:gd name="T27" fmla="*/ 13 h 33"/>
                      <a:gd name="T28" fmla="*/ 452 w 481"/>
                      <a:gd name="T29" fmla="*/ 12 h 33"/>
                      <a:gd name="T30" fmla="*/ 463 w 481"/>
                      <a:gd name="T31" fmla="*/ 10 h 33"/>
                      <a:gd name="T32" fmla="*/ 473 w 481"/>
                      <a:gd name="T33" fmla="*/ 6 h 33"/>
                      <a:gd name="T34" fmla="*/ 479 w 481"/>
                      <a:gd name="T35" fmla="*/ 4 h 33"/>
                      <a:gd name="T36" fmla="*/ 481 w 481"/>
                      <a:gd name="T37" fmla="*/ 0 h 33"/>
                      <a:gd name="T38" fmla="*/ 481 w 481"/>
                      <a:gd name="T39" fmla="*/ 33 h 33"/>
                      <a:gd name="T40" fmla="*/ 0 w 481"/>
                      <a:gd name="T41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81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4" y="33"/>
                        </a:lnTo>
                        <a:lnTo>
                          <a:pt x="125" y="33"/>
                        </a:lnTo>
                        <a:lnTo>
                          <a:pt x="165" y="31"/>
                        </a:lnTo>
                        <a:lnTo>
                          <a:pt x="204" y="31"/>
                        </a:lnTo>
                        <a:lnTo>
                          <a:pt x="240" y="29"/>
                        </a:lnTo>
                        <a:lnTo>
                          <a:pt x="277" y="27"/>
                        </a:lnTo>
                        <a:lnTo>
                          <a:pt x="310" y="25"/>
                        </a:lnTo>
                        <a:lnTo>
                          <a:pt x="340" y="23"/>
                        </a:lnTo>
                        <a:lnTo>
                          <a:pt x="369" y="21"/>
                        </a:lnTo>
                        <a:lnTo>
                          <a:pt x="394" y="19"/>
                        </a:lnTo>
                        <a:lnTo>
                          <a:pt x="415" y="17"/>
                        </a:lnTo>
                        <a:lnTo>
                          <a:pt x="435" y="13"/>
                        </a:lnTo>
                        <a:lnTo>
                          <a:pt x="452" y="12"/>
                        </a:lnTo>
                        <a:lnTo>
                          <a:pt x="463" y="10"/>
                        </a:lnTo>
                        <a:lnTo>
                          <a:pt x="473" y="6"/>
                        </a:lnTo>
                        <a:lnTo>
                          <a:pt x="479" y="4"/>
                        </a:lnTo>
                        <a:lnTo>
                          <a:pt x="481" y="0"/>
                        </a:lnTo>
                        <a:lnTo>
                          <a:pt x="481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68">
                    <a:extLst>
                      <a:ext uri="{FF2B5EF4-FFF2-40B4-BE49-F238E27FC236}">
                        <a16:creationId xmlns:a16="http://schemas.microsoft.com/office/drawing/2014/main" id="{CEABCC94-511D-4A19-B4A8-35FBC952A8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40" cy="16"/>
                  </a:xfrm>
                  <a:custGeom>
                    <a:avLst/>
                    <a:gdLst>
                      <a:gd name="T0" fmla="*/ 0 w 481"/>
                      <a:gd name="T1" fmla="*/ 33 h 33"/>
                      <a:gd name="T2" fmla="*/ 42 w 481"/>
                      <a:gd name="T3" fmla="*/ 33 h 33"/>
                      <a:gd name="T4" fmla="*/ 84 w 481"/>
                      <a:gd name="T5" fmla="*/ 33 h 33"/>
                      <a:gd name="T6" fmla="*/ 125 w 481"/>
                      <a:gd name="T7" fmla="*/ 33 h 33"/>
                      <a:gd name="T8" fmla="*/ 165 w 481"/>
                      <a:gd name="T9" fmla="*/ 31 h 33"/>
                      <a:gd name="T10" fmla="*/ 204 w 481"/>
                      <a:gd name="T11" fmla="*/ 31 h 33"/>
                      <a:gd name="T12" fmla="*/ 240 w 481"/>
                      <a:gd name="T13" fmla="*/ 29 h 33"/>
                      <a:gd name="T14" fmla="*/ 277 w 481"/>
                      <a:gd name="T15" fmla="*/ 27 h 33"/>
                      <a:gd name="T16" fmla="*/ 310 w 481"/>
                      <a:gd name="T17" fmla="*/ 25 h 33"/>
                      <a:gd name="T18" fmla="*/ 340 w 481"/>
                      <a:gd name="T19" fmla="*/ 23 h 33"/>
                      <a:gd name="T20" fmla="*/ 369 w 481"/>
                      <a:gd name="T21" fmla="*/ 21 h 33"/>
                      <a:gd name="T22" fmla="*/ 394 w 481"/>
                      <a:gd name="T23" fmla="*/ 19 h 33"/>
                      <a:gd name="T24" fmla="*/ 415 w 481"/>
                      <a:gd name="T25" fmla="*/ 17 h 33"/>
                      <a:gd name="T26" fmla="*/ 435 w 481"/>
                      <a:gd name="T27" fmla="*/ 13 h 33"/>
                      <a:gd name="T28" fmla="*/ 452 w 481"/>
                      <a:gd name="T29" fmla="*/ 12 h 33"/>
                      <a:gd name="T30" fmla="*/ 463 w 481"/>
                      <a:gd name="T31" fmla="*/ 10 h 33"/>
                      <a:gd name="T32" fmla="*/ 473 w 481"/>
                      <a:gd name="T33" fmla="*/ 6 h 33"/>
                      <a:gd name="T34" fmla="*/ 479 w 481"/>
                      <a:gd name="T35" fmla="*/ 4 h 33"/>
                      <a:gd name="T36" fmla="*/ 481 w 481"/>
                      <a:gd name="T37" fmla="*/ 0 h 33"/>
                      <a:gd name="T38" fmla="*/ 475 w 481"/>
                      <a:gd name="T39" fmla="*/ 0 h 33"/>
                      <a:gd name="T40" fmla="*/ 473 w 481"/>
                      <a:gd name="T41" fmla="*/ 4 h 33"/>
                      <a:gd name="T42" fmla="*/ 467 w 481"/>
                      <a:gd name="T43" fmla="*/ 6 h 33"/>
                      <a:gd name="T44" fmla="*/ 458 w 481"/>
                      <a:gd name="T45" fmla="*/ 10 h 33"/>
                      <a:gd name="T46" fmla="*/ 446 w 481"/>
                      <a:gd name="T47" fmla="*/ 12 h 33"/>
                      <a:gd name="T48" fmla="*/ 431 w 481"/>
                      <a:gd name="T49" fmla="*/ 13 h 33"/>
                      <a:gd name="T50" fmla="*/ 411 w 481"/>
                      <a:gd name="T51" fmla="*/ 17 h 33"/>
                      <a:gd name="T52" fmla="*/ 388 w 481"/>
                      <a:gd name="T53" fmla="*/ 19 h 33"/>
                      <a:gd name="T54" fmla="*/ 363 w 481"/>
                      <a:gd name="T55" fmla="*/ 21 h 33"/>
                      <a:gd name="T56" fmla="*/ 336 w 481"/>
                      <a:gd name="T57" fmla="*/ 23 h 33"/>
                      <a:gd name="T58" fmla="*/ 306 w 481"/>
                      <a:gd name="T59" fmla="*/ 25 h 33"/>
                      <a:gd name="T60" fmla="*/ 273 w 481"/>
                      <a:gd name="T61" fmla="*/ 27 h 33"/>
                      <a:gd name="T62" fmla="*/ 238 w 481"/>
                      <a:gd name="T63" fmla="*/ 29 h 33"/>
                      <a:gd name="T64" fmla="*/ 202 w 481"/>
                      <a:gd name="T65" fmla="*/ 29 h 33"/>
                      <a:gd name="T66" fmla="*/ 163 w 481"/>
                      <a:gd name="T67" fmla="*/ 31 h 33"/>
                      <a:gd name="T68" fmla="*/ 123 w 481"/>
                      <a:gd name="T69" fmla="*/ 33 h 33"/>
                      <a:gd name="T70" fmla="*/ 83 w 481"/>
                      <a:gd name="T71" fmla="*/ 33 h 33"/>
                      <a:gd name="T72" fmla="*/ 42 w 481"/>
                      <a:gd name="T73" fmla="*/ 33 h 33"/>
                      <a:gd name="T74" fmla="*/ 0 w 481"/>
                      <a:gd name="T75" fmla="*/ 33 h 33"/>
                      <a:gd name="T76" fmla="*/ 0 w 481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81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4" y="33"/>
                        </a:lnTo>
                        <a:lnTo>
                          <a:pt x="125" y="33"/>
                        </a:lnTo>
                        <a:lnTo>
                          <a:pt x="165" y="31"/>
                        </a:lnTo>
                        <a:lnTo>
                          <a:pt x="204" y="31"/>
                        </a:lnTo>
                        <a:lnTo>
                          <a:pt x="240" y="29"/>
                        </a:lnTo>
                        <a:lnTo>
                          <a:pt x="277" y="27"/>
                        </a:lnTo>
                        <a:lnTo>
                          <a:pt x="310" y="25"/>
                        </a:lnTo>
                        <a:lnTo>
                          <a:pt x="340" y="23"/>
                        </a:lnTo>
                        <a:lnTo>
                          <a:pt x="369" y="21"/>
                        </a:lnTo>
                        <a:lnTo>
                          <a:pt x="394" y="19"/>
                        </a:lnTo>
                        <a:lnTo>
                          <a:pt x="415" y="17"/>
                        </a:lnTo>
                        <a:lnTo>
                          <a:pt x="435" y="13"/>
                        </a:lnTo>
                        <a:lnTo>
                          <a:pt x="452" y="12"/>
                        </a:lnTo>
                        <a:lnTo>
                          <a:pt x="463" y="10"/>
                        </a:lnTo>
                        <a:lnTo>
                          <a:pt x="473" y="6"/>
                        </a:lnTo>
                        <a:lnTo>
                          <a:pt x="479" y="4"/>
                        </a:lnTo>
                        <a:lnTo>
                          <a:pt x="481" y="0"/>
                        </a:lnTo>
                        <a:lnTo>
                          <a:pt x="475" y="0"/>
                        </a:lnTo>
                        <a:lnTo>
                          <a:pt x="473" y="4"/>
                        </a:lnTo>
                        <a:lnTo>
                          <a:pt x="467" y="6"/>
                        </a:lnTo>
                        <a:lnTo>
                          <a:pt x="458" y="10"/>
                        </a:lnTo>
                        <a:lnTo>
                          <a:pt x="446" y="12"/>
                        </a:lnTo>
                        <a:lnTo>
                          <a:pt x="431" y="13"/>
                        </a:lnTo>
                        <a:lnTo>
                          <a:pt x="411" y="17"/>
                        </a:lnTo>
                        <a:lnTo>
                          <a:pt x="388" y="19"/>
                        </a:lnTo>
                        <a:lnTo>
                          <a:pt x="363" y="21"/>
                        </a:lnTo>
                        <a:lnTo>
                          <a:pt x="336" y="23"/>
                        </a:lnTo>
                        <a:lnTo>
                          <a:pt x="306" y="25"/>
                        </a:lnTo>
                        <a:lnTo>
                          <a:pt x="273" y="27"/>
                        </a:lnTo>
                        <a:lnTo>
                          <a:pt x="238" y="29"/>
                        </a:lnTo>
                        <a:lnTo>
                          <a:pt x="202" y="29"/>
                        </a:lnTo>
                        <a:lnTo>
                          <a:pt x="163" y="31"/>
                        </a:lnTo>
                        <a:lnTo>
                          <a:pt x="123" y="33"/>
                        </a:lnTo>
                        <a:lnTo>
                          <a:pt x="83" y="33"/>
                        </a:lnTo>
                        <a:lnTo>
                          <a:pt x="42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69">
                    <a:extLst>
                      <a:ext uri="{FF2B5EF4-FFF2-40B4-BE49-F238E27FC236}">
                        <a16:creationId xmlns:a16="http://schemas.microsoft.com/office/drawing/2014/main" id="{7828D288-3398-493F-B63E-71F40A0B99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37" cy="16"/>
                  </a:xfrm>
                  <a:custGeom>
                    <a:avLst/>
                    <a:gdLst>
                      <a:gd name="T0" fmla="*/ 0 w 475"/>
                      <a:gd name="T1" fmla="*/ 33 h 33"/>
                      <a:gd name="T2" fmla="*/ 42 w 475"/>
                      <a:gd name="T3" fmla="*/ 33 h 33"/>
                      <a:gd name="T4" fmla="*/ 83 w 475"/>
                      <a:gd name="T5" fmla="*/ 33 h 33"/>
                      <a:gd name="T6" fmla="*/ 123 w 475"/>
                      <a:gd name="T7" fmla="*/ 33 h 33"/>
                      <a:gd name="T8" fmla="*/ 163 w 475"/>
                      <a:gd name="T9" fmla="*/ 31 h 33"/>
                      <a:gd name="T10" fmla="*/ 202 w 475"/>
                      <a:gd name="T11" fmla="*/ 29 h 33"/>
                      <a:gd name="T12" fmla="*/ 238 w 475"/>
                      <a:gd name="T13" fmla="*/ 29 h 33"/>
                      <a:gd name="T14" fmla="*/ 273 w 475"/>
                      <a:gd name="T15" fmla="*/ 27 h 33"/>
                      <a:gd name="T16" fmla="*/ 306 w 475"/>
                      <a:gd name="T17" fmla="*/ 25 h 33"/>
                      <a:gd name="T18" fmla="*/ 336 w 475"/>
                      <a:gd name="T19" fmla="*/ 23 h 33"/>
                      <a:gd name="T20" fmla="*/ 363 w 475"/>
                      <a:gd name="T21" fmla="*/ 21 h 33"/>
                      <a:gd name="T22" fmla="*/ 388 w 475"/>
                      <a:gd name="T23" fmla="*/ 19 h 33"/>
                      <a:gd name="T24" fmla="*/ 411 w 475"/>
                      <a:gd name="T25" fmla="*/ 17 h 33"/>
                      <a:gd name="T26" fmla="*/ 431 w 475"/>
                      <a:gd name="T27" fmla="*/ 13 h 33"/>
                      <a:gd name="T28" fmla="*/ 446 w 475"/>
                      <a:gd name="T29" fmla="*/ 12 h 33"/>
                      <a:gd name="T30" fmla="*/ 458 w 475"/>
                      <a:gd name="T31" fmla="*/ 10 h 33"/>
                      <a:gd name="T32" fmla="*/ 467 w 475"/>
                      <a:gd name="T33" fmla="*/ 6 h 33"/>
                      <a:gd name="T34" fmla="*/ 473 w 475"/>
                      <a:gd name="T35" fmla="*/ 4 h 33"/>
                      <a:gd name="T36" fmla="*/ 475 w 475"/>
                      <a:gd name="T37" fmla="*/ 0 h 33"/>
                      <a:gd name="T38" fmla="*/ 469 w 475"/>
                      <a:gd name="T39" fmla="*/ 0 h 33"/>
                      <a:gd name="T40" fmla="*/ 467 w 475"/>
                      <a:gd name="T41" fmla="*/ 4 h 33"/>
                      <a:gd name="T42" fmla="*/ 461 w 475"/>
                      <a:gd name="T43" fmla="*/ 6 h 33"/>
                      <a:gd name="T44" fmla="*/ 454 w 475"/>
                      <a:gd name="T45" fmla="*/ 10 h 33"/>
                      <a:gd name="T46" fmla="*/ 440 w 475"/>
                      <a:gd name="T47" fmla="*/ 12 h 33"/>
                      <a:gd name="T48" fmla="*/ 425 w 475"/>
                      <a:gd name="T49" fmla="*/ 13 h 33"/>
                      <a:gd name="T50" fmla="*/ 406 w 475"/>
                      <a:gd name="T51" fmla="*/ 17 h 33"/>
                      <a:gd name="T52" fmla="*/ 385 w 475"/>
                      <a:gd name="T53" fmla="*/ 19 h 33"/>
                      <a:gd name="T54" fmla="*/ 360 w 475"/>
                      <a:gd name="T55" fmla="*/ 21 h 33"/>
                      <a:gd name="T56" fmla="*/ 333 w 475"/>
                      <a:gd name="T57" fmla="*/ 23 h 33"/>
                      <a:gd name="T58" fmla="*/ 302 w 475"/>
                      <a:gd name="T59" fmla="*/ 25 h 33"/>
                      <a:gd name="T60" fmla="*/ 269 w 475"/>
                      <a:gd name="T61" fmla="*/ 27 h 33"/>
                      <a:gd name="T62" fmla="*/ 235 w 475"/>
                      <a:gd name="T63" fmla="*/ 29 h 33"/>
                      <a:gd name="T64" fmla="*/ 198 w 475"/>
                      <a:gd name="T65" fmla="*/ 29 h 33"/>
                      <a:gd name="T66" fmla="*/ 161 w 475"/>
                      <a:gd name="T67" fmla="*/ 31 h 33"/>
                      <a:gd name="T68" fmla="*/ 121 w 475"/>
                      <a:gd name="T69" fmla="*/ 31 h 33"/>
                      <a:gd name="T70" fmla="*/ 83 w 475"/>
                      <a:gd name="T71" fmla="*/ 33 h 33"/>
                      <a:gd name="T72" fmla="*/ 42 w 475"/>
                      <a:gd name="T73" fmla="*/ 33 h 33"/>
                      <a:gd name="T74" fmla="*/ 0 w 475"/>
                      <a:gd name="T75" fmla="*/ 33 h 33"/>
                      <a:gd name="T76" fmla="*/ 0 w 475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75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3" y="33"/>
                        </a:lnTo>
                        <a:lnTo>
                          <a:pt x="123" y="33"/>
                        </a:lnTo>
                        <a:lnTo>
                          <a:pt x="163" y="31"/>
                        </a:lnTo>
                        <a:lnTo>
                          <a:pt x="202" y="29"/>
                        </a:lnTo>
                        <a:lnTo>
                          <a:pt x="238" y="29"/>
                        </a:lnTo>
                        <a:lnTo>
                          <a:pt x="273" y="27"/>
                        </a:lnTo>
                        <a:lnTo>
                          <a:pt x="306" y="25"/>
                        </a:lnTo>
                        <a:lnTo>
                          <a:pt x="336" y="23"/>
                        </a:lnTo>
                        <a:lnTo>
                          <a:pt x="363" y="21"/>
                        </a:lnTo>
                        <a:lnTo>
                          <a:pt x="388" y="19"/>
                        </a:lnTo>
                        <a:lnTo>
                          <a:pt x="411" y="17"/>
                        </a:lnTo>
                        <a:lnTo>
                          <a:pt x="431" y="13"/>
                        </a:lnTo>
                        <a:lnTo>
                          <a:pt x="446" y="12"/>
                        </a:lnTo>
                        <a:lnTo>
                          <a:pt x="458" y="10"/>
                        </a:lnTo>
                        <a:lnTo>
                          <a:pt x="467" y="6"/>
                        </a:lnTo>
                        <a:lnTo>
                          <a:pt x="473" y="4"/>
                        </a:lnTo>
                        <a:lnTo>
                          <a:pt x="475" y="0"/>
                        </a:lnTo>
                        <a:lnTo>
                          <a:pt x="469" y="0"/>
                        </a:lnTo>
                        <a:lnTo>
                          <a:pt x="467" y="4"/>
                        </a:lnTo>
                        <a:lnTo>
                          <a:pt x="461" y="6"/>
                        </a:lnTo>
                        <a:lnTo>
                          <a:pt x="454" y="10"/>
                        </a:lnTo>
                        <a:lnTo>
                          <a:pt x="440" y="12"/>
                        </a:lnTo>
                        <a:lnTo>
                          <a:pt x="425" y="13"/>
                        </a:lnTo>
                        <a:lnTo>
                          <a:pt x="406" y="17"/>
                        </a:lnTo>
                        <a:lnTo>
                          <a:pt x="385" y="19"/>
                        </a:lnTo>
                        <a:lnTo>
                          <a:pt x="360" y="21"/>
                        </a:lnTo>
                        <a:lnTo>
                          <a:pt x="333" y="23"/>
                        </a:lnTo>
                        <a:lnTo>
                          <a:pt x="302" y="25"/>
                        </a:lnTo>
                        <a:lnTo>
                          <a:pt x="269" y="27"/>
                        </a:lnTo>
                        <a:lnTo>
                          <a:pt x="235" y="29"/>
                        </a:lnTo>
                        <a:lnTo>
                          <a:pt x="198" y="29"/>
                        </a:lnTo>
                        <a:lnTo>
                          <a:pt x="161" y="31"/>
                        </a:lnTo>
                        <a:lnTo>
                          <a:pt x="121" y="31"/>
                        </a:lnTo>
                        <a:lnTo>
                          <a:pt x="83" y="33"/>
                        </a:lnTo>
                        <a:lnTo>
                          <a:pt x="42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EBE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70">
                    <a:extLst>
                      <a:ext uri="{FF2B5EF4-FFF2-40B4-BE49-F238E27FC236}">
                        <a16:creationId xmlns:a16="http://schemas.microsoft.com/office/drawing/2014/main" id="{B49E6EF0-5968-4CBF-9004-32C79B1879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35" cy="16"/>
                  </a:xfrm>
                  <a:custGeom>
                    <a:avLst/>
                    <a:gdLst>
                      <a:gd name="T0" fmla="*/ 0 w 469"/>
                      <a:gd name="T1" fmla="*/ 33 h 33"/>
                      <a:gd name="T2" fmla="*/ 42 w 469"/>
                      <a:gd name="T3" fmla="*/ 33 h 33"/>
                      <a:gd name="T4" fmla="*/ 83 w 469"/>
                      <a:gd name="T5" fmla="*/ 33 h 33"/>
                      <a:gd name="T6" fmla="*/ 121 w 469"/>
                      <a:gd name="T7" fmla="*/ 31 h 33"/>
                      <a:gd name="T8" fmla="*/ 161 w 469"/>
                      <a:gd name="T9" fmla="*/ 31 h 33"/>
                      <a:gd name="T10" fmla="*/ 198 w 469"/>
                      <a:gd name="T11" fmla="*/ 29 h 33"/>
                      <a:gd name="T12" fmla="*/ 235 w 469"/>
                      <a:gd name="T13" fmla="*/ 29 h 33"/>
                      <a:gd name="T14" fmla="*/ 269 w 469"/>
                      <a:gd name="T15" fmla="*/ 27 h 33"/>
                      <a:gd name="T16" fmla="*/ 302 w 469"/>
                      <a:gd name="T17" fmla="*/ 25 h 33"/>
                      <a:gd name="T18" fmla="*/ 333 w 469"/>
                      <a:gd name="T19" fmla="*/ 23 h 33"/>
                      <a:gd name="T20" fmla="*/ 360 w 469"/>
                      <a:gd name="T21" fmla="*/ 21 h 33"/>
                      <a:gd name="T22" fmla="*/ 385 w 469"/>
                      <a:gd name="T23" fmla="*/ 19 h 33"/>
                      <a:gd name="T24" fmla="*/ 406 w 469"/>
                      <a:gd name="T25" fmla="*/ 17 h 33"/>
                      <a:gd name="T26" fmla="*/ 425 w 469"/>
                      <a:gd name="T27" fmla="*/ 13 h 33"/>
                      <a:gd name="T28" fmla="*/ 440 w 469"/>
                      <a:gd name="T29" fmla="*/ 12 h 33"/>
                      <a:gd name="T30" fmla="*/ 454 w 469"/>
                      <a:gd name="T31" fmla="*/ 10 h 33"/>
                      <a:gd name="T32" fmla="*/ 461 w 469"/>
                      <a:gd name="T33" fmla="*/ 6 h 33"/>
                      <a:gd name="T34" fmla="*/ 467 w 469"/>
                      <a:gd name="T35" fmla="*/ 4 h 33"/>
                      <a:gd name="T36" fmla="*/ 469 w 469"/>
                      <a:gd name="T37" fmla="*/ 0 h 33"/>
                      <a:gd name="T38" fmla="*/ 463 w 469"/>
                      <a:gd name="T39" fmla="*/ 0 h 33"/>
                      <a:gd name="T40" fmla="*/ 461 w 469"/>
                      <a:gd name="T41" fmla="*/ 4 h 33"/>
                      <a:gd name="T42" fmla="*/ 456 w 469"/>
                      <a:gd name="T43" fmla="*/ 6 h 33"/>
                      <a:gd name="T44" fmla="*/ 448 w 469"/>
                      <a:gd name="T45" fmla="*/ 8 h 33"/>
                      <a:gd name="T46" fmla="*/ 435 w 469"/>
                      <a:gd name="T47" fmla="*/ 12 h 33"/>
                      <a:gd name="T48" fmla="*/ 419 w 469"/>
                      <a:gd name="T49" fmla="*/ 13 h 33"/>
                      <a:gd name="T50" fmla="*/ 402 w 469"/>
                      <a:gd name="T51" fmla="*/ 15 h 33"/>
                      <a:gd name="T52" fmla="*/ 379 w 469"/>
                      <a:gd name="T53" fmla="*/ 19 h 33"/>
                      <a:gd name="T54" fmla="*/ 356 w 469"/>
                      <a:gd name="T55" fmla="*/ 21 h 33"/>
                      <a:gd name="T56" fmla="*/ 327 w 469"/>
                      <a:gd name="T57" fmla="*/ 23 h 33"/>
                      <a:gd name="T58" fmla="*/ 298 w 469"/>
                      <a:gd name="T59" fmla="*/ 25 h 33"/>
                      <a:gd name="T60" fmla="*/ 265 w 469"/>
                      <a:gd name="T61" fmla="*/ 27 h 33"/>
                      <a:gd name="T62" fmla="*/ 233 w 469"/>
                      <a:gd name="T63" fmla="*/ 27 h 33"/>
                      <a:gd name="T64" fmla="*/ 196 w 469"/>
                      <a:gd name="T65" fmla="*/ 29 h 33"/>
                      <a:gd name="T66" fmla="*/ 159 w 469"/>
                      <a:gd name="T67" fmla="*/ 31 h 33"/>
                      <a:gd name="T68" fmla="*/ 121 w 469"/>
                      <a:gd name="T69" fmla="*/ 31 h 33"/>
                      <a:gd name="T70" fmla="*/ 81 w 469"/>
                      <a:gd name="T71" fmla="*/ 31 h 33"/>
                      <a:gd name="T72" fmla="*/ 40 w 469"/>
                      <a:gd name="T73" fmla="*/ 33 h 33"/>
                      <a:gd name="T74" fmla="*/ 0 w 469"/>
                      <a:gd name="T75" fmla="*/ 33 h 33"/>
                      <a:gd name="T76" fmla="*/ 0 w 469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69" h="33">
                        <a:moveTo>
                          <a:pt x="0" y="33"/>
                        </a:moveTo>
                        <a:lnTo>
                          <a:pt x="42" y="33"/>
                        </a:lnTo>
                        <a:lnTo>
                          <a:pt x="83" y="33"/>
                        </a:lnTo>
                        <a:lnTo>
                          <a:pt x="121" y="31"/>
                        </a:lnTo>
                        <a:lnTo>
                          <a:pt x="161" y="31"/>
                        </a:lnTo>
                        <a:lnTo>
                          <a:pt x="198" y="29"/>
                        </a:lnTo>
                        <a:lnTo>
                          <a:pt x="235" y="29"/>
                        </a:lnTo>
                        <a:lnTo>
                          <a:pt x="269" y="27"/>
                        </a:lnTo>
                        <a:lnTo>
                          <a:pt x="302" y="25"/>
                        </a:lnTo>
                        <a:lnTo>
                          <a:pt x="333" y="23"/>
                        </a:lnTo>
                        <a:lnTo>
                          <a:pt x="360" y="21"/>
                        </a:lnTo>
                        <a:lnTo>
                          <a:pt x="385" y="19"/>
                        </a:lnTo>
                        <a:lnTo>
                          <a:pt x="406" y="17"/>
                        </a:lnTo>
                        <a:lnTo>
                          <a:pt x="425" y="13"/>
                        </a:lnTo>
                        <a:lnTo>
                          <a:pt x="440" y="12"/>
                        </a:lnTo>
                        <a:lnTo>
                          <a:pt x="454" y="10"/>
                        </a:lnTo>
                        <a:lnTo>
                          <a:pt x="461" y="6"/>
                        </a:lnTo>
                        <a:lnTo>
                          <a:pt x="467" y="4"/>
                        </a:lnTo>
                        <a:lnTo>
                          <a:pt x="469" y="0"/>
                        </a:lnTo>
                        <a:lnTo>
                          <a:pt x="463" y="0"/>
                        </a:lnTo>
                        <a:lnTo>
                          <a:pt x="461" y="4"/>
                        </a:lnTo>
                        <a:lnTo>
                          <a:pt x="456" y="6"/>
                        </a:lnTo>
                        <a:lnTo>
                          <a:pt x="448" y="8"/>
                        </a:lnTo>
                        <a:lnTo>
                          <a:pt x="435" y="12"/>
                        </a:lnTo>
                        <a:lnTo>
                          <a:pt x="419" y="13"/>
                        </a:lnTo>
                        <a:lnTo>
                          <a:pt x="402" y="15"/>
                        </a:lnTo>
                        <a:lnTo>
                          <a:pt x="379" y="19"/>
                        </a:lnTo>
                        <a:lnTo>
                          <a:pt x="356" y="21"/>
                        </a:lnTo>
                        <a:lnTo>
                          <a:pt x="327" y="23"/>
                        </a:lnTo>
                        <a:lnTo>
                          <a:pt x="298" y="25"/>
                        </a:lnTo>
                        <a:lnTo>
                          <a:pt x="265" y="27"/>
                        </a:lnTo>
                        <a:lnTo>
                          <a:pt x="233" y="27"/>
                        </a:lnTo>
                        <a:lnTo>
                          <a:pt x="196" y="29"/>
                        </a:lnTo>
                        <a:lnTo>
                          <a:pt x="159" y="31"/>
                        </a:lnTo>
                        <a:lnTo>
                          <a:pt x="121" y="31"/>
                        </a:lnTo>
                        <a:lnTo>
                          <a:pt x="81" y="31"/>
                        </a:lnTo>
                        <a:lnTo>
                          <a:pt x="40" y="33"/>
                        </a:lnTo>
                        <a:lnTo>
                          <a:pt x="0" y="33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DBDB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71">
                    <a:extLst>
                      <a:ext uri="{FF2B5EF4-FFF2-40B4-BE49-F238E27FC236}">
                        <a16:creationId xmlns:a16="http://schemas.microsoft.com/office/drawing/2014/main" id="{2E2D85C8-C465-416E-8824-A123C81A77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32" cy="16"/>
                  </a:xfrm>
                  <a:custGeom>
                    <a:avLst/>
                    <a:gdLst>
                      <a:gd name="T0" fmla="*/ 0 w 463"/>
                      <a:gd name="T1" fmla="*/ 33 h 33"/>
                      <a:gd name="T2" fmla="*/ 40 w 463"/>
                      <a:gd name="T3" fmla="*/ 33 h 33"/>
                      <a:gd name="T4" fmla="*/ 81 w 463"/>
                      <a:gd name="T5" fmla="*/ 31 h 33"/>
                      <a:gd name="T6" fmla="*/ 121 w 463"/>
                      <a:gd name="T7" fmla="*/ 31 h 33"/>
                      <a:gd name="T8" fmla="*/ 159 w 463"/>
                      <a:gd name="T9" fmla="*/ 31 h 33"/>
                      <a:gd name="T10" fmla="*/ 196 w 463"/>
                      <a:gd name="T11" fmla="*/ 29 h 33"/>
                      <a:gd name="T12" fmla="*/ 233 w 463"/>
                      <a:gd name="T13" fmla="*/ 27 h 33"/>
                      <a:gd name="T14" fmla="*/ 265 w 463"/>
                      <a:gd name="T15" fmla="*/ 27 h 33"/>
                      <a:gd name="T16" fmla="*/ 298 w 463"/>
                      <a:gd name="T17" fmla="*/ 25 h 33"/>
                      <a:gd name="T18" fmla="*/ 327 w 463"/>
                      <a:gd name="T19" fmla="*/ 23 h 33"/>
                      <a:gd name="T20" fmla="*/ 356 w 463"/>
                      <a:gd name="T21" fmla="*/ 21 h 33"/>
                      <a:gd name="T22" fmla="*/ 379 w 463"/>
                      <a:gd name="T23" fmla="*/ 19 h 33"/>
                      <a:gd name="T24" fmla="*/ 402 w 463"/>
                      <a:gd name="T25" fmla="*/ 15 h 33"/>
                      <a:gd name="T26" fmla="*/ 419 w 463"/>
                      <a:gd name="T27" fmla="*/ 13 h 33"/>
                      <a:gd name="T28" fmla="*/ 435 w 463"/>
                      <a:gd name="T29" fmla="*/ 12 h 33"/>
                      <a:gd name="T30" fmla="*/ 448 w 463"/>
                      <a:gd name="T31" fmla="*/ 8 h 33"/>
                      <a:gd name="T32" fmla="*/ 456 w 463"/>
                      <a:gd name="T33" fmla="*/ 6 h 33"/>
                      <a:gd name="T34" fmla="*/ 461 w 463"/>
                      <a:gd name="T35" fmla="*/ 4 h 33"/>
                      <a:gd name="T36" fmla="*/ 463 w 463"/>
                      <a:gd name="T37" fmla="*/ 0 h 33"/>
                      <a:gd name="T38" fmla="*/ 458 w 463"/>
                      <a:gd name="T39" fmla="*/ 0 h 33"/>
                      <a:gd name="T40" fmla="*/ 456 w 463"/>
                      <a:gd name="T41" fmla="*/ 4 h 33"/>
                      <a:gd name="T42" fmla="*/ 450 w 463"/>
                      <a:gd name="T43" fmla="*/ 6 h 33"/>
                      <a:gd name="T44" fmla="*/ 442 w 463"/>
                      <a:gd name="T45" fmla="*/ 8 h 33"/>
                      <a:gd name="T46" fmla="*/ 431 w 463"/>
                      <a:gd name="T47" fmla="*/ 12 h 33"/>
                      <a:gd name="T48" fmla="*/ 415 w 463"/>
                      <a:gd name="T49" fmla="*/ 13 h 33"/>
                      <a:gd name="T50" fmla="*/ 396 w 463"/>
                      <a:gd name="T51" fmla="*/ 15 h 33"/>
                      <a:gd name="T52" fmla="*/ 375 w 463"/>
                      <a:gd name="T53" fmla="*/ 19 h 33"/>
                      <a:gd name="T54" fmla="*/ 350 w 463"/>
                      <a:gd name="T55" fmla="*/ 21 h 33"/>
                      <a:gd name="T56" fmla="*/ 323 w 463"/>
                      <a:gd name="T57" fmla="*/ 23 h 33"/>
                      <a:gd name="T58" fmla="*/ 294 w 463"/>
                      <a:gd name="T59" fmla="*/ 25 h 33"/>
                      <a:gd name="T60" fmla="*/ 263 w 463"/>
                      <a:gd name="T61" fmla="*/ 27 h 33"/>
                      <a:gd name="T62" fmla="*/ 229 w 463"/>
                      <a:gd name="T63" fmla="*/ 27 h 33"/>
                      <a:gd name="T64" fmla="*/ 194 w 463"/>
                      <a:gd name="T65" fmla="*/ 29 h 33"/>
                      <a:gd name="T66" fmla="*/ 158 w 463"/>
                      <a:gd name="T67" fmla="*/ 29 h 33"/>
                      <a:gd name="T68" fmla="*/ 119 w 463"/>
                      <a:gd name="T69" fmla="*/ 31 h 33"/>
                      <a:gd name="T70" fmla="*/ 81 w 463"/>
                      <a:gd name="T71" fmla="*/ 31 h 33"/>
                      <a:gd name="T72" fmla="*/ 40 w 463"/>
                      <a:gd name="T73" fmla="*/ 31 h 33"/>
                      <a:gd name="T74" fmla="*/ 0 w 463"/>
                      <a:gd name="T75" fmla="*/ 31 h 33"/>
                      <a:gd name="T76" fmla="*/ 0 w 463"/>
                      <a:gd name="T77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63" h="33">
                        <a:moveTo>
                          <a:pt x="0" y="33"/>
                        </a:moveTo>
                        <a:lnTo>
                          <a:pt x="40" y="33"/>
                        </a:lnTo>
                        <a:lnTo>
                          <a:pt x="81" y="31"/>
                        </a:lnTo>
                        <a:lnTo>
                          <a:pt x="121" y="31"/>
                        </a:lnTo>
                        <a:lnTo>
                          <a:pt x="159" y="31"/>
                        </a:lnTo>
                        <a:lnTo>
                          <a:pt x="196" y="29"/>
                        </a:lnTo>
                        <a:lnTo>
                          <a:pt x="233" y="27"/>
                        </a:lnTo>
                        <a:lnTo>
                          <a:pt x="265" y="27"/>
                        </a:lnTo>
                        <a:lnTo>
                          <a:pt x="298" y="25"/>
                        </a:lnTo>
                        <a:lnTo>
                          <a:pt x="327" y="23"/>
                        </a:lnTo>
                        <a:lnTo>
                          <a:pt x="356" y="21"/>
                        </a:lnTo>
                        <a:lnTo>
                          <a:pt x="379" y="19"/>
                        </a:lnTo>
                        <a:lnTo>
                          <a:pt x="402" y="15"/>
                        </a:lnTo>
                        <a:lnTo>
                          <a:pt x="419" y="13"/>
                        </a:lnTo>
                        <a:lnTo>
                          <a:pt x="435" y="12"/>
                        </a:lnTo>
                        <a:lnTo>
                          <a:pt x="448" y="8"/>
                        </a:lnTo>
                        <a:lnTo>
                          <a:pt x="456" y="6"/>
                        </a:lnTo>
                        <a:lnTo>
                          <a:pt x="461" y="4"/>
                        </a:lnTo>
                        <a:lnTo>
                          <a:pt x="463" y="0"/>
                        </a:lnTo>
                        <a:lnTo>
                          <a:pt x="458" y="0"/>
                        </a:lnTo>
                        <a:lnTo>
                          <a:pt x="456" y="4"/>
                        </a:lnTo>
                        <a:lnTo>
                          <a:pt x="450" y="6"/>
                        </a:lnTo>
                        <a:lnTo>
                          <a:pt x="442" y="8"/>
                        </a:lnTo>
                        <a:lnTo>
                          <a:pt x="431" y="12"/>
                        </a:lnTo>
                        <a:lnTo>
                          <a:pt x="415" y="13"/>
                        </a:lnTo>
                        <a:lnTo>
                          <a:pt x="396" y="15"/>
                        </a:lnTo>
                        <a:lnTo>
                          <a:pt x="375" y="19"/>
                        </a:lnTo>
                        <a:lnTo>
                          <a:pt x="350" y="21"/>
                        </a:lnTo>
                        <a:lnTo>
                          <a:pt x="323" y="23"/>
                        </a:lnTo>
                        <a:lnTo>
                          <a:pt x="294" y="25"/>
                        </a:lnTo>
                        <a:lnTo>
                          <a:pt x="263" y="27"/>
                        </a:lnTo>
                        <a:lnTo>
                          <a:pt x="229" y="27"/>
                        </a:lnTo>
                        <a:lnTo>
                          <a:pt x="194" y="29"/>
                        </a:lnTo>
                        <a:lnTo>
                          <a:pt x="158" y="29"/>
                        </a:lnTo>
                        <a:lnTo>
                          <a:pt x="119" y="31"/>
                        </a:lnTo>
                        <a:lnTo>
                          <a:pt x="81" y="31"/>
                        </a:lnTo>
                        <a:lnTo>
                          <a:pt x="40" y="31"/>
                        </a:lnTo>
                        <a:lnTo>
                          <a:pt x="0" y="31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CBCB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72">
                    <a:extLst>
                      <a:ext uri="{FF2B5EF4-FFF2-40B4-BE49-F238E27FC236}">
                        <a16:creationId xmlns:a16="http://schemas.microsoft.com/office/drawing/2014/main" id="{BC919AF6-F73A-49D0-861A-4C0F19FC72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9" cy="15"/>
                  </a:xfrm>
                  <a:custGeom>
                    <a:avLst/>
                    <a:gdLst>
                      <a:gd name="T0" fmla="*/ 0 w 458"/>
                      <a:gd name="T1" fmla="*/ 31 h 31"/>
                      <a:gd name="T2" fmla="*/ 40 w 458"/>
                      <a:gd name="T3" fmla="*/ 31 h 31"/>
                      <a:gd name="T4" fmla="*/ 81 w 458"/>
                      <a:gd name="T5" fmla="*/ 31 h 31"/>
                      <a:gd name="T6" fmla="*/ 119 w 458"/>
                      <a:gd name="T7" fmla="*/ 31 h 31"/>
                      <a:gd name="T8" fmla="*/ 158 w 458"/>
                      <a:gd name="T9" fmla="*/ 29 h 31"/>
                      <a:gd name="T10" fmla="*/ 194 w 458"/>
                      <a:gd name="T11" fmla="*/ 29 h 31"/>
                      <a:gd name="T12" fmla="*/ 229 w 458"/>
                      <a:gd name="T13" fmla="*/ 27 h 31"/>
                      <a:gd name="T14" fmla="*/ 263 w 458"/>
                      <a:gd name="T15" fmla="*/ 27 h 31"/>
                      <a:gd name="T16" fmla="*/ 294 w 458"/>
                      <a:gd name="T17" fmla="*/ 25 h 31"/>
                      <a:gd name="T18" fmla="*/ 323 w 458"/>
                      <a:gd name="T19" fmla="*/ 23 h 31"/>
                      <a:gd name="T20" fmla="*/ 350 w 458"/>
                      <a:gd name="T21" fmla="*/ 21 h 31"/>
                      <a:gd name="T22" fmla="*/ 375 w 458"/>
                      <a:gd name="T23" fmla="*/ 19 h 31"/>
                      <a:gd name="T24" fmla="*/ 396 w 458"/>
                      <a:gd name="T25" fmla="*/ 15 h 31"/>
                      <a:gd name="T26" fmla="*/ 415 w 458"/>
                      <a:gd name="T27" fmla="*/ 13 h 31"/>
                      <a:gd name="T28" fmla="*/ 431 w 458"/>
                      <a:gd name="T29" fmla="*/ 12 h 31"/>
                      <a:gd name="T30" fmla="*/ 442 w 458"/>
                      <a:gd name="T31" fmla="*/ 8 h 31"/>
                      <a:gd name="T32" fmla="*/ 450 w 458"/>
                      <a:gd name="T33" fmla="*/ 6 h 31"/>
                      <a:gd name="T34" fmla="*/ 456 w 458"/>
                      <a:gd name="T35" fmla="*/ 4 h 31"/>
                      <a:gd name="T36" fmla="*/ 458 w 458"/>
                      <a:gd name="T37" fmla="*/ 0 h 31"/>
                      <a:gd name="T38" fmla="*/ 452 w 458"/>
                      <a:gd name="T39" fmla="*/ 0 h 31"/>
                      <a:gd name="T40" fmla="*/ 450 w 458"/>
                      <a:gd name="T41" fmla="*/ 4 h 31"/>
                      <a:gd name="T42" fmla="*/ 444 w 458"/>
                      <a:gd name="T43" fmla="*/ 6 h 31"/>
                      <a:gd name="T44" fmla="*/ 435 w 458"/>
                      <a:gd name="T45" fmla="*/ 10 h 31"/>
                      <a:gd name="T46" fmla="*/ 421 w 458"/>
                      <a:gd name="T47" fmla="*/ 12 h 31"/>
                      <a:gd name="T48" fmla="*/ 404 w 458"/>
                      <a:gd name="T49" fmla="*/ 13 h 31"/>
                      <a:gd name="T50" fmla="*/ 385 w 458"/>
                      <a:gd name="T51" fmla="*/ 17 h 31"/>
                      <a:gd name="T52" fmla="*/ 361 w 458"/>
                      <a:gd name="T53" fmla="*/ 19 h 31"/>
                      <a:gd name="T54" fmla="*/ 335 w 458"/>
                      <a:gd name="T55" fmla="*/ 21 h 31"/>
                      <a:gd name="T56" fmla="*/ 304 w 458"/>
                      <a:gd name="T57" fmla="*/ 23 h 31"/>
                      <a:gd name="T58" fmla="*/ 273 w 458"/>
                      <a:gd name="T59" fmla="*/ 25 h 31"/>
                      <a:gd name="T60" fmla="*/ 238 w 458"/>
                      <a:gd name="T61" fmla="*/ 27 h 31"/>
                      <a:gd name="T62" fmla="*/ 202 w 458"/>
                      <a:gd name="T63" fmla="*/ 29 h 31"/>
                      <a:gd name="T64" fmla="*/ 163 w 458"/>
                      <a:gd name="T65" fmla="*/ 29 h 31"/>
                      <a:gd name="T66" fmla="*/ 125 w 458"/>
                      <a:gd name="T67" fmla="*/ 31 h 31"/>
                      <a:gd name="T68" fmla="*/ 84 w 458"/>
                      <a:gd name="T69" fmla="*/ 31 h 31"/>
                      <a:gd name="T70" fmla="*/ 42 w 458"/>
                      <a:gd name="T71" fmla="*/ 31 h 31"/>
                      <a:gd name="T72" fmla="*/ 0 w 458"/>
                      <a:gd name="T73" fmla="*/ 31 h 31"/>
                      <a:gd name="T74" fmla="*/ 0 w 458"/>
                      <a:gd name="T75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8" h="31">
                        <a:moveTo>
                          <a:pt x="0" y="31"/>
                        </a:moveTo>
                        <a:lnTo>
                          <a:pt x="40" y="31"/>
                        </a:lnTo>
                        <a:lnTo>
                          <a:pt x="81" y="31"/>
                        </a:lnTo>
                        <a:lnTo>
                          <a:pt x="119" y="31"/>
                        </a:lnTo>
                        <a:lnTo>
                          <a:pt x="158" y="29"/>
                        </a:lnTo>
                        <a:lnTo>
                          <a:pt x="194" y="29"/>
                        </a:lnTo>
                        <a:lnTo>
                          <a:pt x="229" y="27"/>
                        </a:lnTo>
                        <a:lnTo>
                          <a:pt x="263" y="27"/>
                        </a:lnTo>
                        <a:lnTo>
                          <a:pt x="294" y="25"/>
                        </a:lnTo>
                        <a:lnTo>
                          <a:pt x="323" y="23"/>
                        </a:lnTo>
                        <a:lnTo>
                          <a:pt x="350" y="21"/>
                        </a:lnTo>
                        <a:lnTo>
                          <a:pt x="375" y="19"/>
                        </a:lnTo>
                        <a:lnTo>
                          <a:pt x="396" y="15"/>
                        </a:lnTo>
                        <a:lnTo>
                          <a:pt x="415" y="13"/>
                        </a:lnTo>
                        <a:lnTo>
                          <a:pt x="431" y="12"/>
                        </a:lnTo>
                        <a:lnTo>
                          <a:pt x="442" y="8"/>
                        </a:lnTo>
                        <a:lnTo>
                          <a:pt x="450" y="6"/>
                        </a:lnTo>
                        <a:lnTo>
                          <a:pt x="456" y="4"/>
                        </a:lnTo>
                        <a:lnTo>
                          <a:pt x="458" y="0"/>
                        </a:lnTo>
                        <a:lnTo>
                          <a:pt x="452" y="0"/>
                        </a:lnTo>
                        <a:lnTo>
                          <a:pt x="450" y="4"/>
                        </a:lnTo>
                        <a:lnTo>
                          <a:pt x="444" y="6"/>
                        </a:lnTo>
                        <a:lnTo>
                          <a:pt x="435" y="10"/>
                        </a:lnTo>
                        <a:lnTo>
                          <a:pt x="421" y="12"/>
                        </a:lnTo>
                        <a:lnTo>
                          <a:pt x="404" y="13"/>
                        </a:lnTo>
                        <a:lnTo>
                          <a:pt x="385" y="17"/>
                        </a:lnTo>
                        <a:lnTo>
                          <a:pt x="361" y="19"/>
                        </a:lnTo>
                        <a:lnTo>
                          <a:pt x="335" y="21"/>
                        </a:lnTo>
                        <a:lnTo>
                          <a:pt x="304" y="23"/>
                        </a:lnTo>
                        <a:lnTo>
                          <a:pt x="273" y="25"/>
                        </a:lnTo>
                        <a:lnTo>
                          <a:pt x="238" y="27"/>
                        </a:lnTo>
                        <a:lnTo>
                          <a:pt x="202" y="29"/>
                        </a:lnTo>
                        <a:lnTo>
                          <a:pt x="163" y="29"/>
                        </a:lnTo>
                        <a:lnTo>
                          <a:pt x="125" y="31"/>
                        </a:lnTo>
                        <a:lnTo>
                          <a:pt x="84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 173">
                    <a:extLst>
                      <a:ext uri="{FF2B5EF4-FFF2-40B4-BE49-F238E27FC236}">
                        <a16:creationId xmlns:a16="http://schemas.microsoft.com/office/drawing/2014/main" id="{CD05FD26-98C0-419E-8E41-82E281BE31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6" cy="15"/>
                  </a:xfrm>
                  <a:custGeom>
                    <a:avLst/>
                    <a:gdLst>
                      <a:gd name="T0" fmla="*/ 0 w 452"/>
                      <a:gd name="T1" fmla="*/ 31 h 31"/>
                      <a:gd name="T2" fmla="*/ 42 w 452"/>
                      <a:gd name="T3" fmla="*/ 31 h 31"/>
                      <a:gd name="T4" fmla="*/ 84 w 452"/>
                      <a:gd name="T5" fmla="*/ 31 h 31"/>
                      <a:gd name="T6" fmla="*/ 125 w 452"/>
                      <a:gd name="T7" fmla="*/ 31 h 31"/>
                      <a:gd name="T8" fmla="*/ 163 w 452"/>
                      <a:gd name="T9" fmla="*/ 29 h 31"/>
                      <a:gd name="T10" fmla="*/ 202 w 452"/>
                      <a:gd name="T11" fmla="*/ 29 h 31"/>
                      <a:gd name="T12" fmla="*/ 238 w 452"/>
                      <a:gd name="T13" fmla="*/ 27 h 31"/>
                      <a:gd name="T14" fmla="*/ 273 w 452"/>
                      <a:gd name="T15" fmla="*/ 25 h 31"/>
                      <a:gd name="T16" fmla="*/ 304 w 452"/>
                      <a:gd name="T17" fmla="*/ 23 h 31"/>
                      <a:gd name="T18" fmla="*/ 335 w 452"/>
                      <a:gd name="T19" fmla="*/ 21 h 31"/>
                      <a:gd name="T20" fmla="*/ 361 w 452"/>
                      <a:gd name="T21" fmla="*/ 19 h 31"/>
                      <a:gd name="T22" fmla="*/ 385 w 452"/>
                      <a:gd name="T23" fmla="*/ 17 h 31"/>
                      <a:gd name="T24" fmla="*/ 404 w 452"/>
                      <a:gd name="T25" fmla="*/ 13 h 31"/>
                      <a:gd name="T26" fmla="*/ 421 w 452"/>
                      <a:gd name="T27" fmla="*/ 12 h 31"/>
                      <a:gd name="T28" fmla="*/ 435 w 452"/>
                      <a:gd name="T29" fmla="*/ 10 h 31"/>
                      <a:gd name="T30" fmla="*/ 444 w 452"/>
                      <a:gd name="T31" fmla="*/ 6 h 31"/>
                      <a:gd name="T32" fmla="*/ 450 w 452"/>
                      <a:gd name="T33" fmla="*/ 4 h 31"/>
                      <a:gd name="T34" fmla="*/ 452 w 452"/>
                      <a:gd name="T35" fmla="*/ 0 h 31"/>
                      <a:gd name="T36" fmla="*/ 446 w 452"/>
                      <a:gd name="T37" fmla="*/ 0 h 31"/>
                      <a:gd name="T38" fmla="*/ 444 w 452"/>
                      <a:gd name="T39" fmla="*/ 4 h 31"/>
                      <a:gd name="T40" fmla="*/ 438 w 452"/>
                      <a:gd name="T41" fmla="*/ 6 h 31"/>
                      <a:gd name="T42" fmla="*/ 429 w 452"/>
                      <a:gd name="T43" fmla="*/ 10 h 31"/>
                      <a:gd name="T44" fmla="*/ 415 w 452"/>
                      <a:gd name="T45" fmla="*/ 12 h 31"/>
                      <a:gd name="T46" fmla="*/ 400 w 452"/>
                      <a:gd name="T47" fmla="*/ 13 h 31"/>
                      <a:gd name="T48" fmla="*/ 379 w 452"/>
                      <a:gd name="T49" fmla="*/ 17 h 31"/>
                      <a:gd name="T50" fmla="*/ 356 w 452"/>
                      <a:gd name="T51" fmla="*/ 19 h 31"/>
                      <a:gd name="T52" fmla="*/ 329 w 452"/>
                      <a:gd name="T53" fmla="*/ 21 h 31"/>
                      <a:gd name="T54" fmla="*/ 300 w 452"/>
                      <a:gd name="T55" fmla="*/ 23 h 31"/>
                      <a:gd name="T56" fmla="*/ 269 w 452"/>
                      <a:gd name="T57" fmla="*/ 25 h 31"/>
                      <a:gd name="T58" fmla="*/ 235 w 452"/>
                      <a:gd name="T59" fmla="*/ 27 h 31"/>
                      <a:gd name="T60" fmla="*/ 200 w 452"/>
                      <a:gd name="T61" fmla="*/ 27 h 31"/>
                      <a:gd name="T62" fmla="*/ 161 w 452"/>
                      <a:gd name="T63" fmla="*/ 29 h 31"/>
                      <a:gd name="T64" fmla="*/ 123 w 452"/>
                      <a:gd name="T65" fmla="*/ 29 h 31"/>
                      <a:gd name="T66" fmla="*/ 83 w 452"/>
                      <a:gd name="T67" fmla="*/ 31 h 31"/>
                      <a:gd name="T68" fmla="*/ 42 w 452"/>
                      <a:gd name="T69" fmla="*/ 31 h 31"/>
                      <a:gd name="T70" fmla="*/ 0 w 452"/>
                      <a:gd name="T71" fmla="*/ 31 h 31"/>
                      <a:gd name="T72" fmla="*/ 0 w 452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52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4" y="31"/>
                        </a:lnTo>
                        <a:lnTo>
                          <a:pt x="125" y="31"/>
                        </a:lnTo>
                        <a:lnTo>
                          <a:pt x="163" y="29"/>
                        </a:lnTo>
                        <a:lnTo>
                          <a:pt x="202" y="29"/>
                        </a:lnTo>
                        <a:lnTo>
                          <a:pt x="238" y="27"/>
                        </a:lnTo>
                        <a:lnTo>
                          <a:pt x="273" y="25"/>
                        </a:lnTo>
                        <a:lnTo>
                          <a:pt x="304" y="23"/>
                        </a:lnTo>
                        <a:lnTo>
                          <a:pt x="335" y="21"/>
                        </a:lnTo>
                        <a:lnTo>
                          <a:pt x="361" y="19"/>
                        </a:lnTo>
                        <a:lnTo>
                          <a:pt x="385" y="17"/>
                        </a:lnTo>
                        <a:lnTo>
                          <a:pt x="404" y="13"/>
                        </a:lnTo>
                        <a:lnTo>
                          <a:pt x="421" y="12"/>
                        </a:lnTo>
                        <a:lnTo>
                          <a:pt x="435" y="10"/>
                        </a:lnTo>
                        <a:lnTo>
                          <a:pt x="444" y="6"/>
                        </a:lnTo>
                        <a:lnTo>
                          <a:pt x="450" y="4"/>
                        </a:lnTo>
                        <a:lnTo>
                          <a:pt x="452" y="0"/>
                        </a:lnTo>
                        <a:lnTo>
                          <a:pt x="446" y="0"/>
                        </a:lnTo>
                        <a:lnTo>
                          <a:pt x="444" y="4"/>
                        </a:lnTo>
                        <a:lnTo>
                          <a:pt x="438" y="6"/>
                        </a:lnTo>
                        <a:lnTo>
                          <a:pt x="429" y="10"/>
                        </a:lnTo>
                        <a:lnTo>
                          <a:pt x="415" y="12"/>
                        </a:lnTo>
                        <a:lnTo>
                          <a:pt x="400" y="13"/>
                        </a:lnTo>
                        <a:lnTo>
                          <a:pt x="379" y="17"/>
                        </a:lnTo>
                        <a:lnTo>
                          <a:pt x="356" y="19"/>
                        </a:lnTo>
                        <a:lnTo>
                          <a:pt x="329" y="21"/>
                        </a:lnTo>
                        <a:lnTo>
                          <a:pt x="300" y="23"/>
                        </a:lnTo>
                        <a:lnTo>
                          <a:pt x="269" y="25"/>
                        </a:lnTo>
                        <a:lnTo>
                          <a:pt x="235" y="27"/>
                        </a:lnTo>
                        <a:lnTo>
                          <a:pt x="200" y="27"/>
                        </a:lnTo>
                        <a:lnTo>
                          <a:pt x="161" y="29"/>
                        </a:lnTo>
                        <a:lnTo>
                          <a:pt x="123" y="29"/>
                        </a:lnTo>
                        <a:lnTo>
                          <a:pt x="83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174">
                    <a:extLst>
                      <a:ext uri="{FF2B5EF4-FFF2-40B4-BE49-F238E27FC236}">
                        <a16:creationId xmlns:a16="http://schemas.microsoft.com/office/drawing/2014/main" id="{40F77B4D-EC05-4B09-B097-3A399E2E5B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3" cy="15"/>
                  </a:xfrm>
                  <a:custGeom>
                    <a:avLst/>
                    <a:gdLst>
                      <a:gd name="T0" fmla="*/ 0 w 446"/>
                      <a:gd name="T1" fmla="*/ 31 h 31"/>
                      <a:gd name="T2" fmla="*/ 42 w 446"/>
                      <a:gd name="T3" fmla="*/ 31 h 31"/>
                      <a:gd name="T4" fmla="*/ 83 w 446"/>
                      <a:gd name="T5" fmla="*/ 31 h 31"/>
                      <a:gd name="T6" fmla="*/ 123 w 446"/>
                      <a:gd name="T7" fmla="*/ 29 h 31"/>
                      <a:gd name="T8" fmla="*/ 161 w 446"/>
                      <a:gd name="T9" fmla="*/ 29 h 31"/>
                      <a:gd name="T10" fmla="*/ 200 w 446"/>
                      <a:gd name="T11" fmla="*/ 27 h 31"/>
                      <a:gd name="T12" fmla="*/ 235 w 446"/>
                      <a:gd name="T13" fmla="*/ 27 h 31"/>
                      <a:gd name="T14" fmla="*/ 269 w 446"/>
                      <a:gd name="T15" fmla="*/ 25 h 31"/>
                      <a:gd name="T16" fmla="*/ 300 w 446"/>
                      <a:gd name="T17" fmla="*/ 23 h 31"/>
                      <a:gd name="T18" fmla="*/ 329 w 446"/>
                      <a:gd name="T19" fmla="*/ 21 h 31"/>
                      <a:gd name="T20" fmla="*/ 356 w 446"/>
                      <a:gd name="T21" fmla="*/ 19 h 31"/>
                      <a:gd name="T22" fmla="*/ 379 w 446"/>
                      <a:gd name="T23" fmla="*/ 17 h 31"/>
                      <a:gd name="T24" fmla="*/ 400 w 446"/>
                      <a:gd name="T25" fmla="*/ 13 h 31"/>
                      <a:gd name="T26" fmla="*/ 415 w 446"/>
                      <a:gd name="T27" fmla="*/ 12 h 31"/>
                      <a:gd name="T28" fmla="*/ 429 w 446"/>
                      <a:gd name="T29" fmla="*/ 10 h 31"/>
                      <a:gd name="T30" fmla="*/ 438 w 446"/>
                      <a:gd name="T31" fmla="*/ 6 h 31"/>
                      <a:gd name="T32" fmla="*/ 444 w 446"/>
                      <a:gd name="T33" fmla="*/ 4 h 31"/>
                      <a:gd name="T34" fmla="*/ 446 w 446"/>
                      <a:gd name="T35" fmla="*/ 0 h 31"/>
                      <a:gd name="T36" fmla="*/ 440 w 446"/>
                      <a:gd name="T37" fmla="*/ 0 h 31"/>
                      <a:gd name="T38" fmla="*/ 438 w 446"/>
                      <a:gd name="T39" fmla="*/ 4 h 31"/>
                      <a:gd name="T40" fmla="*/ 433 w 446"/>
                      <a:gd name="T41" fmla="*/ 6 h 31"/>
                      <a:gd name="T42" fmla="*/ 423 w 446"/>
                      <a:gd name="T43" fmla="*/ 8 h 31"/>
                      <a:gd name="T44" fmla="*/ 410 w 446"/>
                      <a:gd name="T45" fmla="*/ 12 h 31"/>
                      <a:gd name="T46" fmla="*/ 394 w 446"/>
                      <a:gd name="T47" fmla="*/ 13 h 31"/>
                      <a:gd name="T48" fmla="*/ 375 w 446"/>
                      <a:gd name="T49" fmla="*/ 15 h 31"/>
                      <a:gd name="T50" fmla="*/ 352 w 446"/>
                      <a:gd name="T51" fmla="*/ 19 h 31"/>
                      <a:gd name="T52" fmla="*/ 325 w 446"/>
                      <a:gd name="T53" fmla="*/ 21 h 31"/>
                      <a:gd name="T54" fmla="*/ 296 w 446"/>
                      <a:gd name="T55" fmla="*/ 23 h 31"/>
                      <a:gd name="T56" fmla="*/ 265 w 446"/>
                      <a:gd name="T57" fmla="*/ 25 h 31"/>
                      <a:gd name="T58" fmla="*/ 233 w 446"/>
                      <a:gd name="T59" fmla="*/ 27 h 31"/>
                      <a:gd name="T60" fmla="*/ 196 w 446"/>
                      <a:gd name="T61" fmla="*/ 27 h 31"/>
                      <a:gd name="T62" fmla="*/ 159 w 446"/>
                      <a:gd name="T63" fmla="*/ 29 h 31"/>
                      <a:gd name="T64" fmla="*/ 121 w 446"/>
                      <a:gd name="T65" fmla="*/ 29 h 31"/>
                      <a:gd name="T66" fmla="*/ 81 w 446"/>
                      <a:gd name="T67" fmla="*/ 31 h 31"/>
                      <a:gd name="T68" fmla="*/ 42 w 446"/>
                      <a:gd name="T69" fmla="*/ 31 h 31"/>
                      <a:gd name="T70" fmla="*/ 0 w 446"/>
                      <a:gd name="T71" fmla="*/ 31 h 31"/>
                      <a:gd name="T72" fmla="*/ 0 w 446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46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3" y="31"/>
                        </a:lnTo>
                        <a:lnTo>
                          <a:pt x="123" y="29"/>
                        </a:lnTo>
                        <a:lnTo>
                          <a:pt x="161" y="29"/>
                        </a:lnTo>
                        <a:lnTo>
                          <a:pt x="200" y="27"/>
                        </a:lnTo>
                        <a:lnTo>
                          <a:pt x="235" y="27"/>
                        </a:lnTo>
                        <a:lnTo>
                          <a:pt x="269" y="25"/>
                        </a:lnTo>
                        <a:lnTo>
                          <a:pt x="300" y="23"/>
                        </a:lnTo>
                        <a:lnTo>
                          <a:pt x="329" y="21"/>
                        </a:lnTo>
                        <a:lnTo>
                          <a:pt x="356" y="19"/>
                        </a:lnTo>
                        <a:lnTo>
                          <a:pt x="379" y="17"/>
                        </a:lnTo>
                        <a:lnTo>
                          <a:pt x="400" y="13"/>
                        </a:lnTo>
                        <a:lnTo>
                          <a:pt x="415" y="12"/>
                        </a:lnTo>
                        <a:lnTo>
                          <a:pt x="429" y="10"/>
                        </a:lnTo>
                        <a:lnTo>
                          <a:pt x="438" y="6"/>
                        </a:lnTo>
                        <a:lnTo>
                          <a:pt x="444" y="4"/>
                        </a:lnTo>
                        <a:lnTo>
                          <a:pt x="446" y="0"/>
                        </a:lnTo>
                        <a:lnTo>
                          <a:pt x="440" y="0"/>
                        </a:lnTo>
                        <a:lnTo>
                          <a:pt x="438" y="4"/>
                        </a:lnTo>
                        <a:lnTo>
                          <a:pt x="433" y="6"/>
                        </a:lnTo>
                        <a:lnTo>
                          <a:pt x="423" y="8"/>
                        </a:lnTo>
                        <a:lnTo>
                          <a:pt x="410" y="12"/>
                        </a:lnTo>
                        <a:lnTo>
                          <a:pt x="394" y="13"/>
                        </a:lnTo>
                        <a:lnTo>
                          <a:pt x="375" y="15"/>
                        </a:lnTo>
                        <a:lnTo>
                          <a:pt x="352" y="19"/>
                        </a:lnTo>
                        <a:lnTo>
                          <a:pt x="325" y="21"/>
                        </a:lnTo>
                        <a:lnTo>
                          <a:pt x="296" y="23"/>
                        </a:lnTo>
                        <a:lnTo>
                          <a:pt x="265" y="25"/>
                        </a:lnTo>
                        <a:lnTo>
                          <a:pt x="233" y="27"/>
                        </a:lnTo>
                        <a:lnTo>
                          <a:pt x="196" y="27"/>
                        </a:lnTo>
                        <a:lnTo>
                          <a:pt x="159" y="29"/>
                        </a:lnTo>
                        <a:lnTo>
                          <a:pt x="121" y="29"/>
                        </a:lnTo>
                        <a:lnTo>
                          <a:pt x="81" y="31"/>
                        </a:lnTo>
                        <a:lnTo>
                          <a:pt x="42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9B9B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 175">
                    <a:extLst>
                      <a:ext uri="{FF2B5EF4-FFF2-40B4-BE49-F238E27FC236}">
                        <a16:creationId xmlns:a16="http://schemas.microsoft.com/office/drawing/2014/main" id="{66DB0DB1-B804-45BC-BD5F-81FB3D4649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20" cy="15"/>
                  </a:xfrm>
                  <a:custGeom>
                    <a:avLst/>
                    <a:gdLst>
                      <a:gd name="T0" fmla="*/ 0 w 440"/>
                      <a:gd name="T1" fmla="*/ 31 h 31"/>
                      <a:gd name="T2" fmla="*/ 42 w 440"/>
                      <a:gd name="T3" fmla="*/ 31 h 31"/>
                      <a:gd name="T4" fmla="*/ 81 w 440"/>
                      <a:gd name="T5" fmla="*/ 31 h 31"/>
                      <a:gd name="T6" fmla="*/ 121 w 440"/>
                      <a:gd name="T7" fmla="*/ 29 h 31"/>
                      <a:gd name="T8" fmla="*/ 159 w 440"/>
                      <a:gd name="T9" fmla="*/ 29 h 31"/>
                      <a:gd name="T10" fmla="*/ 196 w 440"/>
                      <a:gd name="T11" fmla="*/ 27 h 31"/>
                      <a:gd name="T12" fmla="*/ 233 w 440"/>
                      <a:gd name="T13" fmla="*/ 27 h 31"/>
                      <a:gd name="T14" fmla="*/ 265 w 440"/>
                      <a:gd name="T15" fmla="*/ 25 h 31"/>
                      <a:gd name="T16" fmla="*/ 296 w 440"/>
                      <a:gd name="T17" fmla="*/ 23 h 31"/>
                      <a:gd name="T18" fmla="*/ 325 w 440"/>
                      <a:gd name="T19" fmla="*/ 21 h 31"/>
                      <a:gd name="T20" fmla="*/ 352 w 440"/>
                      <a:gd name="T21" fmla="*/ 19 h 31"/>
                      <a:gd name="T22" fmla="*/ 375 w 440"/>
                      <a:gd name="T23" fmla="*/ 15 h 31"/>
                      <a:gd name="T24" fmla="*/ 394 w 440"/>
                      <a:gd name="T25" fmla="*/ 13 h 31"/>
                      <a:gd name="T26" fmla="*/ 410 w 440"/>
                      <a:gd name="T27" fmla="*/ 12 h 31"/>
                      <a:gd name="T28" fmla="*/ 423 w 440"/>
                      <a:gd name="T29" fmla="*/ 8 h 31"/>
                      <a:gd name="T30" fmla="*/ 433 w 440"/>
                      <a:gd name="T31" fmla="*/ 6 h 31"/>
                      <a:gd name="T32" fmla="*/ 438 w 440"/>
                      <a:gd name="T33" fmla="*/ 4 h 31"/>
                      <a:gd name="T34" fmla="*/ 440 w 440"/>
                      <a:gd name="T35" fmla="*/ 0 h 31"/>
                      <a:gd name="T36" fmla="*/ 435 w 440"/>
                      <a:gd name="T37" fmla="*/ 0 h 31"/>
                      <a:gd name="T38" fmla="*/ 433 w 440"/>
                      <a:gd name="T39" fmla="*/ 4 h 31"/>
                      <a:gd name="T40" fmla="*/ 427 w 440"/>
                      <a:gd name="T41" fmla="*/ 6 h 31"/>
                      <a:gd name="T42" fmla="*/ 417 w 440"/>
                      <a:gd name="T43" fmla="*/ 8 h 31"/>
                      <a:gd name="T44" fmla="*/ 406 w 440"/>
                      <a:gd name="T45" fmla="*/ 12 h 31"/>
                      <a:gd name="T46" fmla="*/ 388 w 440"/>
                      <a:gd name="T47" fmla="*/ 13 h 31"/>
                      <a:gd name="T48" fmla="*/ 369 w 440"/>
                      <a:gd name="T49" fmla="*/ 15 h 31"/>
                      <a:gd name="T50" fmla="*/ 346 w 440"/>
                      <a:gd name="T51" fmla="*/ 19 h 31"/>
                      <a:gd name="T52" fmla="*/ 321 w 440"/>
                      <a:gd name="T53" fmla="*/ 21 h 31"/>
                      <a:gd name="T54" fmla="*/ 292 w 440"/>
                      <a:gd name="T55" fmla="*/ 23 h 31"/>
                      <a:gd name="T56" fmla="*/ 261 w 440"/>
                      <a:gd name="T57" fmla="*/ 25 h 31"/>
                      <a:gd name="T58" fmla="*/ 229 w 440"/>
                      <a:gd name="T59" fmla="*/ 25 h 31"/>
                      <a:gd name="T60" fmla="*/ 194 w 440"/>
                      <a:gd name="T61" fmla="*/ 27 h 31"/>
                      <a:gd name="T62" fmla="*/ 158 w 440"/>
                      <a:gd name="T63" fmla="*/ 29 h 31"/>
                      <a:gd name="T64" fmla="*/ 119 w 440"/>
                      <a:gd name="T65" fmla="*/ 29 h 31"/>
                      <a:gd name="T66" fmla="*/ 81 w 440"/>
                      <a:gd name="T67" fmla="*/ 29 h 31"/>
                      <a:gd name="T68" fmla="*/ 40 w 440"/>
                      <a:gd name="T69" fmla="*/ 31 h 31"/>
                      <a:gd name="T70" fmla="*/ 0 w 440"/>
                      <a:gd name="T71" fmla="*/ 31 h 31"/>
                      <a:gd name="T72" fmla="*/ 0 w 440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40" h="31">
                        <a:moveTo>
                          <a:pt x="0" y="31"/>
                        </a:moveTo>
                        <a:lnTo>
                          <a:pt x="42" y="31"/>
                        </a:lnTo>
                        <a:lnTo>
                          <a:pt x="81" y="31"/>
                        </a:lnTo>
                        <a:lnTo>
                          <a:pt x="121" y="29"/>
                        </a:lnTo>
                        <a:lnTo>
                          <a:pt x="159" y="29"/>
                        </a:lnTo>
                        <a:lnTo>
                          <a:pt x="196" y="27"/>
                        </a:lnTo>
                        <a:lnTo>
                          <a:pt x="233" y="27"/>
                        </a:lnTo>
                        <a:lnTo>
                          <a:pt x="265" y="25"/>
                        </a:lnTo>
                        <a:lnTo>
                          <a:pt x="296" y="23"/>
                        </a:lnTo>
                        <a:lnTo>
                          <a:pt x="325" y="21"/>
                        </a:lnTo>
                        <a:lnTo>
                          <a:pt x="352" y="19"/>
                        </a:lnTo>
                        <a:lnTo>
                          <a:pt x="375" y="15"/>
                        </a:lnTo>
                        <a:lnTo>
                          <a:pt x="394" y="13"/>
                        </a:lnTo>
                        <a:lnTo>
                          <a:pt x="410" y="12"/>
                        </a:lnTo>
                        <a:lnTo>
                          <a:pt x="423" y="8"/>
                        </a:lnTo>
                        <a:lnTo>
                          <a:pt x="433" y="6"/>
                        </a:lnTo>
                        <a:lnTo>
                          <a:pt x="438" y="4"/>
                        </a:lnTo>
                        <a:lnTo>
                          <a:pt x="440" y="0"/>
                        </a:lnTo>
                        <a:lnTo>
                          <a:pt x="435" y="0"/>
                        </a:lnTo>
                        <a:lnTo>
                          <a:pt x="433" y="4"/>
                        </a:lnTo>
                        <a:lnTo>
                          <a:pt x="427" y="6"/>
                        </a:lnTo>
                        <a:lnTo>
                          <a:pt x="417" y="8"/>
                        </a:lnTo>
                        <a:lnTo>
                          <a:pt x="406" y="12"/>
                        </a:lnTo>
                        <a:lnTo>
                          <a:pt x="388" y="13"/>
                        </a:lnTo>
                        <a:lnTo>
                          <a:pt x="369" y="15"/>
                        </a:lnTo>
                        <a:lnTo>
                          <a:pt x="346" y="19"/>
                        </a:lnTo>
                        <a:lnTo>
                          <a:pt x="321" y="21"/>
                        </a:lnTo>
                        <a:lnTo>
                          <a:pt x="292" y="23"/>
                        </a:lnTo>
                        <a:lnTo>
                          <a:pt x="261" y="25"/>
                        </a:lnTo>
                        <a:lnTo>
                          <a:pt x="229" y="25"/>
                        </a:lnTo>
                        <a:lnTo>
                          <a:pt x="194" y="27"/>
                        </a:lnTo>
                        <a:lnTo>
                          <a:pt x="158" y="29"/>
                        </a:lnTo>
                        <a:lnTo>
                          <a:pt x="119" y="29"/>
                        </a:lnTo>
                        <a:lnTo>
                          <a:pt x="81" y="29"/>
                        </a:lnTo>
                        <a:lnTo>
                          <a:pt x="40" y="31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76">
                    <a:extLst>
                      <a:ext uri="{FF2B5EF4-FFF2-40B4-BE49-F238E27FC236}">
                        <a16:creationId xmlns:a16="http://schemas.microsoft.com/office/drawing/2014/main" id="{1BCF23F7-E81B-4B0B-A0EF-F312438D19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7" cy="15"/>
                  </a:xfrm>
                  <a:custGeom>
                    <a:avLst/>
                    <a:gdLst>
                      <a:gd name="T0" fmla="*/ 0 w 435"/>
                      <a:gd name="T1" fmla="*/ 31 h 31"/>
                      <a:gd name="T2" fmla="*/ 40 w 435"/>
                      <a:gd name="T3" fmla="*/ 31 h 31"/>
                      <a:gd name="T4" fmla="*/ 81 w 435"/>
                      <a:gd name="T5" fmla="*/ 29 h 31"/>
                      <a:gd name="T6" fmla="*/ 119 w 435"/>
                      <a:gd name="T7" fmla="*/ 29 h 31"/>
                      <a:gd name="T8" fmla="*/ 158 w 435"/>
                      <a:gd name="T9" fmla="*/ 29 h 31"/>
                      <a:gd name="T10" fmla="*/ 194 w 435"/>
                      <a:gd name="T11" fmla="*/ 27 h 31"/>
                      <a:gd name="T12" fmla="*/ 229 w 435"/>
                      <a:gd name="T13" fmla="*/ 25 h 31"/>
                      <a:gd name="T14" fmla="*/ 261 w 435"/>
                      <a:gd name="T15" fmla="*/ 25 h 31"/>
                      <a:gd name="T16" fmla="*/ 292 w 435"/>
                      <a:gd name="T17" fmla="*/ 23 h 31"/>
                      <a:gd name="T18" fmla="*/ 321 w 435"/>
                      <a:gd name="T19" fmla="*/ 21 h 31"/>
                      <a:gd name="T20" fmla="*/ 346 w 435"/>
                      <a:gd name="T21" fmla="*/ 19 h 31"/>
                      <a:gd name="T22" fmla="*/ 369 w 435"/>
                      <a:gd name="T23" fmla="*/ 15 h 31"/>
                      <a:gd name="T24" fmla="*/ 388 w 435"/>
                      <a:gd name="T25" fmla="*/ 13 h 31"/>
                      <a:gd name="T26" fmla="*/ 406 w 435"/>
                      <a:gd name="T27" fmla="*/ 12 h 31"/>
                      <a:gd name="T28" fmla="*/ 417 w 435"/>
                      <a:gd name="T29" fmla="*/ 8 h 31"/>
                      <a:gd name="T30" fmla="*/ 427 w 435"/>
                      <a:gd name="T31" fmla="*/ 6 h 31"/>
                      <a:gd name="T32" fmla="*/ 433 w 435"/>
                      <a:gd name="T33" fmla="*/ 4 h 31"/>
                      <a:gd name="T34" fmla="*/ 435 w 435"/>
                      <a:gd name="T35" fmla="*/ 0 h 31"/>
                      <a:gd name="T36" fmla="*/ 429 w 435"/>
                      <a:gd name="T37" fmla="*/ 0 h 31"/>
                      <a:gd name="T38" fmla="*/ 427 w 435"/>
                      <a:gd name="T39" fmla="*/ 4 h 31"/>
                      <a:gd name="T40" fmla="*/ 421 w 435"/>
                      <a:gd name="T41" fmla="*/ 6 h 31"/>
                      <a:gd name="T42" fmla="*/ 411 w 435"/>
                      <a:gd name="T43" fmla="*/ 8 h 31"/>
                      <a:gd name="T44" fmla="*/ 400 w 435"/>
                      <a:gd name="T45" fmla="*/ 12 h 31"/>
                      <a:gd name="T46" fmla="*/ 385 w 435"/>
                      <a:gd name="T47" fmla="*/ 13 h 31"/>
                      <a:gd name="T48" fmla="*/ 365 w 435"/>
                      <a:gd name="T49" fmla="*/ 15 h 31"/>
                      <a:gd name="T50" fmla="*/ 342 w 435"/>
                      <a:gd name="T51" fmla="*/ 17 h 31"/>
                      <a:gd name="T52" fmla="*/ 317 w 435"/>
                      <a:gd name="T53" fmla="*/ 19 h 31"/>
                      <a:gd name="T54" fmla="*/ 288 w 435"/>
                      <a:gd name="T55" fmla="*/ 21 h 31"/>
                      <a:gd name="T56" fmla="*/ 258 w 435"/>
                      <a:gd name="T57" fmla="*/ 23 h 31"/>
                      <a:gd name="T58" fmla="*/ 227 w 435"/>
                      <a:gd name="T59" fmla="*/ 25 h 31"/>
                      <a:gd name="T60" fmla="*/ 192 w 435"/>
                      <a:gd name="T61" fmla="*/ 27 h 31"/>
                      <a:gd name="T62" fmla="*/ 156 w 435"/>
                      <a:gd name="T63" fmla="*/ 27 h 31"/>
                      <a:gd name="T64" fmla="*/ 117 w 435"/>
                      <a:gd name="T65" fmla="*/ 29 h 31"/>
                      <a:gd name="T66" fmla="*/ 79 w 435"/>
                      <a:gd name="T67" fmla="*/ 29 h 31"/>
                      <a:gd name="T68" fmla="*/ 40 w 435"/>
                      <a:gd name="T69" fmla="*/ 29 h 31"/>
                      <a:gd name="T70" fmla="*/ 0 w 435"/>
                      <a:gd name="T71" fmla="*/ 29 h 31"/>
                      <a:gd name="T72" fmla="*/ 0 w 435"/>
                      <a:gd name="T73" fmla="*/ 3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5" h="31">
                        <a:moveTo>
                          <a:pt x="0" y="31"/>
                        </a:moveTo>
                        <a:lnTo>
                          <a:pt x="40" y="31"/>
                        </a:lnTo>
                        <a:lnTo>
                          <a:pt x="81" y="29"/>
                        </a:lnTo>
                        <a:lnTo>
                          <a:pt x="119" y="29"/>
                        </a:lnTo>
                        <a:lnTo>
                          <a:pt x="158" y="29"/>
                        </a:lnTo>
                        <a:lnTo>
                          <a:pt x="194" y="27"/>
                        </a:lnTo>
                        <a:lnTo>
                          <a:pt x="229" y="25"/>
                        </a:lnTo>
                        <a:lnTo>
                          <a:pt x="261" y="25"/>
                        </a:lnTo>
                        <a:lnTo>
                          <a:pt x="292" y="23"/>
                        </a:lnTo>
                        <a:lnTo>
                          <a:pt x="321" y="21"/>
                        </a:lnTo>
                        <a:lnTo>
                          <a:pt x="346" y="19"/>
                        </a:lnTo>
                        <a:lnTo>
                          <a:pt x="369" y="15"/>
                        </a:lnTo>
                        <a:lnTo>
                          <a:pt x="388" y="13"/>
                        </a:lnTo>
                        <a:lnTo>
                          <a:pt x="406" y="12"/>
                        </a:lnTo>
                        <a:lnTo>
                          <a:pt x="417" y="8"/>
                        </a:lnTo>
                        <a:lnTo>
                          <a:pt x="427" y="6"/>
                        </a:lnTo>
                        <a:lnTo>
                          <a:pt x="433" y="4"/>
                        </a:lnTo>
                        <a:lnTo>
                          <a:pt x="435" y="0"/>
                        </a:lnTo>
                        <a:lnTo>
                          <a:pt x="429" y="0"/>
                        </a:lnTo>
                        <a:lnTo>
                          <a:pt x="427" y="4"/>
                        </a:lnTo>
                        <a:lnTo>
                          <a:pt x="421" y="6"/>
                        </a:lnTo>
                        <a:lnTo>
                          <a:pt x="411" y="8"/>
                        </a:lnTo>
                        <a:lnTo>
                          <a:pt x="400" y="12"/>
                        </a:lnTo>
                        <a:lnTo>
                          <a:pt x="385" y="13"/>
                        </a:lnTo>
                        <a:lnTo>
                          <a:pt x="365" y="15"/>
                        </a:lnTo>
                        <a:lnTo>
                          <a:pt x="342" y="17"/>
                        </a:lnTo>
                        <a:lnTo>
                          <a:pt x="317" y="19"/>
                        </a:lnTo>
                        <a:lnTo>
                          <a:pt x="288" y="21"/>
                        </a:lnTo>
                        <a:lnTo>
                          <a:pt x="258" y="23"/>
                        </a:lnTo>
                        <a:lnTo>
                          <a:pt x="227" y="25"/>
                        </a:lnTo>
                        <a:lnTo>
                          <a:pt x="192" y="27"/>
                        </a:lnTo>
                        <a:lnTo>
                          <a:pt x="156" y="27"/>
                        </a:lnTo>
                        <a:lnTo>
                          <a:pt x="117" y="29"/>
                        </a:lnTo>
                        <a:lnTo>
                          <a:pt x="79" y="29"/>
                        </a:lnTo>
                        <a:lnTo>
                          <a:pt x="40" y="29"/>
                        </a:lnTo>
                        <a:lnTo>
                          <a:pt x="0" y="29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B6B6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177">
                    <a:extLst>
                      <a:ext uri="{FF2B5EF4-FFF2-40B4-BE49-F238E27FC236}">
                        <a16:creationId xmlns:a16="http://schemas.microsoft.com/office/drawing/2014/main" id="{F7DACA1F-4752-4742-96BD-E8EDFABD78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4" cy="14"/>
                  </a:xfrm>
                  <a:custGeom>
                    <a:avLst/>
                    <a:gdLst>
                      <a:gd name="T0" fmla="*/ 0 w 429"/>
                      <a:gd name="T1" fmla="*/ 29 h 29"/>
                      <a:gd name="T2" fmla="*/ 40 w 429"/>
                      <a:gd name="T3" fmla="*/ 29 h 29"/>
                      <a:gd name="T4" fmla="*/ 79 w 429"/>
                      <a:gd name="T5" fmla="*/ 29 h 29"/>
                      <a:gd name="T6" fmla="*/ 117 w 429"/>
                      <a:gd name="T7" fmla="*/ 29 h 29"/>
                      <a:gd name="T8" fmla="*/ 156 w 429"/>
                      <a:gd name="T9" fmla="*/ 27 h 29"/>
                      <a:gd name="T10" fmla="*/ 192 w 429"/>
                      <a:gd name="T11" fmla="*/ 27 h 29"/>
                      <a:gd name="T12" fmla="*/ 227 w 429"/>
                      <a:gd name="T13" fmla="*/ 25 h 29"/>
                      <a:gd name="T14" fmla="*/ 258 w 429"/>
                      <a:gd name="T15" fmla="*/ 23 h 29"/>
                      <a:gd name="T16" fmla="*/ 288 w 429"/>
                      <a:gd name="T17" fmla="*/ 21 h 29"/>
                      <a:gd name="T18" fmla="*/ 317 w 429"/>
                      <a:gd name="T19" fmla="*/ 19 h 29"/>
                      <a:gd name="T20" fmla="*/ 342 w 429"/>
                      <a:gd name="T21" fmla="*/ 17 h 29"/>
                      <a:gd name="T22" fmla="*/ 365 w 429"/>
                      <a:gd name="T23" fmla="*/ 15 h 29"/>
                      <a:gd name="T24" fmla="*/ 385 w 429"/>
                      <a:gd name="T25" fmla="*/ 13 h 29"/>
                      <a:gd name="T26" fmla="*/ 400 w 429"/>
                      <a:gd name="T27" fmla="*/ 12 h 29"/>
                      <a:gd name="T28" fmla="*/ 411 w 429"/>
                      <a:gd name="T29" fmla="*/ 8 h 29"/>
                      <a:gd name="T30" fmla="*/ 421 w 429"/>
                      <a:gd name="T31" fmla="*/ 6 h 29"/>
                      <a:gd name="T32" fmla="*/ 427 w 429"/>
                      <a:gd name="T33" fmla="*/ 4 h 29"/>
                      <a:gd name="T34" fmla="*/ 429 w 429"/>
                      <a:gd name="T35" fmla="*/ 0 h 29"/>
                      <a:gd name="T36" fmla="*/ 423 w 429"/>
                      <a:gd name="T37" fmla="*/ 0 h 29"/>
                      <a:gd name="T38" fmla="*/ 421 w 429"/>
                      <a:gd name="T39" fmla="*/ 4 h 29"/>
                      <a:gd name="T40" fmla="*/ 415 w 429"/>
                      <a:gd name="T41" fmla="*/ 6 h 29"/>
                      <a:gd name="T42" fmla="*/ 406 w 429"/>
                      <a:gd name="T43" fmla="*/ 8 h 29"/>
                      <a:gd name="T44" fmla="*/ 394 w 429"/>
                      <a:gd name="T45" fmla="*/ 12 h 29"/>
                      <a:gd name="T46" fmla="*/ 379 w 429"/>
                      <a:gd name="T47" fmla="*/ 13 h 29"/>
                      <a:gd name="T48" fmla="*/ 360 w 429"/>
                      <a:gd name="T49" fmla="*/ 15 h 29"/>
                      <a:gd name="T50" fmla="*/ 338 w 429"/>
                      <a:gd name="T51" fmla="*/ 17 h 29"/>
                      <a:gd name="T52" fmla="*/ 313 w 429"/>
                      <a:gd name="T53" fmla="*/ 19 h 29"/>
                      <a:gd name="T54" fmla="*/ 285 w 429"/>
                      <a:gd name="T55" fmla="*/ 21 h 29"/>
                      <a:gd name="T56" fmla="*/ 256 w 429"/>
                      <a:gd name="T57" fmla="*/ 23 h 29"/>
                      <a:gd name="T58" fmla="*/ 223 w 429"/>
                      <a:gd name="T59" fmla="*/ 25 h 29"/>
                      <a:gd name="T60" fmla="*/ 188 w 429"/>
                      <a:gd name="T61" fmla="*/ 27 h 29"/>
                      <a:gd name="T62" fmla="*/ 154 w 429"/>
                      <a:gd name="T63" fmla="*/ 27 h 29"/>
                      <a:gd name="T64" fmla="*/ 115 w 429"/>
                      <a:gd name="T65" fmla="*/ 29 h 29"/>
                      <a:gd name="T66" fmla="*/ 79 w 429"/>
                      <a:gd name="T67" fmla="*/ 29 h 29"/>
                      <a:gd name="T68" fmla="*/ 40 w 429"/>
                      <a:gd name="T69" fmla="*/ 29 h 29"/>
                      <a:gd name="T70" fmla="*/ 0 w 429"/>
                      <a:gd name="T71" fmla="*/ 29 h 29"/>
                      <a:gd name="T72" fmla="*/ 0 w 429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9" h="29">
                        <a:moveTo>
                          <a:pt x="0" y="29"/>
                        </a:moveTo>
                        <a:lnTo>
                          <a:pt x="40" y="29"/>
                        </a:lnTo>
                        <a:lnTo>
                          <a:pt x="79" y="29"/>
                        </a:lnTo>
                        <a:lnTo>
                          <a:pt x="117" y="29"/>
                        </a:lnTo>
                        <a:lnTo>
                          <a:pt x="156" y="27"/>
                        </a:lnTo>
                        <a:lnTo>
                          <a:pt x="192" y="27"/>
                        </a:lnTo>
                        <a:lnTo>
                          <a:pt x="227" y="25"/>
                        </a:lnTo>
                        <a:lnTo>
                          <a:pt x="258" y="23"/>
                        </a:lnTo>
                        <a:lnTo>
                          <a:pt x="288" y="21"/>
                        </a:lnTo>
                        <a:lnTo>
                          <a:pt x="317" y="19"/>
                        </a:lnTo>
                        <a:lnTo>
                          <a:pt x="342" y="17"/>
                        </a:lnTo>
                        <a:lnTo>
                          <a:pt x="365" y="15"/>
                        </a:lnTo>
                        <a:lnTo>
                          <a:pt x="385" y="13"/>
                        </a:lnTo>
                        <a:lnTo>
                          <a:pt x="400" y="12"/>
                        </a:lnTo>
                        <a:lnTo>
                          <a:pt x="411" y="8"/>
                        </a:lnTo>
                        <a:lnTo>
                          <a:pt x="421" y="6"/>
                        </a:lnTo>
                        <a:lnTo>
                          <a:pt x="427" y="4"/>
                        </a:lnTo>
                        <a:lnTo>
                          <a:pt x="429" y="0"/>
                        </a:lnTo>
                        <a:lnTo>
                          <a:pt x="423" y="0"/>
                        </a:lnTo>
                        <a:lnTo>
                          <a:pt x="421" y="4"/>
                        </a:lnTo>
                        <a:lnTo>
                          <a:pt x="415" y="6"/>
                        </a:lnTo>
                        <a:lnTo>
                          <a:pt x="406" y="8"/>
                        </a:lnTo>
                        <a:lnTo>
                          <a:pt x="394" y="12"/>
                        </a:lnTo>
                        <a:lnTo>
                          <a:pt x="379" y="13"/>
                        </a:lnTo>
                        <a:lnTo>
                          <a:pt x="360" y="15"/>
                        </a:lnTo>
                        <a:lnTo>
                          <a:pt x="338" y="17"/>
                        </a:lnTo>
                        <a:lnTo>
                          <a:pt x="313" y="19"/>
                        </a:lnTo>
                        <a:lnTo>
                          <a:pt x="285" y="21"/>
                        </a:lnTo>
                        <a:lnTo>
                          <a:pt x="256" y="23"/>
                        </a:lnTo>
                        <a:lnTo>
                          <a:pt x="223" y="25"/>
                        </a:lnTo>
                        <a:lnTo>
                          <a:pt x="188" y="27"/>
                        </a:lnTo>
                        <a:lnTo>
                          <a:pt x="154" y="27"/>
                        </a:lnTo>
                        <a:lnTo>
                          <a:pt x="115" y="29"/>
                        </a:lnTo>
                        <a:lnTo>
                          <a:pt x="79" y="29"/>
                        </a:lnTo>
                        <a:lnTo>
                          <a:pt x="40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5B5B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 178">
                    <a:extLst>
                      <a:ext uri="{FF2B5EF4-FFF2-40B4-BE49-F238E27FC236}">
                        <a16:creationId xmlns:a16="http://schemas.microsoft.com/office/drawing/2014/main" id="{99270725-7A9D-4898-942A-04C95A6C60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2" cy="14"/>
                  </a:xfrm>
                  <a:custGeom>
                    <a:avLst/>
                    <a:gdLst>
                      <a:gd name="T0" fmla="*/ 0 w 423"/>
                      <a:gd name="T1" fmla="*/ 29 h 29"/>
                      <a:gd name="T2" fmla="*/ 40 w 423"/>
                      <a:gd name="T3" fmla="*/ 29 h 29"/>
                      <a:gd name="T4" fmla="*/ 79 w 423"/>
                      <a:gd name="T5" fmla="*/ 29 h 29"/>
                      <a:gd name="T6" fmla="*/ 115 w 423"/>
                      <a:gd name="T7" fmla="*/ 29 h 29"/>
                      <a:gd name="T8" fmla="*/ 154 w 423"/>
                      <a:gd name="T9" fmla="*/ 27 h 29"/>
                      <a:gd name="T10" fmla="*/ 188 w 423"/>
                      <a:gd name="T11" fmla="*/ 27 h 29"/>
                      <a:gd name="T12" fmla="*/ 223 w 423"/>
                      <a:gd name="T13" fmla="*/ 25 h 29"/>
                      <a:gd name="T14" fmla="*/ 256 w 423"/>
                      <a:gd name="T15" fmla="*/ 23 h 29"/>
                      <a:gd name="T16" fmla="*/ 285 w 423"/>
                      <a:gd name="T17" fmla="*/ 21 h 29"/>
                      <a:gd name="T18" fmla="*/ 313 w 423"/>
                      <a:gd name="T19" fmla="*/ 19 h 29"/>
                      <a:gd name="T20" fmla="*/ 338 w 423"/>
                      <a:gd name="T21" fmla="*/ 17 h 29"/>
                      <a:gd name="T22" fmla="*/ 360 w 423"/>
                      <a:gd name="T23" fmla="*/ 15 h 29"/>
                      <a:gd name="T24" fmla="*/ 379 w 423"/>
                      <a:gd name="T25" fmla="*/ 13 h 29"/>
                      <a:gd name="T26" fmla="*/ 394 w 423"/>
                      <a:gd name="T27" fmla="*/ 12 h 29"/>
                      <a:gd name="T28" fmla="*/ 406 w 423"/>
                      <a:gd name="T29" fmla="*/ 8 h 29"/>
                      <a:gd name="T30" fmla="*/ 415 w 423"/>
                      <a:gd name="T31" fmla="*/ 6 h 29"/>
                      <a:gd name="T32" fmla="*/ 421 w 423"/>
                      <a:gd name="T33" fmla="*/ 4 h 29"/>
                      <a:gd name="T34" fmla="*/ 423 w 423"/>
                      <a:gd name="T35" fmla="*/ 0 h 29"/>
                      <a:gd name="T36" fmla="*/ 417 w 423"/>
                      <a:gd name="T37" fmla="*/ 0 h 29"/>
                      <a:gd name="T38" fmla="*/ 415 w 423"/>
                      <a:gd name="T39" fmla="*/ 4 h 29"/>
                      <a:gd name="T40" fmla="*/ 410 w 423"/>
                      <a:gd name="T41" fmla="*/ 6 h 29"/>
                      <a:gd name="T42" fmla="*/ 402 w 423"/>
                      <a:gd name="T43" fmla="*/ 8 h 29"/>
                      <a:gd name="T44" fmla="*/ 388 w 423"/>
                      <a:gd name="T45" fmla="*/ 12 h 29"/>
                      <a:gd name="T46" fmla="*/ 373 w 423"/>
                      <a:gd name="T47" fmla="*/ 13 h 29"/>
                      <a:gd name="T48" fmla="*/ 354 w 423"/>
                      <a:gd name="T49" fmla="*/ 15 h 29"/>
                      <a:gd name="T50" fmla="*/ 333 w 423"/>
                      <a:gd name="T51" fmla="*/ 17 h 29"/>
                      <a:gd name="T52" fmla="*/ 308 w 423"/>
                      <a:gd name="T53" fmla="*/ 19 h 29"/>
                      <a:gd name="T54" fmla="*/ 281 w 423"/>
                      <a:gd name="T55" fmla="*/ 21 h 29"/>
                      <a:gd name="T56" fmla="*/ 252 w 423"/>
                      <a:gd name="T57" fmla="*/ 23 h 29"/>
                      <a:gd name="T58" fmla="*/ 219 w 423"/>
                      <a:gd name="T59" fmla="*/ 25 h 29"/>
                      <a:gd name="T60" fmla="*/ 186 w 423"/>
                      <a:gd name="T61" fmla="*/ 25 h 29"/>
                      <a:gd name="T62" fmla="*/ 152 w 423"/>
                      <a:gd name="T63" fmla="*/ 27 h 29"/>
                      <a:gd name="T64" fmla="*/ 115 w 423"/>
                      <a:gd name="T65" fmla="*/ 27 h 29"/>
                      <a:gd name="T66" fmla="*/ 77 w 423"/>
                      <a:gd name="T67" fmla="*/ 29 h 29"/>
                      <a:gd name="T68" fmla="*/ 38 w 423"/>
                      <a:gd name="T69" fmla="*/ 29 h 29"/>
                      <a:gd name="T70" fmla="*/ 0 w 423"/>
                      <a:gd name="T71" fmla="*/ 29 h 29"/>
                      <a:gd name="T72" fmla="*/ 0 w 423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3" h="29">
                        <a:moveTo>
                          <a:pt x="0" y="29"/>
                        </a:moveTo>
                        <a:lnTo>
                          <a:pt x="40" y="29"/>
                        </a:lnTo>
                        <a:lnTo>
                          <a:pt x="79" y="29"/>
                        </a:lnTo>
                        <a:lnTo>
                          <a:pt x="115" y="29"/>
                        </a:lnTo>
                        <a:lnTo>
                          <a:pt x="154" y="27"/>
                        </a:lnTo>
                        <a:lnTo>
                          <a:pt x="188" y="27"/>
                        </a:lnTo>
                        <a:lnTo>
                          <a:pt x="223" y="25"/>
                        </a:lnTo>
                        <a:lnTo>
                          <a:pt x="256" y="23"/>
                        </a:lnTo>
                        <a:lnTo>
                          <a:pt x="285" y="21"/>
                        </a:lnTo>
                        <a:lnTo>
                          <a:pt x="313" y="19"/>
                        </a:lnTo>
                        <a:lnTo>
                          <a:pt x="338" y="17"/>
                        </a:lnTo>
                        <a:lnTo>
                          <a:pt x="360" y="15"/>
                        </a:lnTo>
                        <a:lnTo>
                          <a:pt x="379" y="13"/>
                        </a:lnTo>
                        <a:lnTo>
                          <a:pt x="394" y="12"/>
                        </a:lnTo>
                        <a:lnTo>
                          <a:pt x="406" y="8"/>
                        </a:lnTo>
                        <a:lnTo>
                          <a:pt x="415" y="6"/>
                        </a:lnTo>
                        <a:lnTo>
                          <a:pt x="421" y="4"/>
                        </a:lnTo>
                        <a:lnTo>
                          <a:pt x="423" y="0"/>
                        </a:lnTo>
                        <a:lnTo>
                          <a:pt x="417" y="0"/>
                        </a:lnTo>
                        <a:lnTo>
                          <a:pt x="415" y="4"/>
                        </a:lnTo>
                        <a:lnTo>
                          <a:pt x="410" y="6"/>
                        </a:lnTo>
                        <a:lnTo>
                          <a:pt x="402" y="8"/>
                        </a:lnTo>
                        <a:lnTo>
                          <a:pt x="388" y="12"/>
                        </a:lnTo>
                        <a:lnTo>
                          <a:pt x="373" y="13"/>
                        </a:lnTo>
                        <a:lnTo>
                          <a:pt x="354" y="15"/>
                        </a:lnTo>
                        <a:lnTo>
                          <a:pt x="333" y="17"/>
                        </a:lnTo>
                        <a:lnTo>
                          <a:pt x="308" y="19"/>
                        </a:lnTo>
                        <a:lnTo>
                          <a:pt x="281" y="21"/>
                        </a:lnTo>
                        <a:lnTo>
                          <a:pt x="252" y="23"/>
                        </a:lnTo>
                        <a:lnTo>
                          <a:pt x="219" y="25"/>
                        </a:lnTo>
                        <a:lnTo>
                          <a:pt x="186" y="25"/>
                        </a:lnTo>
                        <a:lnTo>
                          <a:pt x="152" y="27"/>
                        </a:lnTo>
                        <a:lnTo>
                          <a:pt x="115" y="27"/>
                        </a:lnTo>
                        <a:lnTo>
                          <a:pt x="77" y="29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4B4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 179">
                    <a:extLst>
                      <a:ext uri="{FF2B5EF4-FFF2-40B4-BE49-F238E27FC236}">
                        <a16:creationId xmlns:a16="http://schemas.microsoft.com/office/drawing/2014/main" id="{B603B6D4-CFBE-4C06-88FE-C7E36CDAC8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9" cy="14"/>
                  </a:xfrm>
                  <a:custGeom>
                    <a:avLst/>
                    <a:gdLst>
                      <a:gd name="T0" fmla="*/ 0 w 417"/>
                      <a:gd name="T1" fmla="*/ 29 h 29"/>
                      <a:gd name="T2" fmla="*/ 38 w 417"/>
                      <a:gd name="T3" fmla="*/ 29 h 29"/>
                      <a:gd name="T4" fmla="*/ 77 w 417"/>
                      <a:gd name="T5" fmla="*/ 29 h 29"/>
                      <a:gd name="T6" fmla="*/ 115 w 417"/>
                      <a:gd name="T7" fmla="*/ 27 h 29"/>
                      <a:gd name="T8" fmla="*/ 152 w 417"/>
                      <a:gd name="T9" fmla="*/ 27 h 29"/>
                      <a:gd name="T10" fmla="*/ 186 w 417"/>
                      <a:gd name="T11" fmla="*/ 25 h 29"/>
                      <a:gd name="T12" fmla="*/ 219 w 417"/>
                      <a:gd name="T13" fmla="*/ 25 h 29"/>
                      <a:gd name="T14" fmla="*/ 252 w 417"/>
                      <a:gd name="T15" fmla="*/ 23 h 29"/>
                      <a:gd name="T16" fmla="*/ 281 w 417"/>
                      <a:gd name="T17" fmla="*/ 21 h 29"/>
                      <a:gd name="T18" fmla="*/ 308 w 417"/>
                      <a:gd name="T19" fmla="*/ 19 h 29"/>
                      <a:gd name="T20" fmla="*/ 333 w 417"/>
                      <a:gd name="T21" fmla="*/ 17 h 29"/>
                      <a:gd name="T22" fmla="*/ 354 w 417"/>
                      <a:gd name="T23" fmla="*/ 15 h 29"/>
                      <a:gd name="T24" fmla="*/ 373 w 417"/>
                      <a:gd name="T25" fmla="*/ 13 h 29"/>
                      <a:gd name="T26" fmla="*/ 388 w 417"/>
                      <a:gd name="T27" fmla="*/ 12 h 29"/>
                      <a:gd name="T28" fmla="*/ 402 w 417"/>
                      <a:gd name="T29" fmla="*/ 8 h 29"/>
                      <a:gd name="T30" fmla="*/ 410 w 417"/>
                      <a:gd name="T31" fmla="*/ 6 h 29"/>
                      <a:gd name="T32" fmla="*/ 415 w 417"/>
                      <a:gd name="T33" fmla="*/ 4 h 29"/>
                      <a:gd name="T34" fmla="*/ 417 w 417"/>
                      <a:gd name="T35" fmla="*/ 0 h 29"/>
                      <a:gd name="T36" fmla="*/ 411 w 417"/>
                      <a:gd name="T37" fmla="*/ 0 h 29"/>
                      <a:gd name="T38" fmla="*/ 410 w 417"/>
                      <a:gd name="T39" fmla="*/ 4 h 29"/>
                      <a:gd name="T40" fmla="*/ 404 w 417"/>
                      <a:gd name="T41" fmla="*/ 6 h 29"/>
                      <a:gd name="T42" fmla="*/ 396 w 417"/>
                      <a:gd name="T43" fmla="*/ 8 h 29"/>
                      <a:gd name="T44" fmla="*/ 383 w 417"/>
                      <a:gd name="T45" fmla="*/ 10 h 29"/>
                      <a:gd name="T46" fmla="*/ 367 w 417"/>
                      <a:gd name="T47" fmla="*/ 13 h 29"/>
                      <a:gd name="T48" fmla="*/ 350 w 417"/>
                      <a:gd name="T49" fmla="*/ 15 h 29"/>
                      <a:gd name="T50" fmla="*/ 329 w 417"/>
                      <a:gd name="T51" fmla="*/ 17 h 29"/>
                      <a:gd name="T52" fmla="*/ 304 w 417"/>
                      <a:gd name="T53" fmla="*/ 19 h 29"/>
                      <a:gd name="T54" fmla="*/ 277 w 417"/>
                      <a:gd name="T55" fmla="*/ 21 h 29"/>
                      <a:gd name="T56" fmla="*/ 248 w 417"/>
                      <a:gd name="T57" fmla="*/ 23 h 29"/>
                      <a:gd name="T58" fmla="*/ 217 w 417"/>
                      <a:gd name="T59" fmla="*/ 25 h 29"/>
                      <a:gd name="T60" fmla="*/ 184 w 417"/>
                      <a:gd name="T61" fmla="*/ 25 h 29"/>
                      <a:gd name="T62" fmla="*/ 150 w 417"/>
                      <a:gd name="T63" fmla="*/ 27 h 29"/>
                      <a:gd name="T64" fmla="*/ 113 w 417"/>
                      <a:gd name="T65" fmla="*/ 27 h 29"/>
                      <a:gd name="T66" fmla="*/ 77 w 417"/>
                      <a:gd name="T67" fmla="*/ 29 h 29"/>
                      <a:gd name="T68" fmla="*/ 38 w 417"/>
                      <a:gd name="T69" fmla="*/ 29 h 29"/>
                      <a:gd name="T70" fmla="*/ 0 w 417"/>
                      <a:gd name="T71" fmla="*/ 29 h 29"/>
                      <a:gd name="T72" fmla="*/ 0 w 417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17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7" y="29"/>
                        </a:lnTo>
                        <a:lnTo>
                          <a:pt x="115" y="27"/>
                        </a:lnTo>
                        <a:lnTo>
                          <a:pt x="152" y="27"/>
                        </a:lnTo>
                        <a:lnTo>
                          <a:pt x="186" y="25"/>
                        </a:lnTo>
                        <a:lnTo>
                          <a:pt x="219" y="25"/>
                        </a:lnTo>
                        <a:lnTo>
                          <a:pt x="252" y="23"/>
                        </a:lnTo>
                        <a:lnTo>
                          <a:pt x="281" y="21"/>
                        </a:lnTo>
                        <a:lnTo>
                          <a:pt x="308" y="19"/>
                        </a:lnTo>
                        <a:lnTo>
                          <a:pt x="333" y="17"/>
                        </a:lnTo>
                        <a:lnTo>
                          <a:pt x="354" y="15"/>
                        </a:lnTo>
                        <a:lnTo>
                          <a:pt x="373" y="13"/>
                        </a:lnTo>
                        <a:lnTo>
                          <a:pt x="388" y="12"/>
                        </a:lnTo>
                        <a:lnTo>
                          <a:pt x="402" y="8"/>
                        </a:lnTo>
                        <a:lnTo>
                          <a:pt x="410" y="6"/>
                        </a:lnTo>
                        <a:lnTo>
                          <a:pt x="415" y="4"/>
                        </a:lnTo>
                        <a:lnTo>
                          <a:pt x="417" y="0"/>
                        </a:lnTo>
                        <a:lnTo>
                          <a:pt x="411" y="0"/>
                        </a:lnTo>
                        <a:lnTo>
                          <a:pt x="410" y="4"/>
                        </a:lnTo>
                        <a:lnTo>
                          <a:pt x="404" y="6"/>
                        </a:lnTo>
                        <a:lnTo>
                          <a:pt x="396" y="8"/>
                        </a:lnTo>
                        <a:lnTo>
                          <a:pt x="383" y="10"/>
                        </a:lnTo>
                        <a:lnTo>
                          <a:pt x="367" y="13"/>
                        </a:lnTo>
                        <a:lnTo>
                          <a:pt x="350" y="15"/>
                        </a:lnTo>
                        <a:lnTo>
                          <a:pt x="329" y="17"/>
                        </a:lnTo>
                        <a:lnTo>
                          <a:pt x="304" y="19"/>
                        </a:lnTo>
                        <a:lnTo>
                          <a:pt x="277" y="21"/>
                        </a:lnTo>
                        <a:lnTo>
                          <a:pt x="248" y="23"/>
                        </a:lnTo>
                        <a:lnTo>
                          <a:pt x="217" y="25"/>
                        </a:lnTo>
                        <a:lnTo>
                          <a:pt x="184" y="25"/>
                        </a:lnTo>
                        <a:lnTo>
                          <a:pt x="150" y="27"/>
                        </a:lnTo>
                        <a:lnTo>
                          <a:pt x="113" y="27"/>
                        </a:lnTo>
                        <a:lnTo>
                          <a:pt x="77" y="29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3B3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 180">
                    <a:extLst>
                      <a:ext uri="{FF2B5EF4-FFF2-40B4-BE49-F238E27FC236}">
                        <a16:creationId xmlns:a16="http://schemas.microsoft.com/office/drawing/2014/main" id="{9D10E0C8-7C19-450A-BD0E-1306F1DCB7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6" cy="14"/>
                  </a:xfrm>
                  <a:custGeom>
                    <a:avLst/>
                    <a:gdLst>
                      <a:gd name="T0" fmla="*/ 0 w 411"/>
                      <a:gd name="T1" fmla="*/ 29 h 29"/>
                      <a:gd name="T2" fmla="*/ 38 w 411"/>
                      <a:gd name="T3" fmla="*/ 29 h 29"/>
                      <a:gd name="T4" fmla="*/ 77 w 411"/>
                      <a:gd name="T5" fmla="*/ 29 h 29"/>
                      <a:gd name="T6" fmla="*/ 113 w 411"/>
                      <a:gd name="T7" fmla="*/ 27 h 29"/>
                      <a:gd name="T8" fmla="*/ 150 w 411"/>
                      <a:gd name="T9" fmla="*/ 27 h 29"/>
                      <a:gd name="T10" fmla="*/ 184 w 411"/>
                      <a:gd name="T11" fmla="*/ 25 h 29"/>
                      <a:gd name="T12" fmla="*/ 217 w 411"/>
                      <a:gd name="T13" fmla="*/ 25 h 29"/>
                      <a:gd name="T14" fmla="*/ 248 w 411"/>
                      <a:gd name="T15" fmla="*/ 23 h 29"/>
                      <a:gd name="T16" fmla="*/ 277 w 411"/>
                      <a:gd name="T17" fmla="*/ 21 h 29"/>
                      <a:gd name="T18" fmla="*/ 304 w 411"/>
                      <a:gd name="T19" fmla="*/ 19 h 29"/>
                      <a:gd name="T20" fmla="*/ 329 w 411"/>
                      <a:gd name="T21" fmla="*/ 17 h 29"/>
                      <a:gd name="T22" fmla="*/ 350 w 411"/>
                      <a:gd name="T23" fmla="*/ 15 h 29"/>
                      <a:gd name="T24" fmla="*/ 367 w 411"/>
                      <a:gd name="T25" fmla="*/ 13 h 29"/>
                      <a:gd name="T26" fmla="*/ 383 w 411"/>
                      <a:gd name="T27" fmla="*/ 10 h 29"/>
                      <a:gd name="T28" fmla="*/ 396 w 411"/>
                      <a:gd name="T29" fmla="*/ 8 h 29"/>
                      <a:gd name="T30" fmla="*/ 404 w 411"/>
                      <a:gd name="T31" fmla="*/ 6 h 29"/>
                      <a:gd name="T32" fmla="*/ 410 w 411"/>
                      <a:gd name="T33" fmla="*/ 4 h 29"/>
                      <a:gd name="T34" fmla="*/ 411 w 411"/>
                      <a:gd name="T35" fmla="*/ 0 h 29"/>
                      <a:gd name="T36" fmla="*/ 406 w 411"/>
                      <a:gd name="T37" fmla="*/ 0 h 29"/>
                      <a:gd name="T38" fmla="*/ 404 w 411"/>
                      <a:gd name="T39" fmla="*/ 4 h 29"/>
                      <a:gd name="T40" fmla="*/ 398 w 411"/>
                      <a:gd name="T41" fmla="*/ 6 h 29"/>
                      <a:gd name="T42" fmla="*/ 390 w 411"/>
                      <a:gd name="T43" fmla="*/ 8 h 29"/>
                      <a:gd name="T44" fmla="*/ 379 w 411"/>
                      <a:gd name="T45" fmla="*/ 10 h 29"/>
                      <a:gd name="T46" fmla="*/ 363 w 411"/>
                      <a:gd name="T47" fmla="*/ 13 h 29"/>
                      <a:gd name="T48" fmla="*/ 344 w 411"/>
                      <a:gd name="T49" fmla="*/ 15 h 29"/>
                      <a:gd name="T50" fmla="*/ 323 w 411"/>
                      <a:gd name="T51" fmla="*/ 17 h 29"/>
                      <a:gd name="T52" fmla="*/ 300 w 411"/>
                      <a:gd name="T53" fmla="*/ 19 h 29"/>
                      <a:gd name="T54" fmla="*/ 273 w 411"/>
                      <a:gd name="T55" fmla="*/ 21 h 29"/>
                      <a:gd name="T56" fmla="*/ 244 w 411"/>
                      <a:gd name="T57" fmla="*/ 23 h 29"/>
                      <a:gd name="T58" fmla="*/ 213 w 411"/>
                      <a:gd name="T59" fmla="*/ 23 h 29"/>
                      <a:gd name="T60" fmla="*/ 181 w 411"/>
                      <a:gd name="T61" fmla="*/ 25 h 29"/>
                      <a:gd name="T62" fmla="*/ 146 w 411"/>
                      <a:gd name="T63" fmla="*/ 27 h 29"/>
                      <a:gd name="T64" fmla="*/ 111 w 411"/>
                      <a:gd name="T65" fmla="*/ 27 h 29"/>
                      <a:gd name="T66" fmla="*/ 75 w 411"/>
                      <a:gd name="T67" fmla="*/ 27 h 29"/>
                      <a:gd name="T68" fmla="*/ 38 w 411"/>
                      <a:gd name="T69" fmla="*/ 29 h 29"/>
                      <a:gd name="T70" fmla="*/ 0 w 411"/>
                      <a:gd name="T71" fmla="*/ 29 h 29"/>
                      <a:gd name="T72" fmla="*/ 0 w 411"/>
                      <a:gd name="T73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11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7" y="29"/>
                        </a:lnTo>
                        <a:lnTo>
                          <a:pt x="113" y="27"/>
                        </a:lnTo>
                        <a:lnTo>
                          <a:pt x="150" y="27"/>
                        </a:lnTo>
                        <a:lnTo>
                          <a:pt x="184" y="25"/>
                        </a:lnTo>
                        <a:lnTo>
                          <a:pt x="217" y="25"/>
                        </a:lnTo>
                        <a:lnTo>
                          <a:pt x="248" y="23"/>
                        </a:lnTo>
                        <a:lnTo>
                          <a:pt x="277" y="21"/>
                        </a:lnTo>
                        <a:lnTo>
                          <a:pt x="304" y="19"/>
                        </a:lnTo>
                        <a:lnTo>
                          <a:pt x="329" y="17"/>
                        </a:lnTo>
                        <a:lnTo>
                          <a:pt x="350" y="15"/>
                        </a:lnTo>
                        <a:lnTo>
                          <a:pt x="367" y="13"/>
                        </a:lnTo>
                        <a:lnTo>
                          <a:pt x="383" y="10"/>
                        </a:lnTo>
                        <a:lnTo>
                          <a:pt x="396" y="8"/>
                        </a:lnTo>
                        <a:lnTo>
                          <a:pt x="404" y="6"/>
                        </a:lnTo>
                        <a:lnTo>
                          <a:pt x="410" y="4"/>
                        </a:lnTo>
                        <a:lnTo>
                          <a:pt x="411" y="0"/>
                        </a:lnTo>
                        <a:lnTo>
                          <a:pt x="406" y="0"/>
                        </a:lnTo>
                        <a:lnTo>
                          <a:pt x="404" y="4"/>
                        </a:lnTo>
                        <a:lnTo>
                          <a:pt x="398" y="6"/>
                        </a:lnTo>
                        <a:lnTo>
                          <a:pt x="390" y="8"/>
                        </a:lnTo>
                        <a:lnTo>
                          <a:pt x="379" y="10"/>
                        </a:lnTo>
                        <a:lnTo>
                          <a:pt x="363" y="13"/>
                        </a:lnTo>
                        <a:lnTo>
                          <a:pt x="344" y="15"/>
                        </a:lnTo>
                        <a:lnTo>
                          <a:pt x="323" y="17"/>
                        </a:lnTo>
                        <a:lnTo>
                          <a:pt x="300" y="19"/>
                        </a:lnTo>
                        <a:lnTo>
                          <a:pt x="273" y="21"/>
                        </a:lnTo>
                        <a:lnTo>
                          <a:pt x="244" y="23"/>
                        </a:lnTo>
                        <a:lnTo>
                          <a:pt x="213" y="23"/>
                        </a:lnTo>
                        <a:lnTo>
                          <a:pt x="181" y="25"/>
                        </a:lnTo>
                        <a:lnTo>
                          <a:pt x="146" y="27"/>
                        </a:lnTo>
                        <a:lnTo>
                          <a:pt x="111" y="27"/>
                        </a:lnTo>
                        <a:lnTo>
                          <a:pt x="75" y="27"/>
                        </a:lnTo>
                        <a:lnTo>
                          <a:pt x="38" y="29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1B1B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81">
                    <a:extLst>
                      <a:ext uri="{FF2B5EF4-FFF2-40B4-BE49-F238E27FC236}">
                        <a16:creationId xmlns:a16="http://schemas.microsoft.com/office/drawing/2014/main" id="{3A2B1BE5-522D-4A75-A2A8-80D765497B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3" cy="14"/>
                  </a:xfrm>
                  <a:custGeom>
                    <a:avLst/>
                    <a:gdLst>
                      <a:gd name="T0" fmla="*/ 0 w 406"/>
                      <a:gd name="T1" fmla="*/ 29 h 29"/>
                      <a:gd name="T2" fmla="*/ 38 w 406"/>
                      <a:gd name="T3" fmla="*/ 29 h 29"/>
                      <a:gd name="T4" fmla="*/ 75 w 406"/>
                      <a:gd name="T5" fmla="*/ 27 h 29"/>
                      <a:gd name="T6" fmla="*/ 111 w 406"/>
                      <a:gd name="T7" fmla="*/ 27 h 29"/>
                      <a:gd name="T8" fmla="*/ 146 w 406"/>
                      <a:gd name="T9" fmla="*/ 27 h 29"/>
                      <a:gd name="T10" fmla="*/ 181 w 406"/>
                      <a:gd name="T11" fmla="*/ 25 h 29"/>
                      <a:gd name="T12" fmla="*/ 213 w 406"/>
                      <a:gd name="T13" fmla="*/ 23 h 29"/>
                      <a:gd name="T14" fmla="*/ 244 w 406"/>
                      <a:gd name="T15" fmla="*/ 23 h 29"/>
                      <a:gd name="T16" fmla="*/ 273 w 406"/>
                      <a:gd name="T17" fmla="*/ 21 h 29"/>
                      <a:gd name="T18" fmla="*/ 300 w 406"/>
                      <a:gd name="T19" fmla="*/ 19 h 29"/>
                      <a:gd name="T20" fmla="*/ 323 w 406"/>
                      <a:gd name="T21" fmla="*/ 17 h 29"/>
                      <a:gd name="T22" fmla="*/ 344 w 406"/>
                      <a:gd name="T23" fmla="*/ 15 h 29"/>
                      <a:gd name="T24" fmla="*/ 363 w 406"/>
                      <a:gd name="T25" fmla="*/ 13 h 29"/>
                      <a:gd name="T26" fmla="*/ 379 w 406"/>
                      <a:gd name="T27" fmla="*/ 10 h 29"/>
                      <a:gd name="T28" fmla="*/ 390 w 406"/>
                      <a:gd name="T29" fmla="*/ 8 h 29"/>
                      <a:gd name="T30" fmla="*/ 398 w 406"/>
                      <a:gd name="T31" fmla="*/ 6 h 29"/>
                      <a:gd name="T32" fmla="*/ 404 w 406"/>
                      <a:gd name="T33" fmla="*/ 4 h 29"/>
                      <a:gd name="T34" fmla="*/ 406 w 406"/>
                      <a:gd name="T35" fmla="*/ 0 h 29"/>
                      <a:gd name="T36" fmla="*/ 400 w 406"/>
                      <a:gd name="T37" fmla="*/ 0 h 29"/>
                      <a:gd name="T38" fmla="*/ 398 w 406"/>
                      <a:gd name="T39" fmla="*/ 4 h 29"/>
                      <a:gd name="T40" fmla="*/ 392 w 406"/>
                      <a:gd name="T41" fmla="*/ 6 h 29"/>
                      <a:gd name="T42" fmla="*/ 383 w 406"/>
                      <a:gd name="T43" fmla="*/ 8 h 29"/>
                      <a:gd name="T44" fmla="*/ 369 w 406"/>
                      <a:gd name="T45" fmla="*/ 12 h 29"/>
                      <a:gd name="T46" fmla="*/ 352 w 406"/>
                      <a:gd name="T47" fmla="*/ 13 h 29"/>
                      <a:gd name="T48" fmla="*/ 333 w 406"/>
                      <a:gd name="T49" fmla="*/ 15 h 29"/>
                      <a:gd name="T50" fmla="*/ 310 w 406"/>
                      <a:gd name="T51" fmla="*/ 17 h 29"/>
                      <a:gd name="T52" fmla="*/ 283 w 406"/>
                      <a:gd name="T53" fmla="*/ 19 h 29"/>
                      <a:gd name="T54" fmla="*/ 254 w 406"/>
                      <a:gd name="T55" fmla="*/ 21 h 29"/>
                      <a:gd name="T56" fmla="*/ 223 w 406"/>
                      <a:gd name="T57" fmla="*/ 23 h 29"/>
                      <a:gd name="T58" fmla="*/ 188 w 406"/>
                      <a:gd name="T59" fmla="*/ 25 h 29"/>
                      <a:gd name="T60" fmla="*/ 154 w 406"/>
                      <a:gd name="T61" fmla="*/ 25 h 29"/>
                      <a:gd name="T62" fmla="*/ 117 w 406"/>
                      <a:gd name="T63" fmla="*/ 27 h 29"/>
                      <a:gd name="T64" fmla="*/ 79 w 406"/>
                      <a:gd name="T65" fmla="*/ 27 h 29"/>
                      <a:gd name="T66" fmla="*/ 40 w 406"/>
                      <a:gd name="T67" fmla="*/ 27 h 29"/>
                      <a:gd name="T68" fmla="*/ 0 w 406"/>
                      <a:gd name="T69" fmla="*/ 27 h 29"/>
                      <a:gd name="T70" fmla="*/ 0 w 406"/>
                      <a:gd name="T7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406" h="29">
                        <a:moveTo>
                          <a:pt x="0" y="29"/>
                        </a:moveTo>
                        <a:lnTo>
                          <a:pt x="38" y="29"/>
                        </a:lnTo>
                        <a:lnTo>
                          <a:pt x="75" y="27"/>
                        </a:lnTo>
                        <a:lnTo>
                          <a:pt x="111" y="27"/>
                        </a:lnTo>
                        <a:lnTo>
                          <a:pt x="146" y="27"/>
                        </a:lnTo>
                        <a:lnTo>
                          <a:pt x="181" y="25"/>
                        </a:lnTo>
                        <a:lnTo>
                          <a:pt x="213" y="23"/>
                        </a:lnTo>
                        <a:lnTo>
                          <a:pt x="244" y="23"/>
                        </a:lnTo>
                        <a:lnTo>
                          <a:pt x="273" y="21"/>
                        </a:lnTo>
                        <a:lnTo>
                          <a:pt x="300" y="19"/>
                        </a:lnTo>
                        <a:lnTo>
                          <a:pt x="323" y="17"/>
                        </a:lnTo>
                        <a:lnTo>
                          <a:pt x="344" y="15"/>
                        </a:lnTo>
                        <a:lnTo>
                          <a:pt x="363" y="13"/>
                        </a:lnTo>
                        <a:lnTo>
                          <a:pt x="379" y="10"/>
                        </a:lnTo>
                        <a:lnTo>
                          <a:pt x="390" y="8"/>
                        </a:lnTo>
                        <a:lnTo>
                          <a:pt x="398" y="6"/>
                        </a:lnTo>
                        <a:lnTo>
                          <a:pt x="404" y="4"/>
                        </a:lnTo>
                        <a:lnTo>
                          <a:pt x="406" y="0"/>
                        </a:lnTo>
                        <a:lnTo>
                          <a:pt x="400" y="0"/>
                        </a:lnTo>
                        <a:lnTo>
                          <a:pt x="398" y="4"/>
                        </a:lnTo>
                        <a:lnTo>
                          <a:pt x="392" y="6"/>
                        </a:lnTo>
                        <a:lnTo>
                          <a:pt x="383" y="8"/>
                        </a:lnTo>
                        <a:lnTo>
                          <a:pt x="369" y="12"/>
                        </a:lnTo>
                        <a:lnTo>
                          <a:pt x="352" y="13"/>
                        </a:lnTo>
                        <a:lnTo>
                          <a:pt x="333" y="15"/>
                        </a:lnTo>
                        <a:lnTo>
                          <a:pt x="310" y="17"/>
                        </a:lnTo>
                        <a:lnTo>
                          <a:pt x="283" y="19"/>
                        </a:lnTo>
                        <a:lnTo>
                          <a:pt x="254" y="21"/>
                        </a:lnTo>
                        <a:lnTo>
                          <a:pt x="223" y="23"/>
                        </a:lnTo>
                        <a:lnTo>
                          <a:pt x="188" y="25"/>
                        </a:lnTo>
                        <a:lnTo>
                          <a:pt x="154" y="25"/>
                        </a:lnTo>
                        <a:lnTo>
                          <a:pt x="117" y="27"/>
                        </a:lnTo>
                        <a:lnTo>
                          <a:pt x="79" y="27"/>
                        </a:lnTo>
                        <a:lnTo>
                          <a:pt x="40" y="27"/>
                        </a:lnTo>
                        <a:lnTo>
                          <a:pt x="0" y="27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B0B0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182">
                    <a:extLst>
                      <a:ext uri="{FF2B5EF4-FFF2-40B4-BE49-F238E27FC236}">
                        <a16:creationId xmlns:a16="http://schemas.microsoft.com/office/drawing/2014/main" id="{E7AF8003-3D43-4913-9180-DB44536E20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00" cy="13"/>
                  </a:xfrm>
                  <a:custGeom>
                    <a:avLst/>
                    <a:gdLst>
                      <a:gd name="T0" fmla="*/ 0 w 400"/>
                      <a:gd name="T1" fmla="*/ 27 h 27"/>
                      <a:gd name="T2" fmla="*/ 40 w 400"/>
                      <a:gd name="T3" fmla="*/ 27 h 27"/>
                      <a:gd name="T4" fmla="*/ 79 w 400"/>
                      <a:gd name="T5" fmla="*/ 27 h 27"/>
                      <a:gd name="T6" fmla="*/ 117 w 400"/>
                      <a:gd name="T7" fmla="*/ 27 h 27"/>
                      <a:gd name="T8" fmla="*/ 154 w 400"/>
                      <a:gd name="T9" fmla="*/ 25 h 27"/>
                      <a:gd name="T10" fmla="*/ 188 w 400"/>
                      <a:gd name="T11" fmla="*/ 25 h 27"/>
                      <a:gd name="T12" fmla="*/ 223 w 400"/>
                      <a:gd name="T13" fmla="*/ 23 h 27"/>
                      <a:gd name="T14" fmla="*/ 254 w 400"/>
                      <a:gd name="T15" fmla="*/ 21 h 27"/>
                      <a:gd name="T16" fmla="*/ 283 w 400"/>
                      <a:gd name="T17" fmla="*/ 19 h 27"/>
                      <a:gd name="T18" fmla="*/ 310 w 400"/>
                      <a:gd name="T19" fmla="*/ 17 h 27"/>
                      <a:gd name="T20" fmla="*/ 333 w 400"/>
                      <a:gd name="T21" fmla="*/ 15 h 27"/>
                      <a:gd name="T22" fmla="*/ 352 w 400"/>
                      <a:gd name="T23" fmla="*/ 13 h 27"/>
                      <a:gd name="T24" fmla="*/ 369 w 400"/>
                      <a:gd name="T25" fmla="*/ 12 h 27"/>
                      <a:gd name="T26" fmla="*/ 383 w 400"/>
                      <a:gd name="T27" fmla="*/ 8 h 27"/>
                      <a:gd name="T28" fmla="*/ 392 w 400"/>
                      <a:gd name="T29" fmla="*/ 6 h 27"/>
                      <a:gd name="T30" fmla="*/ 398 w 400"/>
                      <a:gd name="T31" fmla="*/ 4 h 27"/>
                      <a:gd name="T32" fmla="*/ 400 w 400"/>
                      <a:gd name="T33" fmla="*/ 0 h 27"/>
                      <a:gd name="T34" fmla="*/ 394 w 400"/>
                      <a:gd name="T35" fmla="*/ 0 h 27"/>
                      <a:gd name="T36" fmla="*/ 392 w 400"/>
                      <a:gd name="T37" fmla="*/ 4 h 27"/>
                      <a:gd name="T38" fmla="*/ 386 w 400"/>
                      <a:gd name="T39" fmla="*/ 6 h 27"/>
                      <a:gd name="T40" fmla="*/ 377 w 400"/>
                      <a:gd name="T41" fmla="*/ 8 h 27"/>
                      <a:gd name="T42" fmla="*/ 363 w 400"/>
                      <a:gd name="T43" fmla="*/ 12 h 27"/>
                      <a:gd name="T44" fmla="*/ 348 w 400"/>
                      <a:gd name="T45" fmla="*/ 13 h 27"/>
                      <a:gd name="T46" fmla="*/ 327 w 400"/>
                      <a:gd name="T47" fmla="*/ 15 h 27"/>
                      <a:gd name="T48" fmla="*/ 304 w 400"/>
                      <a:gd name="T49" fmla="*/ 17 h 27"/>
                      <a:gd name="T50" fmla="*/ 279 w 400"/>
                      <a:gd name="T51" fmla="*/ 19 h 27"/>
                      <a:gd name="T52" fmla="*/ 250 w 400"/>
                      <a:gd name="T53" fmla="*/ 21 h 27"/>
                      <a:gd name="T54" fmla="*/ 219 w 400"/>
                      <a:gd name="T55" fmla="*/ 23 h 27"/>
                      <a:gd name="T56" fmla="*/ 186 w 400"/>
                      <a:gd name="T57" fmla="*/ 25 h 27"/>
                      <a:gd name="T58" fmla="*/ 152 w 400"/>
                      <a:gd name="T59" fmla="*/ 25 h 27"/>
                      <a:gd name="T60" fmla="*/ 115 w 400"/>
                      <a:gd name="T61" fmla="*/ 27 h 27"/>
                      <a:gd name="T62" fmla="*/ 77 w 400"/>
                      <a:gd name="T63" fmla="*/ 27 h 27"/>
                      <a:gd name="T64" fmla="*/ 38 w 400"/>
                      <a:gd name="T65" fmla="*/ 27 h 27"/>
                      <a:gd name="T66" fmla="*/ 0 w 400"/>
                      <a:gd name="T67" fmla="*/ 27 h 27"/>
                      <a:gd name="T68" fmla="*/ 0 w 400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0" h="27">
                        <a:moveTo>
                          <a:pt x="0" y="27"/>
                        </a:moveTo>
                        <a:lnTo>
                          <a:pt x="40" y="27"/>
                        </a:lnTo>
                        <a:lnTo>
                          <a:pt x="79" y="27"/>
                        </a:lnTo>
                        <a:lnTo>
                          <a:pt x="117" y="27"/>
                        </a:lnTo>
                        <a:lnTo>
                          <a:pt x="154" y="25"/>
                        </a:lnTo>
                        <a:lnTo>
                          <a:pt x="188" y="25"/>
                        </a:lnTo>
                        <a:lnTo>
                          <a:pt x="223" y="23"/>
                        </a:lnTo>
                        <a:lnTo>
                          <a:pt x="254" y="21"/>
                        </a:lnTo>
                        <a:lnTo>
                          <a:pt x="283" y="19"/>
                        </a:lnTo>
                        <a:lnTo>
                          <a:pt x="310" y="17"/>
                        </a:lnTo>
                        <a:lnTo>
                          <a:pt x="333" y="15"/>
                        </a:lnTo>
                        <a:lnTo>
                          <a:pt x="352" y="13"/>
                        </a:lnTo>
                        <a:lnTo>
                          <a:pt x="369" y="12"/>
                        </a:lnTo>
                        <a:lnTo>
                          <a:pt x="383" y="8"/>
                        </a:lnTo>
                        <a:lnTo>
                          <a:pt x="392" y="6"/>
                        </a:lnTo>
                        <a:lnTo>
                          <a:pt x="398" y="4"/>
                        </a:lnTo>
                        <a:lnTo>
                          <a:pt x="400" y="0"/>
                        </a:lnTo>
                        <a:lnTo>
                          <a:pt x="394" y="0"/>
                        </a:lnTo>
                        <a:lnTo>
                          <a:pt x="392" y="4"/>
                        </a:lnTo>
                        <a:lnTo>
                          <a:pt x="386" y="6"/>
                        </a:lnTo>
                        <a:lnTo>
                          <a:pt x="377" y="8"/>
                        </a:lnTo>
                        <a:lnTo>
                          <a:pt x="363" y="12"/>
                        </a:lnTo>
                        <a:lnTo>
                          <a:pt x="348" y="13"/>
                        </a:lnTo>
                        <a:lnTo>
                          <a:pt x="327" y="15"/>
                        </a:lnTo>
                        <a:lnTo>
                          <a:pt x="304" y="17"/>
                        </a:lnTo>
                        <a:lnTo>
                          <a:pt x="279" y="19"/>
                        </a:lnTo>
                        <a:lnTo>
                          <a:pt x="250" y="21"/>
                        </a:lnTo>
                        <a:lnTo>
                          <a:pt x="219" y="23"/>
                        </a:lnTo>
                        <a:lnTo>
                          <a:pt x="186" y="25"/>
                        </a:lnTo>
                        <a:lnTo>
                          <a:pt x="152" y="25"/>
                        </a:lnTo>
                        <a:lnTo>
                          <a:pt x="115" y="27"/>
                        </a:lnTo>
                        <a:lnTo>
                          <a:pt x="77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FAFA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183">
                    <a:extLst>
                      <a:ext uri="{FF2B5EF4-FFF2-40B4-BE49-F238E27FC236}">
                        <a16:creationId xmlns:a16="http://schemas.microsoft.com/office/drawing/2014/main" id="{6510AD0F-4643-4599-9F83-AFDF6C63AD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97" cy="13"/>
                  </a:xfrm>
                  <a:custGeom>
                    <a:avLst/>
                    <a:gdLst>
                      <a:gd name="T0" fmla="*/ 0 w 394"/>
                      <a:gd name="T1" fmla="*/ 27 h 27"/>
                      <a:gd name="T2" fmla="*/ 38 w 394"/>
                      <a:gd name="T3" fmla="*/ 27 h 27"/>
                      <a:gd name="T4" fmla="*/ 77 w 394"/>
                      <a:gd name="T5" fmla="*/ 27 h 27"/>
                      <a:gd name="T6" fmla="*/ 115 w 394"/>
                      <a:gd name="T7" fmla="*/ 27 h 27"/>
                      <a:gd name="T8" fmla="*/ 152 w 394"/>
                      <a:gd name="T9" fmla="*/ 25 h 27"/>
                      <a:gd name="T10" fmla="*/ 186 w 394"/>
                      <a:gd name="T11" fmla="*/ 25 h 27"/>
                      <a:gd name="T12" fmla="*/ 219 w 394"/>
                      <a:gd name="T13" fmla="*/ 23 h 27"/>
                      <a:gd name="T14" fmla="*/ 250 w 394"/>
                      <a:gd name="T15" fmla="*/ 21 h 27"/>
                      <a:gd name="T16" fmla="*/ 279 w 394"/>
                      <a:gd name="T17" fmla="*/ 19 h 27"/>
                      <a:gd name="T18" fmla="*/ 304 w 394"/>
                      <a:gd name="T19" fmla="*/ 17 h 27"/>
                      <a:gd name="T20" fmla="*/ 327 w 394"/>
                      <a:gd name="T21" fmla="*/ 15 h 27"/>
                      <a:gd name="T22" fmla="*/ 348 w 394"/>
                      <a:gd name="T23" fmla="*/ 13 h 27"/>
                      <a:gd name="T24" fmla="*/ 363 w 394"/>
                      <a:gd name="T25" fmla="*/ 12 h 27"/>
                      <a:gd name="T26" fmla="*/ 377 w 394"/>
                      <a:gd name="T27" fmla="*/ 8 h 27"/>
                      <a:gd name="T28" fmla="*/ 386 w 394"/>
                      <a:gd name="T29" fmla="*/ 6 h 27"/>
                      <a:gd name="T30" fmla="*/ 392 w 394"/>
                      <a:gd name="T31" fmla="*/ 4 h 27"/>
                      <a:gd name="T32" fmla="*/ 394 w 394"/>
                      <a:gd name="T33" fmla="*/ 0 h 27"/>
                      <a:gd name="T34" fmla="*/ 388 w 394"/>
                      <a:gd name="T35" fmla="*/ 0 h 27"/>
                      <a:gd name="T36" fmla="*/ 386 w 394"/>
                      <a:gd name="T37" fmla="*/ 4 h 27"/>
                      <a:gd name="T38" fmla="*/ 381 w 394"/>
                      <a:gd name="T39" fmla="*/ 6 h 27"/>
                      <a:gd name="T40" fmla="*/ 371 w 394"/>
                      <a:gd name="T41" fmla="*/ 8 h 27"/>
                      <a:gd name="T42" fmla="*/ 358 w 394"/>
                      <a:gd name="T43" fmla="*/ 10 h 27"/>
                      <a:gd name="T44" fmla="*/ 342 w 394"/>
                      <a:gd name="T45" fmla="*/ 13 h 27"/>
                      <a:gd name="T46" fmla="*/ 323 w 394"/>
                      <a:gd name="T47" fmla="*/ 15 h 27"/>
                      <a:gd name="T48" fmla="*/ 300 w 394"/>
                      <a:gd name="T49" fmla="*/ 17 h 27"/>
                      <a:gd name="T50" fmla="*/ 275 w 394"/>
                      <a:gd name="T51" fmla="*/ 19 h 27"/>
                      <a:gd name="T52" fmla="*/ 246 w 394"/>
                      <a:gd name="T53" fmla="*/ 21 h 27"/>
                      <a:gd name="T54" fmla="*/ 215 w 394"/>
                      <a:gd name="T55" fmla="*/ 23 h 27"/>
                      <a:gd name="T56" fmla="*/ 183 w 394"/>
                      <a:gd name="T57" fmla="*/ 23 h 27"/>
                      <a:gd name="T58" fmla="*/ 150 w 394"/>
                      <a:gd name="T59" fmla="*/ 25 h 27"/>
                      <a:gd name="T60" fmla="*/ 113 w 394"/>
                      <a:gd name="T61" fmla="*/ 25 h 27"/>
                      <a:gd name="T62" fmla="*/ 77 w 394"/>
                      <a:gd name="T63" fmla="*/ 27 h 27"/>
                      <a:gd name="T64" fmla="*/ 38 w 394"/>
                      <a:gd name="T65" fmla="*/ 27 h 27"/>
                      <a:gd name="T66" fmla="*/ 0 w 394"/>
                      <a:gd name="T67" fmla="*/ 27 h 27"/>
                      <a:gd name="T68" fmla="*/ 0 w 394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94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7" y="27"/>
                        </a:lnTo>
                        <a:lnTo>
                          <a:pt x="115" y="27"/>
                        </a:lnTo>
                        <a:lnTo>
                          <a:pt x="152" y="25"/>
                        </a:lnTo>
                        <a:lnTo>
                          <a:pt x="186" y="25"/>
                        </a:lnTo>
                        <a:lnTo>
                          <a:pt x="219" y="23"/>
                        </a:lnTo>
                        <a:lnTo>
                          <a:pt x="250" y="21"/>
                        </a:lnTo>
                        <a:lnTo>
                          <a:pt x="279" y="19"/>
                        </a:lnTo>
                        <a:lnTo>
                          <a:pt x="304" y="17"/>
                        </a:lnTo>
                        <a:lnTo>
                          <a:pt x="327" y="15"/>
                        </a:lnTo>
                        <a:lnTo>
                          <a:pt x="348" y="13"/>
                        </a:lnTo>
                        <a:lnTo>
                          <a:pt x="363" y="12"/>
                        </a:lnTo>
                        <a:lnTo>
                          <a:pt x="377" y="8"/>
                        </a:lnTo>
                        <a:lnTo>
                          <a:pt x="386" y="6"/>
                        </a:lnTo>
                        <a:lnTo>
                          <a:pt x="392" y="4"/>
                        </a:lnTo>
                        <a:lnTo>
                          <a:pt x="394" y="0"/>
                        </a:lnTo>
                        <a:lnTo>
                          <a:pt x="388" y="0"/>
                        </a:lnTo>
                        <a:lnTo>
                          <a:pt x="386" y="4"/>
                        </a:lnTo>
                        <a:lnTo>
                          <a:pt x="381" y="6"/>
                        </a:lnTo>
                        <a:lnTo>
                          <a:pt x="371" y="8"/>
                        </a:lnTo>
                        <a:lnTo>
                          <a:pt x="358" y="10"/>
                        </a:lnTo>
                        <a:lnTo>
                          <a:pt x="342" y="13"/>
                        </a:lnTo>
                        <a:lnTo>
                          <a:pt x="323" y="15"/>
                        </a:lnTo>
                        <a:lnTo>
                          <a:pt x="300" y="17"/>
                        </a:lnTo>
                        <a:lnTo>
                          <a:pt x="275" y="19"/>
                        </a:lnTo>
                        <a:lnTo>
                          <a:pt x="246" y="21"/>
                        </a:lnTo>
                        <a:lnTo>
                          <a:pt x="215" y="23"/>
                        </a:lnTo>
                        <a:lnTo>
                          <a:pt x="183" y="23"/>
                        </a:lnTo>
                        <a:lnTo>
                          <a:pt x="150" y="25"/>
                        </a:lnTo>
                        <a:lnTo>
                          <a:pt x="113" y="25"/>
                        </a:lnTo>
                        <a:lnTo>
                          <a:pt x="77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DADA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7" name="Freeform 184">
                    <a:extLst>
                      <a:ext uri="{FF2B5EF4-FFF2-40B4-BE49-F238E27FC236}">
                        <a16:creationId xmlns:a16="http://schemas.microsoft.com/office/drawing/2014/main" id="{BD1BA06C-CA72-4F00-8589-4A24904C21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94" cy="13"/>
                  </a:xfrm>
                  <a:custGeom>
                    <a:avLst/>
                    <a:gdLst>
                      <a:gd name="T0" fmla="*/ 0 w 388"/>
                      <a:gd name="T1" fmla="*/ 27 h 27"/>
                      <a:gd name="T2" fmla="*/ 38 w 388"/>
                      <a:gd name="T3" fmla="*/ 27 h 27"/>
                      <a:gd name="T4" fmla="*/ 77 w 388"/>
                      <a:gd name="T5" fmla="*/ 27 h 27"/>
                      <a:gd name="T6" fmla="*/ 113 w 388"/>
                      <a:gd name="T7" fmla="*/ 25 h 27"/>
                      <a:gd name="T8" fmla="*/ 150 w 388"/>
                      <a:gd name="T9" fmla="*/ 25 h 27"/>
                      <a:gd name="T10" fmla="*/ 183 w 388"/>
                      <a:gd name="T11" fmla="*/ 23 h 27"/>
                      <a:gd name="T12" fmla="*/ 215 w 388"/>
                      <a:gd name="T13" fmla="*/ 23 h 27"/>
                      <a:gd name="T14" fmla="*/ 246 w 388"/>
                      <a:gd name="T15" fmla="*/ 21 h 27"/>
                      <a:gd name="T16" fmla="*/ 275 w 388"/>
                      <a:gd name="T17" fmla="*/ 19 h 27"/>
                      <a:gd name="T18" fmla="*/ 300 w 388"/>
                      <a:gd name="T19" fmla="*/ 17 h 27"/>
                      <a:gd name="T20" fmla="*/ 323 w 388"/>
                      <a:gd name="T21" fmla="*/ 15 h 27"/>
                      <a:gd name="T22" fmla="*/ 342 w 388"/>
                      <a:gd name="T23" fmla="*/ 13 h 27"/>
                      <a:gd name="T24" fmla="*/ 358 w 388"/>
                      <a:gd name="T25" fmla="*/ 10 h 27"/>
                      <a:gd name="T26" fmla="*/ 371 w 388"/>
                      <a:gd name="T27" fmla="*/ 8 h 27"/>
                      <a:gd name="T28" fmla="*/ 381 w 388"/>
                      <a:gd name="T29" fmla="*/ 6 h 27"/>
                      <a:gd name="T30" fmla="*/ 386 w 388"/>
                      <a:gd name="T31" fmla="*/ 4 h 27"/>
                      <a:gd name="T32" fmla="*/ 388 w 388"/>
                      <a:gd name="T33" fmla="*/ 0 h 27"/>
                      <a:gd name="T34" fmla="*/ 383 w 388"/>
                      <a:gd name="T35" fmla="*/ 0 h 27"/>
                      <a:gd name="T36" fmla="*/ 381 w 388"/>
                      <a:gd name="T37" fmla="*/ 4 h 27"/>
                      <a:gd name="T38" fmla="*/ 375 w 388"/>
                      <a:gd name="T39" fmla="*/ 6 h 27"/>
                      <a:gd name="T40" fmla="*/ 365 w 388"/>
                      <a:gd name="T41" fmla="*/ 8 h 27"/>
                      <a:gd name="T42" fmla="*/ 354 w 388"/>
                      <a:gd name="T43" fmla="*/ 10 h 27"/>
                      <a:gd name="T44" fmla="*/ 336 w 388"/>
                      <a:gd name="T45" fmla="*/ 13 h 27"/>
                      <a:gd name="T46" fmla="*/ 317 w 388"/>
                      <a:gd name="T47" fmla="*/ 15 h 27"/>
                      <a:gd name="T48" fmla="*/ 296 w 388"/>
                      <a:gd name="T49" fmla="*/ 17 h 27"/>
                      <a:gd name="T50" fmla="*/ 271 w 388"/>
                      <a:gd name="T51" fmla="*/ 19 h 27"/>
                      <a:gd name="T52" fmla="*/ 242 w 388"/>
                      <a:gd name="T53" fmla="*/ 21 h 27"/>
                      <a:gd name="T54" fmla="*/ 213 w 388"/>
                      <a:gd name="T55" fmla="*/ 21 h 27"/>
                      <a:gd name="T56" fmla="*/ 181 w 388"/>
                      <a:gd name="T57" fmla="*/ 23 h 27"/>
                      <a:gd name="T58" fmla="*/ 146 w 388"/>
                      <a:gd name="T59" fmla="*/ 25 h 27"/>
                      <a:gd name="T60" fmla="*/ 111 w 388"/>
                      <a:gd name="T61" fmla="*/ 25 h 27"/>
                      <a:gd name="T62" fmla="*/ 75 w 388"/>
                      <a:gd name="T63" fmla="*/ 27 h 27"/>
                      <a:gd name="T64" fmla="*/ 38 w 388"/>
                      <a:gd name="T65" fmla="*/ 27 h 27"/>
                      <a:gd name="T66" fmla="*/ 0 w 388"/>
                      <a:gd name="T67" fmla="*/ 27 h 27"/>
                      <a:gd name="T68" fmla="*/ 0 w 388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88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7" y="27"/>
                        </a:lnTo>
                        <a:lnTo>
                          <a:pt x="113" y="25"/>
                        </a:lnTo>
                        <a:lnTo>
                          <a:pt x="150" y="25"/>
                        </a:lnTo>
                        <a:lnTo>
                          <a:pt x="183" y="23"/>
                        </a:lnTo>
                        <a:lnTo>
                          <a:pt x="215" y="23"/>
                        </a:lnTo>
                        <a:lnTo>
                          <a:pt x="246" y="21"/>
                        </a:lnTo>
                        <a:lnTo>
                          <a:pt x="275" y="19"/>
                        </a:lnTo>
                        <a:lnTo>
                          <a:pt x="300" y="17"/>
                        </a:lnTo>
                        <a:lnTo>
                          <a:pt x="323" y="15"/>
                        </a:lnTo>
                        <a:lnTo>
                          <a:pt x="342" y="13"/>
                        </a:lnTo>
                        <a:lnTo>
                          <a:pt x="358" y="10"/>
                        </a:lnTo>
                        <a:lnTo>
                          <a:pt x="371" y="8"/>
                        </a:lnTo>
                        <a:lnTo>
                          <a:pt x="381" y="6"/>
                        </a:lnTo>
                        <a:lnTo>
                          <a:pt x="386" y="4"/>
                        </a:lnTo>
                        <a:lnTo>
                          <a:pt x="388" y="0"/>
                        </a:lnTo>
                        <a:lnTo>
                          <a:pt x="383" y="0"/>
                        </a:lnTo>
                        <a:lnTo>
                          <a:pt x="381" y="4"/>
                        </a:lnTo>
                        <a:lnTo>
                          <a:pt x="375" y="6"/>
                        </a:lnTo>
                        <a:lnTo>
                          <a:pt x="365" y="8"/>
                        </a:lnTo>
                        <a:lnTo>
                          <a:pt x="354" y="10"/>
                        </a:lnTo>
                        <a:lnTo>
                          <a:pt x="336" y="13"/>
                        </a:lnTo>
                        <a:lnTo>
                          <a:pt x="317" y="15"/>
                        </a:lnTo>
                        <a:lnTo>
                          <a:pt x="296" y="17"/>
                        </a:lnTo>
                        <a:lnTo>
                          <a:pt x="271" y="19"/>
                        </a:lnTo>
                        <a:lnTo>
                          <a:pt x="242" y="21"/>
                        </a:lnTo>
                        <a:lnTo>
                          <a:pt x="213" y="21"/>
                        </a:lnTo>
                        <a:lnTo>
                          <a:pt x="181" y="23"/>
                        </a:lnTo>
                        <a:lnTo>
                          <a:pt x="146" y="25"/>
                        </a:lnTo>
                        <a:lnTo>
                          <a:pt x="111" y="25"/>
                        </a:lnTo>
                        <a:lnTo>
                          <a:pt x="75" y="27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CAC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8" name="Freeform 185">
                    <a:extLst>
                      <a:ext uri="{FF2B5EF4-FFF2-40B4-BE49-F238E27FC236}">
                        <a16:creationId xmlns:a16="http://schemas.microsoft.com/office/drawing/2014/main" id="{10655692-266C-4AF8-BCFA-71DECB0FAF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91" cy="13"/>
                  </a:xfrm>
                  <a:custGeom>
                    <a:avLst/>
                    <a:gdLst>
                      <a:gd name="T0" fmla="*/ 0 w 383"/>
                      <a:gd name="T1" fmla="*/ 27 h 27"/>
                      <a:gd name="T2" fmla="*/ 38 w 383"/>
                      <a:gd name="T3" fmla="*/ 27 h 27"/>
                      <a:gd name="T4" fmla="*/ 75 w 383"/>
                      <a:gd name="T5" fmla="*/ 27 h 27"/>
                      <a:gd name="T6" fmla="*/ 111 w 383"/>
                      <a:gd name="T7" fmla="*/ 25 h 27"/>
                      <a:gd name="T8" fmla="*/ 146 w 383"/>
                      <a:gd name="T9" fmla="*/ 25 h 27"/>
                      <a:gd name="T10" fmla="*/ 181 w 383"/>
                      <a:gd name="T11" fmla="*/ 23 h 27"/>
                      <a:gd name="T12" fmla="*/ 213 w 383"/>
                      <a:gd name="T13" fmla="*/ 21 h 27"/>
                      <a:gd name="T14" fmla="*/ 242 w 383"/>
                      <a:gd name="T15" fmla="*/ 21 h 27"/>
                      <a:gd name="T16" fmla="*/ 271 w 383"/>
                      <a:gd name="T17" fmla="*/ 19 h 27"/>
                      <a:gd name="T18" fmla="*/ 296 w 383"/>
                      <a:gd name="T19" fmla="*/ 17 h 27"/>
                      <a:gd name="T20" fmla="*/ 317 w 383"/>
                      <a:gd name="T21" fmla="*/ 15 h 27"/>
                      <a:gd name="T22" fmla="*/ 336 w 383"/>
                      <a:gd name="T23" fmla="*/ 13 h 27"/>
                      <a:gd name="T24" fmla="*/ 354 w 383"/>
                      <a:gd name="T25" fmla="*/ 10 h 27"/>
                      <a:gd name="T26" fmla="*/ 365 w 383"/>
                      <a:gd name="T27" fmla="*/ 8 h 27"/>
                      <a:gd name="T28" fmla="*/ 375 w 383"/>
                      <a:gd name="T29" fmla="*/ 6 h 27"/>
                      <a:gd name="T30" fmla="*/ 381 w 383"/>
                      <a:gd name="T31" fmla="*/ 4 h 27"/>
                      <a:gd name="T32" fmla="*/ 383 w 383"/>
                      <a:gd name="T33" fmla="*/ 0 h 27"/>
                      <a:gd name="T34" fmla="*/ 377 w 383"/>
                      <a:gd name="T35" fmla="*/ 0 h 27"/>
                      <a:gd name="T36" fmla="*/ 375 w 383"/>
                      <a:gd name="T37" fmla="*/ 4 h 27"/>
                      <a:gd name="T38" fmla="*/ 369 w 383"/>
                      <a:gd name="T39" fmla="*/ 6 h 27"/>
                      <a:gd name="T40" fmla="*/ 360 w 383"/>
                      <a:gd name="T41" fmla="*/ 8 h 27"/>
                      <a:gd name="T42" fmla="*/ 348 w 383"/>
                      <a:gd name="T43" fmla="*/ 10 h 27"/>
                      <a:gd name="T44" fmla="*/ 333 w 383"/>
                      <a:gd name="T45" fmla="*/ 13 h 27"/>
                      <a:gd name="T46" fmla="*/ 313 w 383"/>
                      <a:gd name="T47" fmla="*/ 15 h 27"/>
                      <a:gd name="T48" fmla="*/ 290 w 383"/>
                      <a:gd name="T49" fmla="*/ 17 h 27"/>
                      <a:gd name="T50" fmla="*/ 267 w 383"/>
                      <a:gd name="T51" fmla="*/ 19 h 27"/>
                      <a:gd name="T52" fmla="*/ 238 w 383"/>
                      <a:gd name="T53" fmla="*/ 21 h 27"/>
                      <a:gd name="T54" fmla="*/ 210 w 383"/>
                      <a:gd name="T55" fmla="*/ 21 h 27"/>
                      <a:gd name="T56" fmla="*/ 179 w 383"/>
                      <a:gd name="T57" fmla="*/ 23 h 27"/>
                      <a:gd name="T58" fmla="*/ 144 w 383"/>
                      <a:gd name="T59" fmla="*/ 25 h 27"/>
                      <a:gd name="T60" fmla="*/ 109 w 383"/>
                      <a:gd name="T61" fmla="*/ 25 h 27"/>
                      <a:gd name="T62" fmla="*/ 75 w 383"/>
                      <a:gd name="T63" fmla="*/ 25 h 27"/>
                      <a:gd name="T64" fmla="*/ 38 w 383"/>
                      <a:gd name="T65" fmla="*/ 27 h 27"/>
                      <a:gd name="T66" fmla="*/ 0 w 383"/>
                      <a:gd name="T67" fmla="*/ 27 h 27"/>
                      <a:gd name="T68" fmla="*/ 0 w 383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83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5" y="27"/>
                        </a:lnTo>
                        <a:lnTo>
                          <a:pt x="111" y="25"/>
                        </a:lnTo>
                        <a:lnTo>
                          <a:pt x="146" y="25"/>
                        </a:lnTo>
                        <a:lnTo>
                          <a:pt x="181" y="23"/>
                        </a:lnTo>
                        <a:lnTo>
                          <a:pt x="213" y="21"/>
                        </a:lnTo>
                        <a:lnTo>
                          <a:pt x="242" y="21"/>
                        </a:lnTo>
                        <a:lnTo>
                          <a:pt x="271" y="19"/>
                        </a:lnTo>
                        <a:lnTo>
                          <a:pt x="296" y="17"/>
                        </a:lnTo>
                        <a:lnTo>
                          <a:pt x="317" y="15"/>
                        </a:lnTo>
                        <a:lnTo>
                          <a:pt x="336" y="13"/>
                        </a:lnTo>
                        <a:lnTo>
                          <a:pt x="354" y="10"/>
                        </a:lnTo>
                        <a:lnTo>
                          <a:pt x="365" y="8"/>
                        </a:lnTo>
                        <a:lnTo>
                          <a:pt x="375" y="6"/>
                        </a:lnTo>
                        <a:lnTo>
                          <a:pt x="381" y="4"/>
                        </a:lnTo>
                        <a:lnTo>
                          <a:pt x="383" y="0"/>
                        </a:lnTo>
                        <a:lnTo>
                          <a:pt x="377" y="0"/>
                        </a:lnTo>
                        <a:lnTo>
                          <a:pt x="375" y="4"/>
                        </a:lnTo>
                        <a:lnTo>
                          <a:pt x="369" y="6"/>
                        </a:lnTo>
                        <a:lnTo>
                          <a:pt x="360" y="8"/>
                        </a:lnTo>
                        <a:lnTo>
                          <a:pt x="348" y="10"/>
                        </a:lnTo>
                        <a:lnTo>
                          <a:pt x="333" y="13"/>
                        </a:lnTo>
                        <a:lnTo>
                          <a:pt x="313" y="15"/>
                        </a:lnTo>
                        <a:lnTo>
                          <a:pt x="290" y="17"/>
                        </a:lnTo>
                        <a:lnTo>
                          <a:pt x="267" y="19"/>
                        </a:lnTo>
                        <a:lnTo>
                          <a:pt x="238" y="21"/>
                        </a:lnTo>
                        <a:lnTo>
                          <a:pt x="210" y="21"/>
                        </a:lnTo>
                        <a:lnTo>
                          <a:pt x="179" y="23"/>
                        </a:lnTo>
                        <a:lnTo>
                          <a:pt x="144" y="25"/>
                        </a:lnTo>
                        <a:lnTo>
                          <a:pt x="109" y="25"/>
                        </a:lnTo>
                        <a:lnTo>
                          <a:pt x="75" y="25"/>
                        </a:lnTo>
                        <a:lnTo>
                          <a:pt x="38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BAB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9" name="Freeform 186">
                    <a:extLst>
                      <a:ext uri="{FF2B5EF4-FFF2-40B4-BE49-F238E27FC236}">
                        <a16:creationId xmlns:a16="http://schemas.microsoft.com/office/drawing/2014/main" id="{3D79E1CA-94C7-4257-B07E-43D7CA540C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8" cy="13"/>
                  </a:xfrm>
                  <a:custGeom>
                    <a:avLst/>
                    <a:gdLst>
                      <a:gd name="T0" fmla="*/ 0 w 377"/>
                      <a:gd name="T1" fmla="*/ 27 h 27"/>
                      <a:gd name="T2" fmla="*/ 38 w 377"/>
                      <a:gd name="T3" fmla="*/ 27 h 27"/>
                      <a:gd name="T4" fmla="*/ 75 w 377"/>
                      <a:gd name="T5" fmla="*/ 25 h 27"/>
                      <a:gd name="T6" fmla="*/ 109 w 377"/>
                      <a:gd name="T7" fmla="*/ 25 h 27"/>
                      <a:gd name="T8" fmla="*/ 144 w 377"/>
                      <a:gd name="T9" fmla="*/ 25 h 27"/>
                      <a:gd name="T10" fmla="*/ 179 w 377"/>
                      <a:gd name="T11" fmla="*/ 23 h 27"/>
                      <a:gd name="T12" fmla="*/ 210 w 377"/>
                      <a:gd name="T13" fmla="*/ 21 h 27"/>
                      <a:gd name="T14" fmla="*/ 238 w 377"/>
                      <a:gd name="T15" fmla="*/ 21 h 27"/>
                      <a:gd name="T16" fmla="*/ 267 w 377"/>
                      <a:gd name="T17" fmla="*/ 19 h 27"/>
                      <a:gd name="T18" fmla="*/ 290 w 377"/>
                      <a:gd name="T19" fmla="*/ 17 h 27"/>
                      <a:gd name="T20" fmla="*/ 313 w 377"/>
                      <a:gd name="T21" fmla="*/ 15 h 27"/>
                      <a:gd name="T22" fmla="*/ 333 w 377"/>
                      <a:gd name="T23" fmla="*/ 13 h 27"/>
                      <a:gd name="T24" fmla="*/ 348 w 377"/>
                      <a:gd name="T25" fmla="*/ 10 h 27"/>
                      <a:gd name="T26" fmla="*/ 360 w 377"/>
                      <a:gd name="T27" fmla="*/ 8 h 27"/>
                      <a:gd name="T28" fmla="*/ 369 w 377"/>
                      <a:gd name="T29" fmla="*/ 6 h 27"/>
                      <a:gd name="T30" fmla="*/ 375 w 377"/>
                      <a:gd name="T31" fmla="*/ 4 h 27"/>
                      <a:gd name="T32" fmla="*/ 377 w 377"/>
                      <a:gd name="T33" fmla="*/ 0 h 27"/>
                      <a:gd name="T34" fmla="*/ 371 w 377"/>
                      <a:gd name="T35" fmla="*/ 0 h 27"/>
                      <a:gd name="T36" fmla="*/ 369 w 377"/>
                      <a:gd name="T37" fmla="*/ 2 h 27"/>
                      <a:gd name="T38" fmla="*/ 363 w 377"/>
                      <a:gd name="T39" fmla="*/ 6 h 27"/>
                      <a:gd name="T40" fmla="*/ 354 w 377"/>
                      <a:gd name="T41" fmla="*/ 8 h 27"/>
                      <a:gd name="T42" fmla="*/ 342 w 377"/>
                      <a:gd name="T43" fmla="*/ 10 h 27"/>
                      <a:gd name="T44" fmla="*/ 327 w 377"/>
                      <a:gd name="T45" fmla="*/ 12 h 27"/>
                      <a:gd name="T46" fmla="*/ 308 w 377"/>
                      <a:gd name="T47" fmla="*/ 15 h 27"/>
                      <a:gd name="T48" fmla="*/ 286 w 377"/>
                      <a:gd name="T49" fmla="*/ 17 h 27"/>
                      <a:gd name="T50" fmla="*/ 261 w 377"/>
                      <a:gd name="T51" fmla="*/ 19 h 27"/>
                      <a:gd name="T52" fmla="*/ 235 w 377"/>
                      <a:gd name="T53" fmla="*/ 19 h 27"/>
                      <a:gd name="T54" fmla="*/ 206 w 377"/>
                      <a:gd name="T55" fmla="*/ 21 h 27"/>
                      <a:gd name="T56" fmla="*/ 175 w 377"/>
                      <a:gd name="T57" fmla="*/ 23 h 27"/>
                      <a:gd name="T58" fmla="*/ 142 w 377"/>
                      <a:gd name="T59" fmla="*/ 23 h 27"/>
                      <a:gd name="T60" fmla="*/ 108 w 377"/>
                      <a:gd name="T61" fmla="*/ 25 h 27"/>
                      <a:gd name="T62" fmla="*/ 73 w 377"/>
                      <a:gd name="T63" fmla="*/ 25 h 27"/>
                      <a:gd name="T64" fmla="*/ 36 w 377"/>
                      <a:gd name="T65" fmla="*/ 25 h 27"/>
                      <a:gd name="T66" fmla="*/ 0 w 377"/>
                      <a:gd name="T67" fmla="*/ 25 h 27"/>
                      <a:gd name="T68" fmla="*/ 0 w 377"/>
                      <a:gd name="T6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7" h="27">
                        <a:moveTo>
                          <a:pt x="0" y="27"/>
                        </a:moveTo>
                        <a:lnTo>
                          <a:pt x="38" y="27"/>
                        </a:lnTo>
                        <a:lnTo>
                          <a:pt x="75" y="25"/>
                        </a:lnTo>
                        <a:lnTo>
                          <a:pt x="109" y="25"/>
                        </a:lnTo>
                        <a:lnTo>
                          <a:pt x="144" y="25"/>
                        </a:lnTo>
                        <a:lnTo>
                          <a:pt x="179" y="23"/>
                        </a:lnTo>
                        <a:lnTo>
                          <a:pt x="210" y="21"/>
                        </a:lnTo>
                        <a:lnTo>
                          <a:pt x="238" y="21"/>
                        </a:lnTo>
                        <a:lnTo>
                          <a:pt x="267" y="19"/>
                        </a:lnTo>
                        <a:lnTo>
                          <a:pt x="290" y="17"/>
                        </a:lnTo>
                        <a:lnTo>
                          <a:pt x="313" y="15"/>
                        </a:lnTo>
                        <a:lnTo>
                          <a:pt x="333" y="13"/>
                        </a:lnTo>
                        <a:lnTo>
                          <a:pt x="348" y="10"/>
                        </a:lnTo>
                        <a:lnTo>
                          <a:pt x="360" y="8"/>
                        </a:lnTo>
                        <a:lnTo>
                          <a:pt x="369" y="6"/>
                        </a:lnTo>
                        <a:lnTo>
                          <a:pt x="375" y="4"/>
                        </a:lnTo>
                        <a:lnTo>
                          <a:pt x="377" y="0"/>
                        </a:lnTo>
                        <a:lnTo>
                          <a:pt x="371" y="0"/>
                        </a:lnTo>
                        <a:lnTo>
                          <a:pt x="369" y="2"/>
                        </a:lnTo>
                        <a:lnTo>
                          <a:pt x="363" y="6"/>
                        </a:lnTo>
                        <a:lnTo>
                          <a:pt x="354" y="8"/>
                        </a:lnTo>
                        <a:lnTo>
                          <a:pt x="342" y="10"/>
                        </a:lnTo>
                        <a:lnTo>
                          <a:pt x="327" y="12"/>
                        </a:lnTo>
                        <a:lnTo>
                          <a:pt x="308" y="15"/>
                        </a:lnTo>
                        <a:lnTo>
                          <a:pt x="286" y="17"/>
                        </a:lnTo>
                        <a:lnTo>
                          <a:pt x="261" y="19"/>
                        </a:lnTo>
                        <a:lnTo>
                          <a:pt x="235" y="19"/>
                        </a:lnTo>
                        <a:lnTo>
                          <a:pt x="206" y="21"/>
                        </a:lnTo>
                        <a:lnTo>
                          <a:pt x="175" y="23"/>
                        </a:lnTo>
                        <a:lnTo>
                          <a:pt x="142" y="23"/>
                        </a:lnTo>
                        <a:lnTo>
                          <a:pt x="108" y="25"/>
                        </a:lnTo>
                        <a:lnTo>
                          <a:pt x="73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A9A9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 187">
                    <a:extLst>
                      <a:ext uri="{FF2B5EF4-FFF2-40B4-BE49-F238E27FC236}">
                        <a16:creationId xmlns:a16="http://schemas.microsoft.com/office/drawing/2014/main" id="{FC469A08-DDE1-4705-A2DB-F0740F9B3F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6" cy="12"/>
                  </a:xfrm>
                  <a:custGeom>
                    <a:avLst/>
                    <a:gdLst>
                      <a:gd name="T0" fmla="*/ 0 w 371"/>
                      <a:gd name="T1" fmla="*/ 25 h 25"/>
                      <a:gd name="T2" fmla="*/ 36 w 371"/>
                      <a:gd name="T3" fmla="*/ 25 h 25"/>
                      <a:gd name="T4" fmla="*/ 73 w 371"/>
                      <a:gd name="T5" fmla="*/ 25 h 25"/>
                      <a:gd name="T6" fmla="*/ 108 w 371"/>
                      <a:gd name="T7" fmla="*/ 25 h 25"/>
                      <a:gd name="T8" fmla="*/ 142 w 371"/>
                      <a:gd name="T9" fmla="*/ 23 h 25"/>
                      <a:gd name="T10" fmla="*/ 175 w 371"/>
                      <a:gd name="T11" fmla="*/ 23 h 25"/>
                      <a:gd name="T12" fmla="*/ 206 w 371"/>
                      <a:gd name="T13" fmla="*/ 21 h 25"/>
                      <a:gd name="T14" fmla="*/ 235 w 371"/>
                      <a:gd name="T15" fmla="*/ 19 h 25"/>
                      <a:gd name="T16" fmla="*/ 261 w 371"/>
                      <a:gd name="T17" fmla="*/ 19 h 25"/>
                      <a:gd name="T18" fmla="*/ 286 w 371"/>
                      <a:gd name="T19" fmla="*/ 17 h 25"/>
                      <a:gd name="T20" fmla="*/ 308 w 371"/>
                      <a:gd name="T21" fmla="*/ 15 h 25"/>
                      <a:gd name="T22" fmla="*/ 327 w 371"/>
                      <a:gd name="T23" fmla="*/ 12 h 25"/>
                      <a:gd name="T24" fmla="*/ 342 w 371"/>
                      <a:gd name="T25" fmla="*/ 10 h 25"/>
                      <a:gd name="T26" fmla="*/ 354 w 371"/>
                      <a:gd name="T27" fmla="*/ 8 h 25"/>
                      <a:gd name="T28" fmla="*/ 363 w 371"/>
                      <a:gd name="T29" fmla="*/ 6 h 25"/>
                      <a:gd name="T30" fmla="*/ 369 w 371"/>
                      <a:gd name="T31" fmla="*/ 2 h 25"/>
                      <a:gd name="T32" fmla="*/ 371 w 371"/>
                      <a:gd name="T33" fmla="*/ 0 h 25"/>
                      <a:gd name="T34" fmla="*/ 365 w 371"/>
                      <a:gd name="T35" fmla="*/ 0 h 25"/>
                      <a:gd name="T36" fmla="*/ 363 w 371"/>
                      <a:gd name="T37" fmla="*/ 2 h 25"/>
                      <a:gd name="T38" fmla="*/ 358 w 371"/>
                      <a:gd name="T39" fmla="*/ 6 h 25"/>
                      <a:gd name="T40" fmla="*/ 350 w 371"/>
                      <a:gd name="T41" fmla="*/ 8 h 25"/>
                      <a:gd name="T42" fmla="*/ 336 w 371"/>
                      <a:gd name="T43" fmla="*/ 10 h 25"/>
                      <a:gd name="T44" fmla="*/ 321 w 371"/>
                      <a:gd name="T45" fmla="*/ 12 h 25"/>
                      <a:gd name="T46" fmla="*/ 304 w 371"/>
                      <a:gd name="T47" fmla="*/ 13 h 25"/>
                      <a:gd name="T48" fmla="*/ 283 w 371"/>
                      <a:gd name="T49" fmla="*/ 15 h 25"/>
                      <a:gd name="T50" fmla="*/ 258 w 371"/>
                      <a:gd name="T51" fmla="*/ 17 h 25"/>
                      <a:gd name="T52" fmla="*/ 233 w 371"/>
                      <a:gd name="T53" fmla="*/ 19 h 25"/>
                      <a:gd name="T54" fmla="*/ 204 w 371"/>
                      <a:gd name="T55" fmla="*/ 21 h 25"/>
                      <a:gd name="T56" fmla="*/ 173 w 371"/>
                      <a:gd name="T57" fmla="*/ 23 h 25"/>
                      <a:gd name="T58" fmla="*/ 140 w 371"/>
                      <a:gd name="T59" fmla="*/ 23 h 25"/>
                      <a:gd name="T60" fmla="*/ 106 w 371"/>
                      <a:gd name="T61" fmla="*/ 25 h 25"/>
                      <a:gd name="T62" fmla="*/ 71 w 371"/>
                      <a:gd name="T63" fmla="*/ 25 h 25"/>
                      <a:gd name="T64" fmla="*/ 36 w 371"/>
                      <a:gd name="T65" fmla="*/ 25 h 25"/>
                      <a:gd name="T66" fmla="*/ 0 w 371"/>
                      <a:gd name="T67" fmla="*/ 25 h 25"/>
                      <a:gd name="T68" fmla="*/ 0 w 371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1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3" y="25"/>
                        </a:lnTo>
                        <a:lnTo>
                          <a:pt x="108" y="25"/>
                        </a:lnTo>
                        <a:lnTo>
                          <a:pt x="142" y="23"/>
                        </a:lnTo>
                        <a:lnTo>
                          <a:pt x="175" y="23"/>
                        </a:lnTo>
                        <a:lnTo>
                          <a:pt x="206" y="21"/>
                        </a:lnTo>
                        <a:lnTo>
                          <a:pt x="235" y="19"/>
                        </a:lnTo>
                        <a:lnTo>
                          <a:pt x="261" y="19"/>
                        </a:lnTo>
                        <a:lnTo>
                          <a:pt x="286" y="17"/>
                        </a:lnTo>
                        <a:lnTo>
                          <a:pt x="308" y="15"/>
                        </a:lnTo>
                        <a:lnTo>
                          <a:pt x="327" y="12"/>
                        </a:lnTo>
                        <a:lnTo>
                          <a:pt x="342" y="10"/>
                        </a:lnTo>
                        <a:lnTo>
                          <a:pt x="354" y="8"/>
                        </a:lnTo>
                        <a:lnTo>
                          <a:pt x="363" y="6"/>
                        </a:lnTo>
                        <a:lnTo>
                          <a:pt x="369" y="2"/>
                        </a:lnTo>
                        <a:lnTo>
                          <a:pt x="371" y="0"/>
                        </a:lnTo>
                        <a:lnTo>
                          <a:pt x="365" y="0"/>
                        </a:lnTo>
                        <a:lnTo>
                          <a:pt x="363" y="2"/>
                        </a:lnTo>
                        <a:lnTo>
                          <a:pt x="358" y="6"/>
                        </a:lnTo>
                        <a:lnTo>
                          <a:pt x="350" y="8"/>
                        </a:lnTo>
                        <a:lnTo>
                          <a:pt x="336" y="10"/>
                        </a:lnTo>
                        <a:lnTo>
                          <a:pt x="321" y="12"/>
                        </a:lnTo>
                        <a:lnTo>
                          <a:pt x="304" y="13"/>
                        </a:lnTo>
                        <a:lnTo>
                          <a:pt x="283" y="15"/>
                        </a:lnTo>
                        <a:lnTo>
                          <a:pt x="258" y="17"/>
                        </a:lnTo>
                        <a:lnTo>
                          <a:pt x="233" y="19"/>
                        </a:lnTo>
                        <a:lnTo>
                          <a:pt x="204" y="21"/>
                        </a:lnTo>
                        <a:lnTo>
                          <a:pt x="173" y="23"/>
                        </a:lnTo>
                        <a:lnTo>
                          <a:pt x="140" y="23"/>
                        </a:lnTo>
                        <a:lnTo>
                          <a:pt x="106" y="25"/>
                        </a:lnTo>
                        <a:lnTo>
                          <a:pt x="71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8A8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88">
                    <a:extLst>
                      <a:ext uri="{FF2B5EF4-FFF2-40B4-BE49-F238E27FC236}">
                        <a16:creationId xmlns:a16="http://schemas.microsoft.com/office/drawing/2014/main" id="{B8B80DB6-8733-41B7-91FD-2BE0D96FDE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3" cy="12"/>
                  </a:xfrm>
                  <a:custGeom>
                    <a:avLst/>
                    <a:gdLst>
                      <a:gd name="T0" fmla="*/ 0 w 365"/>
                      <a:gd name="T1" fmla="*/ 25 h 25"/>
                      <a:gd name="T2" fmla="*/ 36 w 365"/>
                      <a:gd name="T3" fmla="*/ 25 h 25"/>
                      <a:gd name="T4" fmla="*/ 71 w 365"/>
                      <a:gd name="T5" fmla="*/ 25 h 25"/>
                      <a:gd name="T6" fmla="*/ 106 w 365"/>
                      <a:gd name="T7" fmla="*/ 25 h 25"/>
                      <a:gd name="T8" fmla="*/ 140 w 365"/>
                      <a:gd name="T9" fmla="*/ 23 h 25"/>
                      <a:gd name="T10" fmla="*/ 173 w 365"/>
                      <a:gd name="T11" fmla="*/ 23 h 25"/>
                      <a:gd name="T12" fmla="*/ 204 w 365"/>
                      <a:gd name="T13" fmla="*/ 21 h 25"/>
                      <a:gd name="T14" fmla="*/ 233 w 365"/>
                      <a:gd name="T15" fmla="*/ 19 h 25"/>
                      <a:gd name="T16" fmla="*/ 258 w 365"/>
                      <a:gd name="T17" fmla="*/ 17 h 25"/>
                      <a:gd name="T18" fmla="*/ 283 w 365"/>
                      <a:gd name="T19" fmla="*/ 15 h 25"/>
                      <a:gd name="T20" fmla="*/ 304 w 365"/>
                      <a:gd name="T21" fmla="*/ 13 h 25"/>
                      <a:gd name="T22" fmla="*/ 321 w 365"/>
                      <a:gd name="T23" fmla="*/ 12 h 25"/>
                      <a:gd name="T24" fmla="*/ 336 w 365"/>
                      <a:gd name="T25" fmla="*/ 10 h 25"/>
                      <a:gd name="T26" fmla="*/ 350 w 365"/>
                      <a:gd name="T27" fmla="*/ 8 h 25"/>
                      <a:gd name="T28" fmla="*/ 358 w 365"/>
                      <a:gd name="T29" fmla="*/ 6 h 25"/>
                      <a:gd name="T30" fmla="*/ 363 w 365"/>
                      <a:gd name="T31" fmla="*/ 2 h 25"/>
                      <a:gd name="T32" fmla="*/ 365 w 365"/>
                      <a:gd name="T33" fmla="*/ 0 h 25"/>
                      <a:gd name="T34" fmla="*/ 360 w 365"/>
                      <a:gd name="T35" fmla="*/ 0 h 25"/>
                      <a:gd name="T36" fmla="*/ 358 w 365"/>
                      <a:gd name="T37" fmla="*/ 2 h 25"/>
                      <a:gd name="T38" fmla="*/ 352 w 365"/>
                      <a:gd name="T39" fmla="*/ 6 h 25"/>
                      <a:gd name="T40" fmla="*/ 344 w 365"/>
                      <a:gd name="T41" fmla="*/ 8 h 25"/>
                      <a:gd name="T42" fmla="*/ 333 w 365"/>
                      <a:gd name="T43" fmla="*/ 10 h 25"/>
                      <a:gd name="T44" fmla="*/ 317 w 365"/>
                      <a:gd name="T45" fmla="*/ 12 h 25"/>
                      <a:gd name="T46" fmla="*/ 298 w 365"/>
                      <a:gd name="T47" fmla="*/ 13 h 25"/>
                      <a:gd name="T48" fmla="*/ 277 w 365"/>
                      <a:gd name="T49" fmla="*/ 15 h 25"/>
                      <a:gd name="T50" fmla="*/ 254 w 365"/>
                      <a:gd name="T51" fmla="*/ 17 h 25"/>
                      <a:gd name="T52" fmla="*/ 229 w 365"/>
                      <a:gd name="T53" fmla="*/ 19 h 25"/>
                      <a:gd name="T54" fmla="*/ 200 w 365"/>
                      <a:gd name="T55" fmla="*/ 21 h 25"/>
                      <a:gd name="T56" fmla="*/ 169 w 365"/>
                      <a:gd name="T57" fmla="*/ 21 h 25"/>
                      <a:gd name="T58" fmla="*/ 138 w 365"/>
                      <a:gd name="T59" fmla="*/ 23 h 25"/>
                      <a:gd name="T60" fmla="*/ 106 w 365"/>
                      <a:gd name="T61" fmla="*/ 23 h 25"/>
                      <a:gd name="T62" fmla="*/ 71 w 365"/>
                      <a:gd name="T63" fmla="*/ 25 h 25"/>
                      <a:gd name="T64" fmla="*/ 36 w 365"/>
                      <a:gd name="T65" fmla="*/ 25 h 25"/>
                      <a:gd name="T66" fmla="*/ 0 w 365"/>
                      <a:gd name="T67" fmla="*/ 25 h 25"/>
                      <a:gd name="T68" fmla="*/ 0 w 365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65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1" y="25"/>
                        </a:lnTo>
                        <a:lnTo>
                          <a:pt x="106" y="25"/>
                        </a:lnTo>
                        <a:lnTo>
                          <a:pt x="140" y="23"/>
                        </a:lnTo>
                        <a:lnTo>
                          <a:pt x="173" y="23"/>
                        </a:lnTo>
                        <a:lnTo>
                          <a:pt x="204" y="21"/>
                        </a:lnTo>
                        <a:lnTo>
                          <a:pt x="233" y="19"/>
                        </a:lnTo>
                        <a:lnTo>
                          <a:pt x="258" y="17"/>
                        </a:lnTo>
                        <a:lnTo>
                          <a:pt x="283" y="15"/>
                        </a:lnTo>
                        <a:lnTo>
                          <a:pt x="304" y="13"/>
                        </a:lnTo>
                        <a:lnTo>
                          <a:pt x="321" y="12"/>
                        </a:lnTo>
                        <a:lnTo>
                          <a:pt x="336" y="10"/>
                        </a:lnTo>
                        <a:lnTo>
                          <a:pt x="350" y="8"/>
                        </a:lnTo>
                        <a:lnTo>
                          <a:pt x="358" y="6"/>
                        </a:lnTo>
                        <a:lnTo>
                          <a:pt x="363" y="2"/>
                        </a:lnTo>
                        <a:lnTo>
                          <a:pt x="365" y="0"/>
                        </a:lnTo>
                        <a:lnTo>
                          <a:pt x="360" y="0"/>
                        </a:lnTo>
                        <a:lnTo>
                          <a:pt x="358" y="2"/>
                        </a:lnTo>
                        <a:lnTo>
                          <a:pt x="352" y="6"/>
                        </a:lnTo>
                        <a:lnTo>
                          <a:pt x="344" y="8"/>
                        </a:lnTo>
                        <a:lnTo>
                          <a:pt x="333" y="10"/>
                        </a:lnTo>
                        <a:lnTo>
                          <a:pt x="317" y="12"/>
                        </a:lnTo>
                        <a:lnTo>
                          <a:pt x="298" y="13"/>
                        </a:lnTo>
                        <a:lnTo>
                          <a:pt x="277" y="15"/>
                        </a:lnTo>
                        <a:lnTo>
                          <a:pt x="254" y="17"/>
                        </a:lnTo>
                        <a:lnTo>
                          <a:pt x="229" y="19"/>
                        </a:lnTo>
                        <a:lnTo>
                          <a:pt x="200" y="21"/>
                        </a:lnTo>
                        <a:lnTo>
                          <a:pt x="169" y="21"/>
                        </a:lnTo>
                        <a:lnTo>
                          <a:pt x="138" y="23"/>
                        </a:lnTo>
                        <a:lnTo>
                          <a:pt x="106" y="23"/>
                        </a:lnTo>
                        <a:lnTo>
                          <a:pt x="71" y="25"/>
                        </a:lnTo>
                        <a:lnTo>
                          <a:pt x="36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6A6A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 189">
                    <a:extLst>
                      <a:ext uri="{FF2B5EF4-FFF2-40B4-BE49-F238E27FC236}">
                        <a16:creationId xmlns:a16="http://schemas.microsoft.com/office/drawing/2014/main" id="{86D996D6-E985-473E-AAC1-108B6A6B41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0" cy="12"/>
                  </a:xfrm>
                  <a:custGeom>
                    <a:avLst/>
                    <a:gdLst>
                      <a:gd name="T0" fmla="*/ 0 w 360"/>
                      <a:gd name="T1" fmla="*/ 25 h 25"/>
                      <a:gd name="T2" fmla="*/ 36 w 360"/>
                      <a:gd name="T3" fmla="*/ 25 h 25"/>
                      <a:gd name="T4" fmla="*/ 71 w 360"/>
                      <a:gd name="T5" fmla="*/ 25 h 25"/>
                      <a:gd name="T6" fmla="*/ 106 w 360"/>
                      <a:gd name="T7" fmla="*/ 23 h 25"/>
                      <a:gd name="T8" fmla="*/ 138 w 360"/>
                      <a:gd name="T9" fmla="*/ 23 h 25"/>
                      <a:gd name="T10" fmla="*/ 169 w 360"/>
                      <a:gd name="T11" fmla="*/ 21 h 25"/>
                      <a:gd name="T12" fmla="*/ 200 w 360"/>
                      <a:gd name="T13" fmla="*/ 21 h 25"/>
                      <a:gd name="T14" fmla="*/ 229 w 360"/>
                      <a:gd name="T15" fmla="*/ 19 h 25"/>
                      <a:gd name="T16" fmla="*/ 254 w 360"/>
                      <a:gd name="T17" fmla="*/ 17 h 25"/>
                      <a:gd name="T18" fmla="*/ 277 w 360"/>
                      <a:gd name="T19" fmla="*/ 15 h 25"/>
                      <a:gd name="T20" fmla="*/ 298 w 360"/>
                      <a:gd name="T21" fmla="*/ 13 h 25"/>
                      <a:gd name="T22" fmla="*/ 317 w 360"/>
                      <a:gd name="T23" fmla="*/ 12 h 25"/>
                      <a:gd name="T24" fmla="*/ 333 w 360"/>
                      <a:gd name="T25" fmla="*/ 10 h 25"/>
                      <a:gd name="T26" fmla="*/ 344 w 360"/>
                      <a:gd name="T27" fmla="*/ 8 h 25"/>
                      <a:gd name="T28" fmla="*/ 352 w 360"/>
                      <a:gd name="T29" fmla="*/ 6 h 25"/>
                      <a:gd name="T30" fmla="*/ 358 w 360"/>
                      <a:gd name="T31" fmla="*/ 2 h 25"/>
                      <a:gd name="T32" fmla="*/ 360 w 360"/>
                      <a:gd name="T33" fmla="*/ 0 h 25"/>
                      <a:gd name="T34" fmla="*/ 354 w 360"/>
                      <a:gd name="T35" fmla="*/ 0 h 25"/>
                      <a:gd name="T36" fmla="*/ 352 w 360"/>
                      <a:gd name="T37" fmla="*/ 2 h 25"/>
                      <a:gd name="T38" fmla="*/ 346 w 360"/>
                      <a:gd name="T39" fmla="*/ 6 h 25"/>
                      <a:gd name="T40" fmla="*/ 338 w 360"/>
                      <a:gd name="T41" fmla="*/ 8 h 25"/>
                      <a:gd name="T42" fmla="*/ 327 w 360"/>
                      <a:gd name="T43" fmla="*/ 10 h 25"/>
                      <a:gd name="T44" fmla="*/ 311 w 360"/>
                      <a:gd name="T45" fmla="*/ 12 h 25"/>
                      <a:gd name="T46" fmla="*/ 294 w 360"/>
                      <a:gd name="T47" fmla="*/ 13 h 25"/>
                      <a:gd name="T48" fmla="*/ 273 w 360"/>
                      <a:gd name="T49" fmla="*/ 15 h 25"/>
                      <a:gd name="T50" fmla="*/ 250 w 360"/>
                      <a:gd name="T51" fmla="*/ 17 h 25"/>
                      <a:gd name="T52" fmla="*/ 225 w 360"/>
                      <a:gd name="T53" fmla="*/ 19 h 25"/>
                      <a:gd name="T54" fmla="*/ 196 w 360"/>
                      <a:gd name="T55" fmla="*/ 21 h 25"/>
                      <a:gd name="T56" fmla="*/ 167 w 360"/>
                      <a:gd name="T57" fmla="*/ 21 h 25"/>
                      <a:gd name="T58" fmla="*/ 136 w 360"/>
                      <a:gd name="T59" fmla="*/ 23 h 25"/>
                      <a:gd name="T60" fmla="*/ 104 w 360"/>
                      <a:gd name="T61" fmla="*/ 23 h 25"/>
                      <a:gd name="T62" fmla="*/ 69 w 360"/>
                      <a:gd name="T63" fmla="*/ 25 h 25"/>
                      <a:gd name="T64" fmla="*/ 34 w 360"/>
                      <a:gd name="T65" fmla="*/ 25 h 25"/>
                      <a:gd name="T66" fmla="*/ 0 w 360"/>
                      <a:gd name="T67" fmla="*/ 25 h 25"/>
                      <a:gd name="T68" fmla="*/ 0 w 360"/>
                      <a:gd name="T69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60" h="25">
                        <a:moveTo>
                          <a:pt x="0" y="25"/>
                        </a:moveTo>
                        <a:lnTo>
                          <a:pt x="36" y="25"/>
                        </a:lnTo>
                        <a:lnTo>
                          <a:pt x="71" y="25"/>
                        </a:lnTo>
                        <a:lnTo>
                          <a:pt x="106" y="23"/>
                        </a:lnTo>
                        <a:lnTo>
                          <a:pt x="138" y="23"/>
                        </a:lnTo>
                        <a:lnTo>
                          <a:pt x="169" y="21"/>
                        </a:lnTo>
                        <a:lnTo>
                          <a:pt x="200" y="21"/>
                        </a:lnTo>
                        <a:lnTo>
                          <a:pt x="229" y="19"/>
                        </a:lnTo>
                        <a:lnTo>
                          <a:pt x="254" y="17"/>
                        </a:lnTo>
                        <a:lnTo>
                          <a:pt x="277" y="15"/>
                        </a:lnTo>
                        <a:lnTo>
                          <a:pt x="298" y="13"/>
                        </a:lnTo>
                        <a:lnTo>
                          <a:pt x="317" y="12"/>
                        </a:lnTo>
                        <a:lnTo>
                          <a:pt x="333" y="10"/>
                        </a:lnTo>
                        <a:lnTo>
                          <a:pt x="344" y="8"/>
                        </a:lnTo>
                        <a:lnTo>
                          <a:pt x="352" y="6"/>
                        </a:lnTo>
                        <a:lnTo>
                          <a:pt x="358" y="2"/>
                        </a:lnTo>
                        <a:lnTo>
                          <a:pt x="360" y="0"/>
                        </a:lnTo>
                        <a:lnTo>
                          <a:pt x="354" y="0"/>
                        </a:lnTo>
                        <a:lnTo>
                          <a:pt x="352" y="2"/>
                        </a:lnTo>
                        <a:lnTo>
                          <a:pt x="346" y="6"/>
                        </a:lnTo>
                        <a:lnTo>
                          <a:pt x="338" y="8"/>
                        </a:lnTo>
                        <a:lnTo>
                          <a:pt x="327" y="10"/>
                        </a:lnTo>
                        <a:lnTo>
                          <a:pt x="311" y="12"/>
                        </a:lnTo>
                        <a:lnTo>
                          <a:pt x="294" y="13"/>
                        </a:lnTo>
                        <a:lnTo>
                          <a:pt x="273" y="15"/>
                        </a:lnTo>
                        <a:lnTo>
                          <a:pt x="250" y="17"/>
                        </a:lnTo>
                        <a:lnTo>
                          <a:pt x="225" y="19"/>
                        </a:lnTo>
                        <a:lnTo>
                          <a:pt x="196" y="21"/>
                        </a:lnTo>
                        <a:lnTo>
                          <a:pt x="167" y="21"/>
                        </a:lnTo>
                        <a:lnTo>
                          <a:pt x="136" y="23"/>
                        </a:lnTo>
                        <a:lnTo>
                          <a:pt x="104" y="23"/>
                        </a:lnTo>
                        <a:lnTo>
                          <a:pt x="69" y="25"/>
                        </a:lnTo>
                        <a:lnTo>
                          <a:pt x="34" y="25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 190">
                    <a:extLst>
                      <a:ext uri="{FF2B5EF4-FFF2-40B4-BE49-F238E27FC236}">
                        <a16:creationId xmlns:a16="http://schemas.microsoft.com/office/drawing/2014/main" id="{8ECB1508-7B0D-48B1-AADA-91D4D06E7F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77" cy="12"/>
                  </a:xfrm>
                  <a:custGeom>
                    <a:avLst/>
                    <a:gdLst>
                      <a:gd name="T0" fmla="*/ 0 w 354"/>
                      <a:gd name="T1" fmla="*/ 25 h 25"/>
                      <a:gd name="T2" fmla="*/ 34 w 354"/>
                      <a:gd name="T3" fmla="*/ 25 h 25"/>
                      <a:gd name="T4" fmla="*/ 69 w 354"/>
                      <a:gd name="T5" fmla="*/ 25 h 25"/>
                      <a:gd name="T6" fmla="*/ 104 w 354"/>
                      <a:gd name="T7" fmla="*/ 23 h 25"/>
                      <a:gd name="T8" fmla="*/ 136 w 354"/>
                      <a:gd name="T9" fmla="*/ 23 h 25"/>
                      <a:gd name="T10" fmla="*/ 167 w 354"/>
                      <a:gd name="T11" fmla="*/ 21 h 25"/>
                      <a:gd name="T12" fmla="*/ 196 w 354"/>
                      <a:gd name="T13" fmla="*/ 21 h 25"/>
                      <a:gd name="T14" fmla="*/ 225 w 354"/>
                      <a:gd name="T15" fmla="*/ 19 h 25"/>
                      <a:gd name="T16" fmla="*/ 250 w 354"/>
                      <a:gd name="T17" fmla="*/ 17 h 25"/>
                      <a:gd name="T18" fmla="*/ 273 w 354"/>
                      <a:gd name="T19" fmla="*/ 15 h 25"/>
                      <a:gd name="T20" fmla="*/ 294 w 354"/>
                      <a:gd name="T21" fmla="*/ 13 h 25"/>
                      <a:gd name="T22" fmla="*/ 311 w 354"/>
                      <a:gd name="T23" fmla="*/ 12 h 25"/>
                      <a:gd name="T24" fmla="*/ 327 w 354"/>
                      <a:gd name="T25" fmla="*/ 10 h 25"/>
                      <a:gd name="T26" fmla="*/ 338 w 354"/>
                      <a:gd name="T27" fmla="*/ 8 h 25"/>
                      <a:gd name="T28" fmla="*/ 346 w 354"/>
                      <a:gd name="T29" fmla="*/ 6 h 25"/>
                      <a:gd name="T30" fmla="*/ 352 w 354"/>
                      <a:gd name="T31" fmla="*/ 2 h 25"/>
                      <a:gd name="T32" fmla="*/ 354 w 354"/>
                      <a:gd name="T33" fmla="*/ 0 h 25"/>
                      <a:gd name="T34" fmla="*/ 348 w 354"/>
                      <a:gd name="T35" fmla="*/ 0 h 25"/>
                      <a:gd name="T36" fmla="*/ 346 w 354"/>
                      <a:gd name="T37" fmla="*/ 2 h 25"/>
                      <a:gd name="T38" fmla="*/ 340 w 354"/>
                      <a:gd name="T39" fmla="*/ 6 h 25"/>
                      <a:gd name="T40" fmla="*/ 331 w 354"/>
                      <a:gd name="T41" fmla="*/ 8 h 25"/>
                      <a:gd name="T42" fmla="*/ 317 w 354"/>
                      <a:gd name="T43" fmla="*/ 10 h 25"/>
                      <a:gd name="T44" fmla="*/ 302 w 354"/>
                      <a:gd name="T45" fmla="*/ 12 h 25"/>
                      <a:gd name="T46" fmla="*/ 281 w 354"/>
                      <a:gd name="T47" fmla="*/ 13 h 25"/>
                      <a:gd name="T48" fmla="*/ 258 w 354"/>
                      <a:gd name="T49" fmla="*/ 15 h 25"/>
                      <a:gd name="T50" fmla="*/ 233 w 354"/>
                      <a:gd name="T51" fmla="*/ 17 h 25"/>
                      <a:gd name="T52" fmla="*/ 204 w 354"/>
                      <a:gd name="T53" fmla="*/ 19 h 25"/>
                      <a:gd name="T54" fmla="*/ 175 w 354"/>
                      <a:gd name="T55" fmla="*/ 21 h 25"/>
                      <a:gd name="T56" fmla="*/ 142 w 354"/>
                      <a:gd name="T57" fmla="*/ 21 h 25"/>
                      <a:gd name="T58" fmla="*/ 108 w 354"/>
                      <a:gd name="T59" fmla="*/ 23 h 25"/>
                      <a:gd name="T60" fmla="*/ 73 w 354"/>
                      <a:gd name="T61" fmla="*/ 23 h 25"/>
                      <a:gd name="T62" fmla="*/ 36 w 354"/>
                      <a:gd name="T63" fmla="*/ 23 h 25"/>
                      <a:gd name="T64" fmla="*/ 0 w 354"/>
                      <a:gd name="T65" fmla="*/ 25 h 25"/>
                      <a:gd name="T66" fmla="*/ 0 w 354"/>
                      <a:gd name="T67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54" h="25">
                        <a:moveTo>
                          <a:pt x="0" y="25"/>
                        </a:moveTo>
                        <a:lnTo>
                          <a:pt x="34" y="25"/>
                        </a:lnTo>
                        <a:lnTo>
                          <a:pt x="69" y="25"/>
                        </a:lnTo>
                        <a:lnTo>
                          <a:pt x="104" y="23"/>
                        </a:lnTo>
                        <a:lnTo>
                          <a:pt x="136" y="23"/>
                        </a:lnTo>
                        <a:lnTo>
                          <a:pt x="167" y="21"/>
                        </a:lnTo>
                        <a:lnTo>
                          <a:pt x="196" y="21"/>
                        </a:lnTo>
                        <a:lnTo>
                          <a:pt x="225" y="19"/>
                        </a:lnTo>
                        <a:lnTo>
                          <a:pt x="250" y="17"/>
                        </a:lnTo>
                        <a:lnTo>
                          <a:pt x="273" y="15"/>
                        </a:lnTo>
                        <a:lnTo>
                          <a:pt x="294" y="13"/>
                        </a:lnTo>
                        <a:lnTo>
                          <a:pt x="311" y="12"/>
                        </a:lnTo>
                        <a:lnTo>
                          <a:pt x="327" y="10"/>
                        </a:lnTo>
                        <a:lnTo>
                          <a:pt x="338" y="8"/>
                        </a:lnTo>
                        <a:lnTo>
                          <a:pt x="346" y="6"/>
                        </a:lnTo>
                        <a:lnTo>
                          <a:pt x="352" y="2"/>
                        </a:lnTo>
                        <a:lnTo>
                          <a:pt x="354" y="0"/>
                        </a:lnTo>
                        <a:lnTo>
                          <a:pt x="348" y="0"/>
                        </a:lnTo>
                        <a:lnTo>
                          <a:pt x="346" y="2"/>
                        </a:lnTo>
                        <a:lnTo>
                          <a:pt x="340" y="6"/>
                        </a:lnTo>
                        <a:lnTo>
                          <a:pt x="331" y="8"/>
                        </a:lnTo>
                        <a:lnTo>
                          <a:pt x="317" y="10"/>
                        </a:lnTo>
                        <a:lnTo>
                          <a:pt x="302" y="12"/>
                        </a:lnTo>
                        <a:lnTo>
                          <a:pt x="281" y="13"/>
                        </a:lnTo>
                        <a:lnTo>
                          <a:pt x="258" y="15"/>
                        </a:lnTo>
                        <a:lnTo>
                          <a:pt x="233" y="17"/>
                        </a:lnTo>
                        <a:lnTo>
                          <a:pt x="204" y="19"/>
                        </a:lnTo>
                        <a:lnTo>
                          <a:pt x="175" y="21"/>
                        </a:lnTo>
                        <a:lnTo>
                          <a:pt x="142" y="21"/>
                        </a:lnTo>
                        <a:lnTo>
                          <a:pt x="108" y="23"/>
                        </a:lnTo>
                        <a:lnTo>
                          <a:pt x="73" y="23"/>
                        </a:lnTo>
                        <a:lnTo>
                          <a:pt x="36" y="23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3A3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 191">
                    <a:extLst>
                      <a:ext uri="{FF2B5EF4-FFF2-40B4-BE49-F238E27FC236}">
                        <a16:creationId xmlns:a16="http://schemas.microsoft.com/office/drawing/2014/main" id="{CE18D7ED-7074-4FFF-9476-5E126FA477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74" cy="12"/>
                  </a:xfrm>
                  <a:custGeom>
                    <a:avLst/>
                    <a:gdLst>
                      <a:gd name="T0" fmla="*/ 0 w 348"/>
                      <a:gd name="T1" fmla="*/ 25 h 25"/>
                      <a:gd name="T2" fmla="*/ 36 w 348"/>
                      <a:gd name="T3" fmla="*/ 23 h 25"/>
                      <a:gd name="T4" fmla="*/ 73 w 348"/>
                      <a:gd name="T5" fmla="*/ 23 h 25"/>
                      <a:gd name="T6" fmla="*/ 108 w 348"/>
                      <a:gd name="T7" fmla="*/ 23 h 25"/>
                      <a:gd name="T8" fmla="*/ 142 w 348"/>
                      <a:gd name="T9" fmla="*/ 21 h 25"/>
                      <a:gd name="T10" fmla="*/ 175 w 348"/>
                      <a:gd name="T11" fmla="*/ 21 h 25"/>
                      <a:gd name="T12" fmla="*/ 204 w 348"/>
                      <a:gd name="T13" fmla="*/ 19 h 25"/>
                      <a:gd name="T14" fmla="*/ 233 w 348"/>
                      <a:gd name="T15" fmla="*/ 17 h 25"/>
                      <a:gd name="T16" fmla="*/ 258 w 348"/>
                      <a:gd name="T17" fmla="*/ 15 h 25"/>
                      <a:gd name="T18" fmla="*/ 281 w 348"/>
                      <a:gd name="T19" fmla="*/ 13 h 25"/>
                      <a:gd name="T20" fmla="*/ 302 w 348"/>
                      <a:gd name="T21" fmla="*/ 12 h 25"/>
                      <a:gd name="T22" fmla="*/ 317 w 348"/>
                      <a:gd name="T23" fmla="*/ 10 h 25"/>
                      <a:gd name="T24" fmla="*/ 331 w 348"/>
                      <a:gd name="T25" fmla="*/ 8 h 25"/>
                      <a:gd name="T26" fmla="*/ 340 w 348"/>
                      <a:gd name="T27" fmla="*/ 6 h 25"/>
                      <a:gd name="T28" fmla="*/ 346 w 348"/>
                      <a:gd name="T29" fmla="*/ 2 h 25"/>
                      <a:gd name="T30" fmla="*/ 348 w 348"/>
                      <a:gd name="T31" fmla="*/ 0 h 25"/>
                      <a:gd name="T32" fmla="*/ 342 w 348"/>
                      <a:gd name="T33" fmla="*/ 0 h 25"/>
                      <a:gd name="T34" fmla="*/ 340 w 348"/>
                      <a:gd name="T35" fmla="*/ 2 h 25"/>
                      <a:gd name="T36" fmla="*/ 335 w 348"/>
                      <a:gd name="T37" fmla="*/ 6 h 25"/>
                      <a:gd name="T38" fmla="*/ 325 w 348"/>
                      <a:gd name="T39" fmla="*/ 8 h 25"/>
                      <a:gd name="T40" fmla="*/ 311 w 348"/>
                      <a:gd name="T41" fmla="*/ 10 h 25"/>
                      <a:gd name="T42" fmla="*/ 296 w 348"/>
                      <a:gd name="T43" fmla="*/ 12 h 25"/>
                      <a:gd name="T44" fmla="*/ 277 w 348"/>
                      <a:gd name="T45" fmla="*/ 13 h 25"/>
                      <a:gd name="T46" fmla="*/ 254 w 348"/>
                      <a:gd name="T47" fmla="*/ 15 h 25"/>
                      <a:gd name="T48" fmla="*/ 229 w 348"/>
                      <a:gd name="T49" fmla="*/ 17 h 25"/>
                      <a:gd name="T50" fmla="*/ 202 w 348"/>
                      <a:gd name="T51" fmla="*/ 19 h 25"/>
                      <a:gd name="T52" fmla="*/ 171 w 348"/>
                      <a:gd name="T53" fmla="*/ 21 h 25"/>
                      <a:gd name="T54" fmla="*/ 140 w 348"/>
                      <a:gd name="T55" fmla="*/ 21 h 25"/>
                      <a:gd name="T56" fmla="*/ 106 w 348"/>
                      <a:gd name="T57" fmla="*/ 23 h 25"/>
                      <a:gd name="T58" fmla="*/ 71 w 348"/>
                      <a:gd name="T59" fmla="*/ 23 h 25"/>
                      <a:gd name="T60" fmla="*/ 36 w 348"/>
                      <a:gd name="T61" fmla="*/ 23 h 25"/>
                      <a:gd name="T62" fmla="*/ 0 w 348"/>
                      <a:gd name="T63" fmla="*/ 23 h 25"/>
                      <a:gd name="T64" fmla="*/ 0 w 348"/>
                      <a:gd name="T65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8" h="25">
                        <a:moveTo>
                          <a:pt x="0" y="25"/>
                        </a:moveTo>
                        <a:lnTo>
                          <a:pt x="36" y="23"/>
                        </a:lnTo>
                        <a:lnTo>
                          <a:pt x="73" y="23"/>
                        </a:lnTo>
                        <a:lnTo>
                          <a:pt x="108" y="23"/>
                        </a:lnTo>
                        <a:lnTo>
                          <a:pt x="142" y="21"/>
                        </a:lnTo>
                        <a:lnTo>
                          <a:pt x="175" y="21"/>
                        </a:lnTo>
                        <a:lnTo>
                          <a:pt x="204" y="19"/>
                        </a:lnTo>
                        <a:lnTo>
                          <a:pt x="233" y="17"/>
                        </a:lnTo>
                        <a:lnTo>
                          <a:pt x="258" y="15"/>
                        </a:lnTo>
                        <a:lnTo>
                          <a:pt x="281" y="13"/>
                        </a:lnTo>
                        <a:lnTo>
                          <a:pt x="302" y="12"/>
                        </a:lnTo>
                        <a:lnTo>
                          <a:pt x="317" y="10"/>
                        </a:lnTo>
                        <a:lnTo>
                          <a:pt x="331" y="8"/>
                        </a:lnTo>
                        <a:lnTo>
                          <a:pt x="340" y="6"/>
                        </a:lnTo>
                        <a:lnTo>
                          <a:pt x="346" y="2"/>
                        </a:lnTo>
                        <a:lnTo>
                          <a:pt x="348" y="0"/>
                        </a:lnTo>
                        <a:lnTo>
                          <a:pt x="342" y="0"/>
                        </a:lnTo>
                        <a:lnTo>
                          <a:pt x="340" y="2"/>
                        </a:lnTo>
                        <a:lnTo>
                          <a:pt x="335" y="6"/>
                        </a:lnTo>
                        <a:lnTo>
                          <a:pt x="325" y="8"/>
                        </a:lnTo>
                        <a:lnTo>
                          <a:pt x="311" y="10"/>
                        </a:lnTo>
                        <a:lnTo>
                          <a:pt x="296" y="12"/>
                        </a:lnTo>
                        <a:lnTo>
                          <a:pt x="277" y="13"/>
                        </a:lnTo>
                        <a:lnTo>
                          <a:pt x="254" y="15"/>
                        </a:lnTo>
                        <a:lnTo>
                          <a:pt x="229" y="17"/>
                        </a:lnTo>
                        <a:lnTo>
                          <a:pt x="202" y="19"/>
                        </a:lnTo>
                        <a:lnTo>
                          <a:pt x="171" y="21"/>
                        </a:lnTo>
                        <a:lnTo>
                          <a:pt x="140" y="21"/>
                        </a:lnTo>
                        <a:lnTo>
                          <a:pt x="106" y="23"/>
                        </a:lnTo>
                        <a:lnTo>
                          <a:pt x="71" y="23"/>
                        </a:lnTo>
                        <a:lnTo>
                          <a:pt x="36" y="23"/>
                        </a:lnTo>
                        <a:lnTo>
                          <a:pt x="0" y="23"/>
                        </a:lnTo>
                        <a:lnTo>
                          <a:pt x="0" y="25"/>
                        </a:lnTo>
                        <a:close/>
                      </a:path>
                    </a:pathLst>
                  </a:custGeom>
                  <a:solidFill>
                    <a:srgbClr val="A2A2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 192">
                    <a:extLst>
                      <a:ext uri="{FF2B5EF4-FFF2-40B4-BE49-F238E27FC236}">
                        <a16:creationId xmlns:a16="http://schemas.microsoft.com/office/drawing/2014/main" id="{AC2E5723-B020-454E-9F9B-3EB035825C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71" cy="12"/>
                  </a:xfrm>
                  <a:custGeom>
                    <a:avLst/>
                    <a:gdLst>
                      <a:gd name="T0" fmla="*/ 0 w 342"/>
                      <a:gd name="T1" fmla="*/ 23 h 23"/>
                      <a:gd name="T2" fmla="*/ 36 w 342"/>
                      <a:gd name="T3" fmla="*/ 23 h 23"/>
                      <a:gd name="T4" fmla="*/ 71 w 342"/>
                      <a:gd name="T5" fmla="*/ 23 h 23"/>
                      <a:gd name="T6" fmla="*/ 106 w 342"/>
                      <a:gd name="T7" fmla="*/ 23 h 23"/>
                      <a:gd name="T8" fmla="*/ 140 w 342"/>
                      <a:gd name="T9" fmla="*/ 21 h 23"/>
                      <a:gd name="T10" fmla="*/ 171 w 342"/>
                      <a:gd name="T11" fmla="*/ 21 h 23"/>
                      <a:gd name="T12" fmla="*/ 202 w 342"/>
                      <a:gd name="T13" fmla="*/ 19 h 23"/>
                      <a:gd name="T14" fmla="*/ 229 w 342"/>
                      <a:gd name="T15" fmla="*/ 17 h 23"/>
                      <a:gd name="T16" fmla="*/ 254 w 342"/>
                      <a:gd name="T17" fmla="*/ 15 h 23"/>
                      <a:gd name="T18" fmla="*/ 277 w 342"/>
                      <a:gd name="T19" fmla="*/ 13 h 23"/>
                      <a:gd name="T20" fmla="*/ 296 w 342"/>
                      <a:gd name="T21" fmla="*/ 12 h 23"/>
                      <a:gd name="T22" fmla="*/ 311 w 342"/>
                      <a:gd name="T23" fmla="*/ 10 h 23"/>
                      <a:gd name="T24" fmla="*/ 325 w 342"/>
                      <a:gd name="T25" fmla="*/ 8 h 23"/>
                      <a:gd name="T26" fmla="*/ 335 w 342"/>
                      <a:gd name="T27" fmla="*/ 6 h 23"/>
                      <a:gd name="T28" fmla="*/ 340 w 342"/>
                      <a:gd name="T29" fmla="*/ 2 h 23"/>
                      <a:gd name="T30" fmla="*/ 342 w 342"/>
                      <a:gd name="T31" fmla="*/ 0 h 23"/>
                      <a:gd name="T32" fmla="*/ 336 w 342"/>
                      <a:gd name="T33" fmla="*/ 0 h 23"/>
                      <a:gd name="T34" fmla="*/ 335 w 342"/>
                      <a:gd name="T35" fmla="*/ 2 h 23"/>
                      <a:gd name="T36" fmla="*/ 329 w 342"/>
                      <a:gd name="T37" fmla="*/ 6 h 23"/>
                      <a:gd name="T38" fmla="*/ 319 w 342"/>
                      <a:gd name="T39" fmla="*/ 8 h 23"/>
                      <a:gd name="T40" fmla="*/ 308 w 342"/>
                      <a:gd name="T41" fmla="*/ 10 h 23"/>
                      <a:gd name="T42" fmla="*/ 290 w 342"/>
                      <a:gd name="T43" fmla="*/ 12 h 23"/>
                      <a:gd name="T44" fmla="*/ 271 w 342"/>
                      <a:gd name="T45" fmla="*/ 13 h 23"/>
                      <a:gd name="T46" fmla="*/ 250 w 342"/>
                      <a:gd name="T47" fmla="*/ 15 h 23"/>
                      <a:gd name="T48" fmla="*/ 225 w 342"/>
                      <a:gd name="T49" fmla="*/ 17 h 23"/>
                      <a:gd name="T50" fmla="*/ 198 w 342"/>
                      <a:gd name="T51" fmla="*/ 19 h 23"/>
                      <a:gd name="T52" fmla="*/ 169 w 342"/>
                      <a:gd name="T53" fmla="*/ 21 h 23"/>
                      <a:gd name="T54" fmla="*/ 136 w 342"/>
                      <a:gd name="T55" fmla="*/ 21 h 23"/>
                      <a:gd name="T56" fmla="*/ 104 w 342"/>
                      <a:gd name="T57" fmla="*/ 23 h 23"/>
                      <a:gd name="T58" fmla="*/ 71 w 342"/>
                      <a:gd name="T59" fmla="*/ 23 h 23"/>
                      <a:gd name="T60" fmla="*/ 36 w 342"/>
                      <a:gd name="T61" fmla="*/ 23 h 23"/>
                      <a:gd name="T62" fmla="*/ 0 w 342"/>
                      <a:gd name="T63" fmla="*/ 23 h 23"/>
                      <a:gd name="T64" fmla="*/ 0 w 342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2" h="23">
                        <a:moveTo>
                          <a:pt x="0" y="23"/>
                        </a:moveTo>
                        <a:lnTo>
                          <a:pt x="36" y="23"/>
                        </a:lnTo>
                        <a:lnTo>
                          <a:pt x="71" y="23"/>
                        </a:lnTo>
                        <a:lnTo>
                          <a:pt x="106" y="23"/>
                        </a:lnTo>
                        <a:lnTo>
                          <a:pt x="140" y="21"/>
                        </a:lnTo>
                        <a:lnTo>
                          <a:pt x="171" y="21"/>
                        </a:lnTo>
                        <a:lnTo>
                          <a:pt x="202" y="19"/>
                        </a:lnTo>
                        <a:lnTo>
                          <a:pt x="229" y="17"/>
                        </a:lnTo>
                        <a:lnTo>
                          <a:pt x="254" y="15"/>
                        </a:lnTo>
                        <a:lnTo>
                          <a:pt x="277" y="13"/>
                        </a:lnTo>
                        <a:lnTo>
                          <a:pt x="296" y="12"/>
                        </a:lnTo>
                        <a:lnTo>
                          <a:pt x="311" y="10"/>
                        </a:lnTo>
                        <a:lnTo>
                          <a:pt x="325" y="8"/>
                        </a:lnTo>
                        <a:lnTo>
                          <a:pt x="335" y="6"/>
                        </a:lnTo>
                        <a:lnTo>
                          <a:pt x="340" y="2"/>
                        </a:lnTo>
                        <a:lnTo>
                          <a:pt x="342" y="0"/>
                        </a:lnTo>
                        <a:lnTo>
                          <a:pt x="336" y="0"/>
                        </a:lnTo>
                        <a:lnTo>
                          <a:pt x="335" y="2"/>
                        </a:lnTo>
                        <a:lnTo>
                          <a:pt x="329" y="6"/>
                        </a:lnTo>
                        <a:lnTo>
                          <a:pt x="319" y="8"/>
                        </a:lnTo>
                        <a:lnTo>
                          <a:pt x="308" y="10"/>
                        </a:lnTo>
                        <a:lnTo>
                          <a:pt x="290" y="12"/>
                        </a:lnTo>
                        <a:lnTo>
                          <a:pt x="271" y="13"/>
                        </a:lnTo>
                        <a:lnTo>
                          <a:pt x="250" y="15"/>
                        </a:lnTo>
                        <a:lnTo>
                          <a:pt x="225" y="17"/>
                        </a:lnTo>
                        <a:lnTo>
                          <a:pt x="198" y="19"/>
                        </a:lnTo>
                        <a:lnTo>
                          <a:pt x="169" y="21"/>
                        </a:lnTo>
                        <a:lnTo>
                          <a:pt x="136" y="21"/>
                        </a:lnTo>
                        <a:lnTo>
                          <a:pt x="104" y="23"/>
                        </a:lnTo>
                        <a:lnTo>
                          <a:pt x="71" y="23"/>
                        </a:lnTo>
                        <a:lnTo>
                          <a:pt x="36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 193">
                    <a:extLst>
                      <a:ext uri="{FF2B5EF4-FFF2-40B4-BE49-F238E27FC236}">
                        <a16:creationId xmlns:a16="http://schemas.microsoft.com/office/drawing/2014/main" id="{D70389CD-4CB7-4451-8A31-4A8DCCF81F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8" cy="12"/>
                  </a:xfrm>
                  <a:custGeom>
                    <a:avLst/>
                    <a:gdLst>
                      <a:gd name="T0" fmla="*/ 0 w 336"/>
                      <a:gd name="T1" fmla="*/ 23 h 23"/>
                      <a:gd name="T2" fmla="*/ 36 w 336"/>
                      <a:gd name="T3" fmla="*/ 23 h 23"/>
                      <a:gd name="T4" fmla="*/ 71 w 336"/>
                      <a:gd name="T5" fmla="*/ 23 h 23"/>
                      <a:gd name="T6" fmla="*/ 104 w 336"/>
                      <a:gd name="T7" fmla="*/ 23 h 23"/>
                      <a:gd name="T8" fmla="*/ 136 w 336"/>
                      <a:gd name="T9" fmla="*/ 21 h 23"/>
                      <a:gd name="T10" fmla="*/ 169 w 336"/>
                      <a:gd name="T11" fmla="*/ 21 h 23"/>
                      <a:gd name="T12" fmla="*/ 198 w 336"/>
                      <a:gd name="T13" fmla="*/ 19 h 23"/>
                      <a:gd name="T14" fmla="*/ 225 w 336"/>
                      <a:gd name="T15" fmla="*/ 17 h 23"/>
                      <a:gd name="T16" fmla="*/ 250 w 336"/>
                      <a:gd name="T17" fmla="*/ 15 h 23"/>
                      <a:gd name="T18" fmla="*/ 271 w 336"/>
                      <a:gd name="T19" fmla="*/ 13 h 23"/>
                      <a:gd name="T20" fmla="*/ 290 w 336"/>
                      <a:gd name="T21" fmla="*/ 12 h 23"/>
                      <a:gd name="T22" fmla="*/ 308 w 336"/>
                      <a:gd name="T23" fmla="*/ 10 h 23"/>
                      <a:gd name="T24" fmla="*/ 319 w 336"/>
                      <a:gd name="T25" fmla="*/ 8 h 23"/>
                      <a:gd name="T26" fmla="*/ 329 w 336"/>
                      <a:gd name="T27" fmla="*/ 6 h 23"/>
                      <a:gd name="T28" fmla="*/ 335 w 336"/>
                      <a:gd name="T29" fmla="*/ 2 h 23"/>
                      <a:gd name="T30" fmla="*/ 336 w 336"/>
                      <a:gd name="T31" fmla="*/ 0 h 23"/>
                      <a:gd name="T32" fmla="*/ 331 w 336"/>
                      <a:gd name="T33" fmla="*/ 0 h 23"/>
                      <a:gd name="T34" fmla="*/ 329 w 336"/>
                      <a:gd name="T35" fmla="*/ 2 h 23"/>
                      <a:gd name="T36" fmla="*/ 323 w 336"/>
                      <a:gd name="T37" fmla="*/ 6 h 23"/>
                      <a:gd name="T38" fmla="*/ 313 w 336"/>
                      <a:gd name="T39" fmla="*/ 8 h 23"/>
                      <a:gd name="T40" fmla="*/ 302 w 336"/>
                      <a:gd name="T41" fmla="*/ 10 h 23"/>
                      <a:gd name="T42" fmla="*/ 286 w 336"/>
                      <a:gd name="T43" fmla="*/ 12 h 23"/>
                      <a:gd name="T44" fmla="*/ 267 w 336"/>
                      <a:gd name="T45" fmla="*/ 13 h 23"/>
                      <a:gd name="T46" fmla="*/ 246 w 336"/>
                      <a:gd name="T47" fmla="*/ 15 h 23"/>
                      <a:gd name="T48" fmla="*/ 221 w 336"/>
                      <a:gd name="T49" fmla="*/ 17 h 23"/>
                      <a:gd name="T50" fmla="*/ 194 w 336"/>
                      <a:gd name="T51" fmla="*/ 19 h 23"/>
                      <a:gd name="T52" fmla="*/ 165 w 336"/>
                      <a:gd name="T53" fmla="*/ 19 h 23"/>
                      <a:gd name="T54" fmla="*/ 134 w 336"/>
                      <a:gd name="T55" fmla="*/ 21 h 23"/>
                      <a:gd name="T56" fmla="*/ 102 w 336"/>
                      <a:gd name="T57" fmla="*/ 21 h 23"/>
                      <a:gd name="T58" fmla="*/ 69 w 336"/>
                      <a:gd name="T59" fmla="*/ 23 h 23"/>
                      <a:gd name="T60" fmla="*/ 34 w 336"/>
                      <a:gd name="T61" fmla="*/ 23 h 23"/>
                      <a:gd name="T62" fmla="*/ 0 w 336"/>
                      <a:gd name="T63" fmla="*/ 23 h 23"/>
                      <a:gd name="T64" fmla="*/ 0 w 336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36" h="23">
                        <a:moveTo>
                          <a:pt x="0" y="23"/>
                        </a:moveTo>
                        <a:lnTo>
                          <a:pt x="36" y="23"/>
                        </a:lnTo>
                        <a:lnTo>
                          <a:pt x="71" y="23"/>
                        </a:lnTo>
                        <a:lnTo>
                          <a:pt x="104" y="23"/>
                        </a:lnTo>
                        <a:lnTo>
                          <a:pt x="136" y="21"/>
                        </a:lnTo>
                        <a:lnTo>
                          <a:pt x="169" y="21"/>
                        </a:lnTo>
                        <a:lnTo>
                          <a:pt x="198" y="19"/>
                        </a:lnTo>
                        <a:lnTo>
                          <a:pt x="225" y="17"/>
                        </a:lnTo>
                        <a:lnTo>
                          <a:pt x="250" y="15"/>
                        </a:lnTo>
                        <a:lnTo>
                          <a:pt x="271" y="13"/>
                        </a:lnTo>
                        <a:lnTo>
                          <a:pt x="290" y="12"/>
                        </a:lnTo>
                        <a:lnTo>
                          <a:pt x="308" y="10"/>
                        </a:lnTo>
                        <a:lnTo>
                          <a:pt x="319" y="8"/>
                        </a:lnTo>
                        <a:lnTo>
                          <a:pt x="329" y="6"/>
                        </a:lnTo>
                        <a:lnTo>
                          <a:pt x="335" y="2"/>
                        </a:lnTo>
                        <a:lnTo>
                          <a:pt x="336" y="0"/>
                        </a:lnTo>
                        <a:lnTo>
                          <a:pt x="331" y="0"/>
                        </a:lnTo>
                        <a:lnTo>
                          <a:pt x="329" y="2"/>
                        </a:lnTo>
                        <a:lnTo>
                          <a:pt x="323" y="6"/>
                        </a:lnTo>
                        <a:lnTo>
                          <a:pt x="313" y="8"/>
                        </a:lnTo>
                        <a:lnTo>
                          <a:pt x="302" y="10"/>
                        </a:lnTo>
                        <a:lnTo>
                          <a:pt x="286" y="12"/>
                        </a:lnTo>
                        <a:lnTo>
                          <a:pt x="267" y="13"/>
                        </a:lnTo>
                        <a:lnTo>
                          <a:pt x="246" y="15"/>
                        </a:lnTo>
                        <a:lnTo>
                          <a:pt x="221" y="17"/>
                        </a:lnTo>
                        <a:lnTo>
                          <a:pt x="194" y="19"/>
                        </a:lnTo>
                        <a:lnTo>
                          <a:pt x="165" y="19"/>
                        </a:lnTo>
                        <a:lnTo>
                          <a:pt x="134" y="21"/>
                        </a:lnTo>
                        <a:lnTo>
                          <a:pt x="102" y="21"/>
                        </a:lnTo>
                        <a:lnTo>
                          <a:pt x="69" y="23"/>
                        </a:lnTo>
                        <a:lnTo>
                          <a:pt x="34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E9E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 194">
                    <a:extLst>
                      <a:ext uri="{FF2B5EF4-FFF2-40B4-BE49-F238E27FC236}">
                        <a16:creationId xmlns:a16="http://schemas.microsoft.com/office/drawing/2014/main" id="{B212D6BD-D60D-43CB-830A-B369F190C8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5" cy="12"/>
                  </a:xfrm>
                  <a:custGeom>
                    <a:avLst/>
                    <a:gdLst>
                      <a:gd name="T0" fmla="*/ 0 w 331"/>
                      <a:gd name="T1" fmla="*/ 23 h 23"/>
                      <a:gd name="T2" fmla="*/ 34 w 331"/>
                      <a:gd name="T3" fmla="*/ 23 h 23"/>
                      <a:gd name="T4" fmla="*/ 69 w 331"/>
                      <a:gd name="T5" fmla="*/ 23 h 23"/>
                      <a:gd name="T6" fmla="*/ 102 w 331"/>
                      <a:gd name="T7" fmla="*/ 21 h 23"/>
                      <a:gd name="T8" fmla="*/ 134 w 331"/>
                      <a:gd name="T9" fmla="*/ 21 h 23"/>
                      <a:gd name="T10" fmla="*/ 165 w 331"/>
                      <a:gd name="T11" fmla="*/ 19 h 23"/>
                      <a:gd name="T12" fmla="*/ 194 w 331"/>
                      <a:gd name="T13" fmla="*/ 19 h 23"/>
                      <a:gd name="T14" fmla="*/ 221 w 331"/>
                      <a:gd name="T15" fmla="*/ 17 h 23"/>
                      <a:gd name="T16" fmla="*/ 246 w 331"/>
                      <a:gd name="T17" fmla="*/ 15 h 23"/>
                      <a:gd name="T18" fmla="*/ 267 w 331"/>
                      <a:gd name="T19" fmla="*/ 13 h 23"/>
                      <a:gd name="T20" fmla="*/ 286 w 331"/>
                      <a:gd name="T21" fmla="*/ 12 h 23"/>
                      <a:gd name="T22" fmla="*/ 302 w 331"/>
                      <a:gd name="T23" fmla="*/ 10 h 23"/>
                      <a:gd name="T24" fmla="*/ 313 w 331"/>
                      <a:gd name="T25" fmla="*/ 8 h 23"/>
                      <a:gd name="T26" fmla="*/ 323 w 331"/>
                      <a:gd name="T27" fmla="*/ 6 h 23"/>
                      <a:gd name="T28" fmla="*/ 329 w 331"/>
                      <a:gd name="T29" fmla="*/ 2 h 23"/>
                      <a:gd name="T30" fmla="*/ 331 w 331"/>
                      <a:gd name="T31" fmla="*/ 0 h 23"/>
                      <a:gd name="T32" fmla="*/ 325 w 331"/>
                      <a:gd name="T33" fmla="*/ 0 h 23"/>
                      <a:gd name="T34" fmla="*/ 323 w 331"/>
                      <a:gd name="T35" fmla="*/ 2 h 23"/>
                      <a:gd name="T36" fmla="*/ 317 w 331"/>
                      <a:gd name="T37" fmla="*/ 6 h 23"/>
                      <a:gd name="T38" fmla="*/ 310 w 331"/>
                      <a:gd name="T39" fmla="*/ 8 h 23"/>
                      <a:gd name="T40" fmla="*/ 296 w 331"/>
                      <a:gd name="T41" fmla="*/ 10 h 23"/>
                      <a:gd name="T42" fmla="*/ 281 w 331"/>
                      <a:gd name="T43" fmla="*/ 12 h 23"/>
                      <a:gd name="T44" fmla="*/ 263 w 331"/>
                      <a:gd name="T45" fmla="*/ 13 h 23"/>
                      <a:gd name="T46" fmla="*/ 242 w 331"/>
                      <a:gd name="T47" fmla="*/ 15 h 23"/>
                      <a:gd name="T48" fmla="*/ 217 w 331"/>
                      <a:gd name="T49" fmla="*/ 17 h 23"/>
                      <a:gd name="T50" fmla="*/ 190 w 331"/>
                      <a:gd name="T51" fmla="*/ 19 h 23"/>
                      <a:gd name="T52" fmla="*/ 163 w 331"/>
                      <a:gd name="T53" fmla="*/ 19 h 23"/>
                      <a:gd name="T54" fmla="*/ 133 w 331"/>
                      <a:gd name="T55" fmla="*/ 21 h 23"/>
                      <a:gd name="T56" fmla="*/ 100 w 331"/>
                      <a:gd name="T57" fmla="*/ 21 h 23"/>
                      <a:gd name="T58" fmla="*/ 67 w 331"/>
                      <a:gd name="T59" fmla="*/ 21 h 23"/>
                      <a:gd name="T60" fmla="*/ 34 w 331"/>
                      <a:gd name="T61" fmla="*/ 23 h 23"/>
                      <a:gd name="T62" fmla="*/ 0 w 331"/>
                      <a:gd name="T63" fmla="*/ 23 h 23"/>
                      <a:gd name="T64" fmla="*/ 0 w 331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31" h="23">
                        <a:moveTo>
                          <a:pt x="0" y="23"/>
                        </a:moveTo>
                        <a:lnTo>
                          <a:pt x="34" y="23"/>
                        </a:lnTo>
                        <a:lnTo>
                          <a:pt x="69" y="23"/>
                        </a:lnTo>
                        <a:lnTo>
                          <a:pt x="102" y="21"/>
                        </a:lnTo>
                        <a:lnTo>
                          <a:pt x="134" y="21"/>
                        </a:lnTo>
                        <a:lnTo>
                          <a:pt x="165" y="19"/>
                        </a:lnTo>
                        <a:lnTo>
                          <a:pt x="194" y="19"/>
                        </a:lnTo>
                        <a:lnTo>
                          <a:pt x="221" y="17"/>
                        </a:lnTo>
                        <a:lnTo>
                          <a:pt x="246" y="15"/>
                        </a:lnTo>
                        <a:lnTo>
                          <a:pt x="267" y="13"/>
                        </a:lnTo>
                        <a:lnTo>
                          <a:pt x="286" y="12"/>
                        </a:lnTo>
                        <a:lnTo>
                          <a:pt x="302" y="10"/>
                        </a:lnTo>
                        <a:lnTo>
                          <a:pt x="313" y="8"/>
                        </a:lnTo>
                        <a:lnTo>
                          <a:pt x="323" y="6"/>
                        </a:lnTo>
                        <a:lnTo>
                          <a:pt x="329" y="2"/>
                        </a:lnTo>
                        <a:lnTo>
                          <a:pt x="331" y="0"/>
                        </a:lnTo>
                        <a:lnTo>
                          <a:pt x="325" y="0"/>
                        </a:lnTo>
                        <a:lnTo>
                          <a:pt x="323" y="2"/>
                        </a:lnTo>
                        <a:lnTo>
                          <a:pt x="317" y="6"/>
                        </a:lnTo>
                        <a:lnTo>
                          <a:pt x="310" y="8"/>
                        </a:lnTo>
                        <a:lnTo>
                          <a:pt x="296" y="10"/>
                        </a:lnTo>
                        <a:lnTo>
                          <a:pt x="281" y="12"/>
                        </a:lnTo>
                        <a:lnTo>
                          <a:pt x="263" y="13"/>
                        </a:lnTo>
                        <a:lnTo>
                          <a:pt x="242" y="15"/>
                        </a:lnTo>
                        <a:lnTo>
                          <a:pt x="217" y="17"/>
                        </a:lnTo>
                        <a:lnTo>
                          <a:pt x="190" y="19"/>
                        </a:lnTo>
                        <a:lnTo>
                          <a:pt x="163" y="19"/>
                        </a:lnTo>
                        <a:lnTo>
                          <a:pt x="133" y="21"/>
                        </a:lnTo>
                        <a:lnTo>
                          <a:pt x="100" y="21"/>
                        </a:lnTo>
                        <a:lnTo>
                          <a:pt x="67" y="21"/>
                        </a:lnTo>
                        <a:lnTo>
                          <a:pt x="34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D9D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 195">
                    <a:extLst>
                      <a:ext uri="{FF2B5EF4-FFF2-40B4-BE49-F238E27FC236}">
                        <a16:creationId xmlns:a16="http://schemas.microsoft.com/office/drawing/2014/main" id="{67D28160-BBF1-4AB4-B0C3-37C38FE867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2" cy="12"/>
                  </a:xfrm>
                  <a:custGeom>
                    <a:avLst/>
                    <a:gdLst>
                      <a:gd name="T0" fmla="*/ 0 w 325"/>
                      <a:gd name="T1" fmla="*/ 23 h 23"/>
                      <a:gd name="T2" fmla="*/ 34 w 325"/>
                      <a:gd name="T3" fmla="*/ 23 h 23"/>
                      <a:gd name="T4" fmla="*/ 67 w 325"/>
                      <a:gd name="T5" fmla="*/ 21 h 23"/>
                      <a:gd name="T6" fmla="*/ 100 w 325"/>
                      <a:gd name="T7" fmla="*/ 21 h 23"/>
                      <a:gd name="T8" fmla="*/ 133 w 325"/>
                      <a:gd name="T9" fmla="*/ 21 h 23"/>
                      <a:gd name="T10" fmla="*/ 163 w 325"/>
                      <a:gd name="T11" fmla="*/ 19 h 23"/>
                      <a:gd name="T12" fmla="*/ 190 w 325"/>
                      <a:gd name="T13" fmla="*/ 19 h 23"/>
                      <a:gd name="T14" fmla="*/ 217 w 325"/>
                      <a:gd name="T15" fmla="*/ 17 h 23"/>
                      <a:gd name="T16" fmla="*/ 242 w 325"/>
                      <a:gd name="T17" fmla="*/ 15 h 23"/>
                      <a:gd name="T18" fmla="*/ 263 w 325"/>
                      <a:gd name="T19" fmla="*/ 13 h 23"/>
                      <a:gd name="T20" fmla="*/ 281 w 325"/>
                      <a:gd name="T21" fmla="*/ 12 h 23"/>
                      <a:gd name="T22" fmla="*/ 296 w 325"/>
                      <a:gd name="T23" fmla="*/ 10 h 23"/>
                      <a:gd name="T24" fmla="*/ 310 w 325"/>
                      <a:gd name="T25" fmla="*/ 8 h 23"/>
                      <a:gd name="T26" fmla="*/ 317 w 325"/>
                      <a:gd name="T27" fmla="*/ 6 h 23"/>
                      <a:gd name="T28" fmla="*/ 323 w 325"/>
                      <a:gd name="T29" fmla="*/ 2 h 23"/>
                      <a:gd name="T30" fmla="*/ 325 w 325"/>
                      <a:gd name="T31" fmla="*/ 0 h 23"/>
                      <a:gd name="T32" fmla="*/ 319 w 325"/>
                      <a:gd name="T33" fmla="*/ 0 h 23"/>
                      <a:gd name="T34" fmla="*/ 317 w 325"/>
                      <a:gd name="T35" fmla="*/ 2 h 23"/>
                      <a:gd name="T36" fmla="*/ 311 w 325"/>
                      <a:gd name="T37" fmla="*/ 6 h 23"/>
                      <a:gd name="T38" fmla="*/ 304 w 325"/>
                      <a:gd name="T39" fmla="*/ 8 h 23"/>
                      <a:gd name="T40" fmla="*/ 290 w 325"/>
                      <a:gd name="T41" fmla="*/ 10 h 23"/>
                      <a:gd name="T42" fmla="*/ 277 w 325"/>
                      <a:gd name="T43" fmla="*/ 12 h 23"/>
                      <a:gd name="T44" fmla="*/ 258 w 325"/>
                      <a:gd name="T45" fmla="*/ 13 h 23"/>
                      <a:gd name="T46" fmla="*/ 236 w 325"/>
                      <a:gd name="T47" fmla="*/ 15 h 23"/>
                      <a:gd name="T48" fmla="*/ 213 w 325"/>
                      <a:gd name="T49" fmla="*/ 17 h 23"/>
                      <a:gd name="T50" fmla="*/ 188 w 325"/>
                      <a:gd name="T51" fmla="*/ 17 h 23"/>
                      <a:gd name="T52" fmla="*/ 159 w 325"/>
                      <a:gd name="T53" fmla="*/ 19 h 23"/>
                      <a:gd name="T54" fmla="*/ 131 w 325"/>
                      <a:gd name="T55" fmla="*/ 21 h 23"/>
                      <a:gd name="T56" fmla="*/ 100 w 325"/>
                      <a:gd name="T57" fmla="*/ 21 h 23"/>
                      <a:gd name="T58" fmla="*/ 67 w 325"/>
                      <a:gd name="T59" fmla="*/ 21 h 23"/>
                      <a:gd name="T60" fmla="*/ 34 w 325"/>
                      <a:gd name="T61" fmla="*/ 21 h 23"/>
                      <a:gd name="T62" fmla="*/ 0 w 325"/>
                      <a:gd name="T63" fmla="*/ 23 h 23"/>
                      <a:gd name="T64" fmla="*/ 0 w 325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25" h="23">
                        <a:moveTo>
                          <a:pt x="0" y="23"/>
                        </a:moveTo>
                        <a:lnTo>
                          <a:pt x="34" y="23"/>
                        </a:lnTo>
                        <a:lnTo>
                          <a:pt x="67" y="21"/>
                        </a:lnTo>
                        <a:lnTo>
                          <a:pt x="100" y="21"/>
                        </a:lnTo>
                        <a:lnTo>
                          <a:pt x="133" y="21"/>
                        </a:lnTo>
                        <a:lnTo>
                          <a:pt x="163" y="19"/>
                        </a:lnTo>
                        <a:lnTo>
                          <a:pt x="190" y="19"/>
                        </a:lnTo>
                        <a:lnTo>
                          <a:pt x="217" y="17"/>
                        </a:lnTo>
                        <a:lnTo>
                          <a:pt x="242" y="15"/>
                        </a:lnTo>
                        <a:lnTo>
                          <a:pt x="263" y="13"/>
                        </a:lnTo>
                        <a:lnTo>
                          <a:pt x="281" y="12"/>
                        </a:lnTo>
                        <a:lnTo>
                          <a:pt x="296" y="10"/>
                        </a:lnTo>
                        <a:lnTo>
                          <a:pt x="310" y="8"/>
                        </a:lnTo>
                        <a:lnTo>
                          <a:pt x="317" y="6"/>
                        </a:lnTo>
                        <a:lnTo>
                          <a:pt x="323" y="2"/>
                        </a:lnTo>
                        <a:lnTo>
                          <a:pt x="325" y="0"/>
                        </a:lnTo>
                        <a:lnTo>
                          <a:pt x="319" y="0"/>
                        </a:lnTo>
                        <a:lnTo>
                          <a:pt x="317" y="2"/>
                        </a:lnTo>
                        <a:lnTo>
                          <a:pt x="311" y="6"/>
                        </a:lnTo>
                        <a:lnTo>
                          <a:pt x="304" y="8"/>
                        </a:lnTo>
                        <a:lnTo>
                          <a:pt x="290" y="10"/>
                        </a:lnTo>
                        <a:lnTo>
                          <a:pt x="277" y="12"/>
                        </a:lnTo>
                        <a:lnTo>
                          <a:pt x="258" y="13"/>
                        </a:lnTo>
                        <a:lnTo>
                          <a:pt x="236" y="15"/>
                        </a:lnTo>
                        <a:lnTo>
                          <a:pt x="213" y="17"/>
                        </a:lnTo>
                        <a:lnTo>
                          <a:pt x="188" y="17"/>
                        </a:lnTo>
                        <a:lnTo>
                          <a:pt x="159" y="19"/>
                        </a:lnTo>
                        <a:lnTo>
                          <a:pt x="131" y="21"/>
                        </a:lnTo>
                        <a:lnTo>
                          <a:pt x="100" y="21"/>
                        </a:lnTo>
                        <a:lnTo>
                          <a:pt x="67" y="21"/>
                        </a:lnTo>
                        <a:lnTo>
                          <a:pt x="34" y="21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B9B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 196">
                    <a:extLst>
                      <a:ext uri="{FF2B5EF4-FFF2-40B4-BE49-F238E27FC236}">
                        <a16:creationId xmlns:a16="http://schemas.microsoft.com/office/drawing/2014/main" id="{72D43D87-3791-4F79-B1D1-D94CC99FE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60" cy="12"/>
                  </a:xfrm>
                  <a:custGeom>
                    <a:avLst/>
                    <a:gdLst>
                      <a:gd name="T0" fmla="*/ 0 w 319"/>
                      <a:gd name="T1" fmla="*/ 23 h 23"/>
                      <a:gd name="T2" fmla="*/ 34 w 319"/>
                      <a:gd name="T3" fmla="*/ 21 h 23"/>
                      <a:gd name="T4" fmla="*/ 67 w 319"/>
                      <a:gd name="T5" fmla="*/ 21 h 23"/>
                      <a:gd name="T6" fmla="*/ 100 w 319"/>
                      <a:gd name="T7" fmla="*/ 21 h 23"/>
                      <a:gd name="T8" fmla="*/ 131 w 319"/>
                      <a:gd name="T9" fmla="*/ 21 h 23"/>
                      <a:gd name="T10" fmla="*/ 159 w 319"/>
                      <a:gd name="T11" fmla="*/ 19 h 23"/>
                      <a:gd name="T12" fmla="*/ 188 w 319"/>
                      <a:gd name="T13" fmla="*/ 17 h 23"/>
                      <a:gd name="T14" fmla="*/ 213 w 319"/>
                      <a:gd name="T15" fmla="*/ 17 h 23"/>
                      <a:gd name="T16" fmla="*/ 236 w 319"/>
                      <a:gd name="T17" fmla="*/ 15 h 23"/>
                      <a:gd name="T18" fmla="*/ 258 w 319"/>
                      <a:gd name="T19" fmla="*/ 13 h 23"/>
                      <a:gd name="T20" fmla="*/ 277 w 319"/>
                      <a:gd name="T21" fmla="*/ 12 h 23"/>
                      <a:gd name="T22" fmla="*/ 290 w 319"/>
                      <a:gd name="T23" fmla="*/ 10 h 23"/>
                      <a:gd name="T24" fmla="*/ 304 w 319"/>
                      <a:gd name="T25" fmla="*/ 8 h 23"/>
                      <a:gd name="T26" fmla="*/ 311 w 319"/>
                      <a:gd name="T27" fmla="*/ 6 h 23"/>
                      <a:gd name="T28" fmla="*/ 317 w 319"/>
                      <a:gd name="T29" fmla="*/ 2 h 23"/>
                      <a:gd name="T30" fmla="*/ 319 w 319"/>
                      <a:gd name="T31" fmla="*/ 0 h 23"/>
                      <a:gd name="T32" fmla="*/ 313 w 319"/>
                      <a:gd name="T33" fmla="*/ 0 h 23"/>
                      <a:gd name="T34" fmla="*/ 311 w 319"/>
                      <a:gd name="T35" fmla="*/ 2 h 23"/>
                      <a:gd name="T36" fmla="*/ 306 w 319"/>
                      <a:gd name="T37" fmla="*/ 6 h 23"/>
                      <a:gd name="T38" fmla="*/ 298 w 319"/>
                      <a:gd name="T39" fmla="*/ 8 h 23"/>
                      <a:gd name="T40" fmla="*/ 286 w 319"/>
                      <a:gd name="T41" fmla="*/ 10 h 23"/>
                      <a:gd name="T42" fmla="*/ 271 w 319"/>
                      <a:gd name="T43" fmla="*/ 12 h 23"/>
                      <a:gd name="T44" fmla="*/ 254 w 319"/>
                      <a:gd name="T45" fmla="*/ 13 h 23"/>
                      <a:gd name="T46" fmla="*/ 233 w 319"/>
                      <a:gd name="T47" fmla="*/ 15 h 23"/>
                      <a:gd name="T48" fmla="*/ 210 w 319"/>
                      <a:gd name="T49" fmla="*/ 15 h 23"/>
                      <a:gd name="T50" fmla="*/ 184 w 319"/>
                      <a:gd name="T51" fmla="*/ 17 h 23"/>
                      <a:gd name="T52" fmla="*/ 158 w 319"/>
                      <a:gd name="T53" fmla="*/ 19 h 23"/>
                      <a:gd name="T54" fmla="*/ 127 w 319"/>
                      <a:gd name="T55" fmla="*/ 19 h 23"/>
                      <a:gd name="T56" fmla="*/ 98 w 319"/>
                      <a:gd name="T57" fmla="*/ 21 h 23"/>
                      <a:gd name="T58" fmla="*/ 65 w 319"/>
                      <a:gd name="T59" fmla="*/ 21 h 23"/>
                      <a:gd name="T60" fmla="*/ 33 w 319"/>
                      <a:gd name="T61" fmla="*/ 21 h 23"/>
                      <a:gd name="T62" fmla="*/ 0 w 319"/>
                      <a:gd name="T63" fmla="*/ 21 h 23"/>
                      <a:gd name="T64" fmla="*/ 0 w 319"/>
                      <a:gd name="T6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19" h="23">
                        <a:moveTo>
                          <a:pt x="0" y="23"/>
                        </a:moveTo>
                        <a:lnTo>
                          <a:pt x="34" y="21"/>
                        </a:lnTo>
                        <a:lnTo>
                          <a:pt x="67" y="21"/>
                        </a:lnTo>
                        <a:lnTo>
                          <a:pt x="100" y="21"/>
                        </a:lnTo>
                        <a:lnTo>
                          <a:pt x="131" y="21"/>
                        </a:lnTo>
                        <a:lnTo>
                          <a:pt x="159" y="19"/>
                        </a:lnTo>
                        <a:lnTo>
                          <a:pt x="188" y="17"/>
                        </a:lnTo>
                        <a:lnTo>
                          <a:pt x="213" y="17"/>
                        </a:lnTo>
                        <a:lnTo>
                          <a:pt x="236" y="15"/>
                        </a:lnTo>
                        <a:lnTo>
                          <a:pt x="258" y="13"/>
                        </a:lnTo>
                        <a:lnTo>
                          <a:pt x="277" y="12"/>
                        </a:lnTo>
                        <a:lnTo>
                          <a:pt x="290" y="10"/>
                        </a:lnTo>
                        <a:lnTo>
                          <a:pt x="304" y="8"/>
                        </a:lnTo>
                        <a:lnTo>
                          <a:pt x="311" y="6"/>
                        </a:lnTo>
                        <a:lnTo>
                          <a:pt x="317" y="2"/>
                        </a:lnTo>
                        <a:lnTo>
                          <a:pt x="319" y="0"/>
                        </a:lnTo>
                        <a:lnTo>
                          <a:pt x="313" y="0"/>
                        </a:lnTo>
                        <a:lnTo>
                          <a:pt x="311" y="2"/>
                        </a:lnTo>
                        <a:lnTo>
                          <a:pt x="306" y="6"/>
                        </a:lnTo>
                        <a:lnTo>
                          <a:pt x="298" y="8"/>
                        </a:lnTo>
                        <a:lnTo>
                          <a:pt x="286" y="10"/>
                        </a:lnTo>
                        <a:lnTo>
                          <a:pt x="271" y="12"/>
                        </a:lnTo>
                        <a:lnTo>
                          <a:pt x="254" y="13"/>
                        </a:lnTo>
                        <a:lnTo>
                          <a:pt x="233" y="15"/>
                        </a:lnTo>
                        <a:lnTo>
                          <a:pt x="210" y="15"/>
                        </a:lnTo>
                        <a:lnTo>
                          <a:pt x="184" y="17"/>
                        </a:lnTo>
                        <a:lnTo>
                          <a:pt x="158" y="19"/>
                        </a:lnTo>
                        <a:lnTo>
                          <a:pt x="127" y="19"/>
                        </a:lnTo>
                        <a:lnTo>
                          <a:pt x="98" y="21"/>
                        </a:lnTo>
                        <a:lnTo>
                          <a:pt x="65" y="21"/>
                        </a:lnTo>
                        <a:lnTo>
                          <a:pt x="33" y="21"/>
                        </a:lnTo>
                        <a:lnTo>
                          <a:pt x="0" y="21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 197">
                    <a:extLst>
                      <a:ext uri="{FF2B5EF4-FFF2-40B4-BE49-F238E27FC236}">
                        <a16:creationId xmlns:a16="http://schemas.microsoft.com/office/drawing/2014/main" id="{0876EE77-10FC-4DE5-A845-690298EAC0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57" cy="11"/>
                  </a:xfrm>
                  <a:custGeom>
                    <a:avLst/>
                    <a:gdLst>
                      <a:gd name="T0" fmla="*/ 0 w 313"/>
                      <a:gd name="T1" fmla="*/ 21 h 21"/>
                      <a:gd name="T2" fmla="*/ 33 w 313"/>
                      <a:gd name="T3" fmla="*/ 21 h 21"/>
                      <a:gd name="T4" fmla="*/ 65 w 313"/>
                      <a:gd name="T5" fmla="*/ 21 h 21"/>
                      <a:gd name="T6" fmla="*/ 98 w 313"/>
                      <a:gd name="T7" fmla="*/ 21 h 21"/>
                      <a:gd name="T8" fmla="*/ 127 w 313"/>
                      <a:gd name="T9" fmla="*/ 19 h 21"/>
                      <a:gd name="T10" fmla="*/ 158 w 313"/>
                      <a:gd name="T11" fmla="*/ 19 h 21"/>
                      <a:gd name="T12" fmla="*/ 184 w 313"/>
                      <a:gd name="T13" fmla="*/ 17 h 21"/>
                      <a:gd name="T14" fmla="*/ 210 w 313"/>
                      <a:gd name="T15" fmla="*/ 15 h 21"/>
                      <a:gd name="T16" fmla="*/ 233 w 313"/>
                      <a:gd name="T17" fmla="*/ 15 h 21"/>
                      <a:gd name="T18" fmla="*/ 254 w 313"/>
                      <a:gd name="T19" fmla="*/ 13 h 21"/>
                      <a:gd name="T20" fmla="*/ 271 w 313"/>
                      <a:gd name="T21" fmla="*/ 12 h 21"/>
                      <a:gd name="T22" fmla="*/ 286 w 313"/>
                      <a:gd name="T23" fmla="*/ 10 h 21"/>
                      <a:gd name="T24" fmla="*/ 298 w 313"/>
                      <a:gd name="T25" fmla="*/ 8 h 21"/>
                      <a:gd name="T26" fmla="*/ 306 w 313"/>
                      <a:gd name="T27" fmla="*/ 6 h 21"/>
                      <a:gd name="T28" fmla="*/ 311 w 313"/>
                      <a:gd name="T29" fmla="*/ 2 h 21"/>
                      <a:gd name="T30" fmla="*/ 313 w 313"/>
                      <a:gd name="T31" fmla="*/ 0 h 21"/>
                      <a:gd name="T32" fmla="*/ 308 w 313"/>
                      <a:gd name="T33" fmla="*/ 0 h 21"/>
                      <a:gd name="T34" fmla="*/ 306 w 313"/>
                      <a:gd name="T35" fmla="*/ 2 h 21"/>
                      <a:gd name="T36" fmla="*/ 300 w 313"/>
                      <a:gd name="T37" fmla="*/ 4 h 21"/>
                      <a:gd name="T38" fmla="*/ 292 w 313"/>
                      <a:gd name="T39" fmla="*/ 8 h 21"/>
                      <a:gd name="T40" fmla="*/ 281 w 313"/>
                      <a:gd name="T41" fmla="*/ 10 h 21"/>
                      <a:gd name="T42" fmla="*/ 265 w 313"/>
                      <a:gd name="T43" fmla="*/ 12 h 21"/>
                      <a:gd name="T44" fmla="*/ 248 w 313"/>
                      <a:gd name="T45" fmla="*/ 13 h 21"/>
                      <a:gd name="T46" fmla="*/ 229 w 313"/>
                      <a:gd name="T47" fmla="*/ 15 h 21"/>
                      <a:gd name="T48" fmla="*/ 206 w 313"/>
                      <a:gd name="T49" fmla="*/ 15 h 21"/>
                      <a:gd name="T50" fmla="*/ 181 w 313"/>
                      <a:gd name="T51" fmla="*/ 17 h 21"/>
                      <a:gd name="T52" fmla="*/ 154 w 313"/>
                      <a:gd name="T53" fmla="*/ 19 h 21"/>
                      <a:gd name="T54" fmla="*/ 125 w 313"/>
                      <a:gd name="T55" fmla="*/ 19 h 21"/>
                      <a:gd name="T56" fmla="*/ 96 w 313"/>
                      <a:gd name="T57" fmla="*/ 21 h 21"/>
                      <a:gd name="T58" fmla="*/ 65 w 313"/>
                      <a:gd name="T59" fmla="*/ 21 h 21"/>
                      <a:gd name="T60" fmla="*/ 33 w 313"/>
                      <a:gd name="T61" fmla="*/ 21 h 21"/>
                      <a:gd name="T62" fmla="*/ 0 w 313"/>
                      <a:gd name="T63" fmla="*/ 21 h 21"/>
                      <a:gd name="T64" fmla="*/ 0 w 313"/>
                      <a:gd name="T65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13" h="21">
                        <a:moveTo>
                          <a:pt x="0" y="21"/>
                        </a:moveTo>
                        <a:lnTo>
                          <a:pt x="33" y="21"/>
                        </a:lnTo>
                        <a:lnTo>
                          <a:pt x="65" y="21"/>
                        </a:lnTo>
                        <a:lnTo>
                          <a:pt x="98" y="21"/>
                        </a:lnTo>
                        <a:lnTo>
                          <a:pt x="127" y="19"/>
                        </a:lnTo>
                        <a:lnTo>
                          <a:pt x="158" y="19"/>
                        </a:lnTo>
                        <a:lnTo>
                          <a:pt x="184" y="17"/>
                        </a:lnTo>
                        <a:lnTo>
                          <a:pt x="210" y="15"/>
                        </a:lnTo>
                        <a:lnTo>
                          <a:pt x="233" y="15"/>
                        </a:lnTo>
                        <a:lnTo>
                          <a:pt x="254" y="13"/>
                        </a:lnTo>
                        <a:lnTo>
                          <a:pt x="271" y="12"/>
                        </a:lnTo>
                        <a:lnTo>
                          <a:pt x="286" y="10"/>
                        </a:lnTo>
                        <a:lnTo>
                          <a:pt x="298" y="8"/>
                        </a:lnTo>
                        <a:lnTo>
                          <a:pt x="306" y="6"/>
                        </a:lnTo>
                        <a:lnTo>
                          <a:pt x="311" y="2"/>
                        </a:lnTo>
                        <a:lnTo>
                          <a:pt x="313" y="0"/>
                        </a:lnTo>
                        <a:lnTo>
                          <a:pt x="308" y="0"/>
                        </a:lnTo>
                        <a:lnTo>
                          <a:pt x="306" y="2"/>
                        </a:lnTo>
                        <a:lnTo>
                          <a:pt x="300" y="4"/>
                        </a:lnTo>
                        <a:lnTo>
                          <a:pt x="292" y="8"/>
                        </a:lnTo>
                        <a:lnTo>
                          <a:pt x="281" y="10"/>
                        </a:lnTo>
                        <a:lnTo>
                          <a:pt x="265" y="12"/>
                        </a:lnTo>
                        <a:lnTo>
                          <a:pt x="248" y="13"/>
                        </a:lnTo>
                        <a:lnTo>
                          <a:pt x="229" y="15"/>
                        </a:lnTo>
                        <a:lnTo>
                          <a:pt x="206" y="15"/>
                        </a:lnTo>
                        <a:lnTo>
                          <a:pt x="181" y="17"/>
                        </a:lnTo>
                        <a:lnTo>
                          <a:pt x="154" y="19"/>
                        </a:lnTo>
                        <a:lnTo>
                          <a:pt x="125" y="19"/>
                        </a:lnTo>
                        <a:lnTo>
                          <a:pt x="96" y="21"/>
                        </a:lnTo>
                        <a:lnTo>
                          <a:pt x="65" y="21"/>
                        </a:lnTo>
                        <a:lnTo>
                          <a:pt x="33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8989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 198">
                    <a:extLst>
                      <a:ext uri="{FF2B5EF4-FFF2-40B4-BE49-F238E27FC236}">
                        <a16:creationId xmlns:a16="http://schemas.microsoft.com/office/drawing/2014/main" id="{584F2BC3-A02E-4B71-9D97-FB9DBDEA10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54" cy="11"/>
                  </a:xfrm>
                  <a:custGeom>
                    <a:avLst/>
                    <a:gdLst>
                      <a:gd name="T0" fmla="*/ 0 w 308"/>
                      <a:gd name="T1" fmla="*/ 21 h 21"/>
                      <a:gd name="T2" fmla="*/ 33 w 308"/>
                      <a:gd name="T3" fmla="*/ 21 h 21"/>
                      <a:gd name="T4" fmla="*/ 65 w 308"/>
                      <a:gd name="T5" fmla="*/ 21 h 21"/>
                      <a:gd name="T6" fmla="*/ 96 w 308"/>
                      <a:gd name="T7" fmla="*/ 21 h 21"/>
                      <a:gd name="T8" fmla="*/ 125 w 308"/>
                      <a:gd name="T9" fmla="*/ 19 h 21"/>
                      <a:gd name="T10" fmla="*/ 154 w 308"/>
                      <a:gd name="T11" fmla="*/ 19 h 21"/>
                      <a:gd name="T12" fmla="*/ 181 w 308"/>
                      <a:gd name="T13" fmla="*/ 17 h 21"/>
                      <a:gd name="T14" fmla="*/ 206 w 308"/>
                      <a:gd name="T15" fmla="*/ 15 h 21"/>
                      <a:gd name="T16" fmla="*/ 229 w 308"/>
                      <a:gd name="T17" fmla="*/ 15 h 21"/>
                      <a:gd name="T18" fmla="*/ 248 w 308"/>
                      <a:gd name="T19" fmla="*/ 13 h 21"/>
                      <a:gd name="T20" fmla="*/ 265 w 308"/>
                      <a:gd name="T21" fmla="*/ 12 h 21"/>
                      <a:gd name="T22" fmla="*/ 281 w 308"/>
                      <a:gd name="T23" fmla="*/ 10 h 21"/>
                      <a:gd name="T24" fmla="*/ 292 w 308"/>
                      <a:gd name="T25" fmla="*/ 8 h 21"/>
                      <a:gd name="T26" fmla="*/ 300 w 308"/>
                      <a:gd name="T27" fmla="*/ 4 h 21"/>
                      <a:gd name="T28" fmla="*/ 306 w 308"/>
                      <a:gd name="T29" fmla="*/ 2 h 21"/>
                      <a:gd name="T30" fmla="*/ 308 w 308"/>
                      <a:gd name="T31" fmla="*/ 0 h 21"/>
                      <a:gd name="T32" fmla="*/ 302 w 308"/>
                      <a:gd name="T33" fmla="*/ 0 h 21"/>
                      <a:gd name="T34" fmla="*/ 300 w 308"/>
                      <a:gd name="T35" fmla="*/ 2 h 21"/>
                      <a:gd name="T36" fmla="*/ 294 w 308"/>
                      <a:gd name="T37" fmla="*/ 6 h 21"/>
                      <a:gd name="T38" fmla="*/ 285 w 308"/>
                      <a:gd name="T39" fmla="*/ 8 h 21"/>
                      <a:gd name="T40" fmla="*/ 271 w 308"/>
                      <a:gd name="T41" fmla="*/ 10 h 21"/>
                      <a:gd name="T42" fmla="*/ 256 w 308"/>
                      <a:gd name="T43" fmla="*/ 12 h 21"/>
                      <a:gd name="T44" fmla="*/ 236 w 308"/>
                      <a:gd name="T45" fmla="*/ 13 h 21"/>
                      <a:gd name="T46" fmla="*/ 213 w 308"/>
                      <a:gd name="T47" fmla="*/ 15 h 21"/>
                      <a:gd name="T48" fmla="*/ 188 w 308"/>
                      <a:gd name="T49" fmla="*/ 17 h 21"/>
                      <a:gd name="T50" fmla="*/ 161 w 308"/>
                      <a:gd name="T51" fmla="*/ 17 h 21"/>
                      <a:gd name="T52" fmla="*/ 131 w 308"/>
                      <a:gd name="T53" fmla="*/ 19 h 21"/>
                      <a:gd name="T54" fmla="*/ 100 w 308"/>
                      <a:gd name="T55" fmla="*/ 19 h 21"/>
                      <a:gd name="T56" fmla="*/ 67 w 308"/>
                      <a:gd name="T57" fmla="*/ 21 h 21"/>
                      <a:gd name="T58" fmla="*/ 34 w 308"/>
                      <a:gd name="T59" fmla="*/ 21 h 21"/>
                      <a:gd name="T60" fmla="*/ 0 w 308"/>
                      <a:gd name="T61" fmla="*/ 21 h 21"/>
                      <a:gd name="T62" fmla="*/ 0 w 308"/>
                      <a:gd name="T63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08" h="21">
                        <a:moveTo>
                          <a:pt x="0" y="21"/>
                        </a:moveTo>
                        <a:lnTo>
                          <a:pt x="33" y="21"/>
                        </a:lnTo>
                        <a:lnTo>
                          <a:pt x="65" y="21"/>
                        </a:lnTo>
                        <a:lnTo>
                          <a:pt x="96" y="21"/>
                        </a:lnTo>
                        <a:lnTo>
                          <a:pt x="125" y="19"/>
                        </a:lnTo>
                        <a:lnTo>
                          <a:pt x="154" y="19"/>
                        </a:lnTo>
                        <a:lnTo>
                          <a:pt x="181" y="17"/>
                        </a:lnTo>
                        <a:lnTo>
                          <a:pt x="206" y="15"/>
                        </a:lnTo>
                        <a:lnTo>
                          <a:pt x="229" y="15"/>
                        </a:lnTo>
                        <a:lnTo>
                          <a:pt x="248" y="13"/>
                        </a:lnTo>
                        <a:lnTo>
                          <a:pt x="265" y="12"/>
                        </a:lnTo>
                        <a:lnTo>
                          <a:pt x="281" y="10"/>
                        </a:lnTo>
                        <a:lnTo>
                          <a:pt x="292" y="8"/>
                        </a:lnTo>
                        <a:lnTo>
                          <a:pt x="300" y="4"/>
                        </a:lnTo>
                        <a:lnTo>
                          <a:pt x="306" y="2"/>
                        </a:lnTo>
                        <a:lnTo>
                          <a:pt x="308" y="0"/>
                        </a:lnTo>
                        <a:lnTo>
                          <a:pt x="302" y="0"/>
                        </a:lnTo>
                        <a:lnTo>
                          <a:pt x="300" y="2"/>
                        </a:lnTo>
                        <a:lnTo>
                          <a:pt x="294" y="6"/>
                        </a:lnTo>
                        <a:lnTo>
                          <a:pt x="285" y="8"/>
                        </a:lnTo>
                        <a:lnTo>
                          <a:pt x="271" y="10"/>
                        </a:lnTo>
                        <a:lnTo>
                          <a:pt x="256" y="12"/>
                        </a:lnTo>
                        <a:lnTo>
                          <a:pt x="236" y="13"/>
                        </a:lnTo>
                        <a:lnTo>
                          <a:pt x="213" y="15"/>
                        </a:lnTo>
                        <a:lnTo>
                          <a:pt x="188" y="17"/>
                        </a:lnTo>
                        <a:lnTo>
                          <a:pt x="161" y="17"/>
                        </a:lnTo>
                        <a:lnTo>
                          <a:pt x="131" y="19"/>
                        </a:lnTo>
                        <a:lnTo>
                          <a:pt x="100" y="19"/>
                        </a:lnTo>
                        <a:lnTo>
                          <a:pt x="67" y="21"/>
                        </a:lnTo>
                        <a:lnTo>
                          <a:pt x="34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 199">
                    <a:extLst>
                      <a:ext uri="{FF2B5EF4-FFF2-40B4-BE49-F238E27FC236}">
                        <a16:creationId xmlns:a16="http://schemas.microsoft.com/office/drawing/2014/main" id="{7C99939C-B1C3-43A1-8B68-2FC764E754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51" cy="11"/>
                  </a:xfrm>
                  <a:custGeom>
                    <a:avLst/>
                    <a:gdLst>
                      <a:gd name="T0" fmla="*/ 0 w 302"/>
                      <a:gd name="T1" fmla="*/ 21 h 21"/>
                      <a:gd name="T2" fmla="*/ 34 w 302"/>
                      <a:gd name="T3" fmla="*/ 21 h 21"/>
                      <a:gd name="T4" fmla="*/ 67 w 302"/>
                      <a:gd name="T5" fmla="*/ 21 h 21"/>
                      <a:gd name="T6" fmla="*/ 100 w 302"/>
                      <a:gd name="T7" fmla="*/ 19 h 21"/>
                      <a:gd name="T8" fmla="*/ 131 w 302"/>
                      <a:gd name="T9" fmla="*/ 19 h 21"/>
                      <a:gd name="T10" fmla="*/ 161 w 302"/>
                      <a:gd name="T11" fmla="*/ 17 h 21"/>
                      <a:gd name="T12" fmla="*/ 188 w 302"/>
                      <a:gd name="T13" fmla="*/ 17 h 21"/>
                      <a:gd name="T14" fmla="*/ 213 w 302"/>
                      <a:gd name="T15" fmla="*/ 15 h 21"/>
                      <a:gd name="T16" fmla="*/ 236 w 302"/>
                      <a:gd name="T17" fmla="*/ 13 h 21"/>
                      <a:gd name="T18" fmla="*/ 256 w 302"/>
                      <a:gd name="T19" fmla="*/ 12 h 21"/>
                      <a:gd name="T20" fmla="*/ 271 w 302"/>
                      <a:gd name="T21" fmla="*/ 10 h 21"/>
                      <a:gd name="T22" fmla="*/ 285 w 302"/>
                      <a:gd name="T23" fmla="*/ 8 h 21"/>
                      <a:gd name="T24" fmla="*/ 294 w 302"/>
                      <a:gd name="T25" fmla="*/ 6 h 21"/>
                      <a:gd name="T26" fmla="*/ 300 w 302"/>
                      <a:gd name="T27" fmla="*/ 2 h 21"/>
                      <a:gd name="T28" fmla="*/ 302 w 302"/>
                      <a:gd name="T29" fmla="*/ 0 h 21"/>
                      <a:gd name="T30" fmla="*/ 296 w 302"/>
                      <a:gd name="T31" fmla="*/ 0 h 21"/>
                      <a:gd name="T32" fmla="*/ 294 w 302"/>
                      <a:gd name="T33" fmla="*/ 2 h 21"/>
                      <a:gd name="T34" fmla="*/ 288 w 302"/>
                      <a:gd name="T35" fmla="*/ 6 h 21"/>
                      <a:gd name="T36" fmla="*/ 279 w 302"/>
                      <a:gd name="T37" fmla="*/ 8 h 21"/>
                      <a:gd name="T38" fmla="*/ 267 w 302"/>
                      <a:gd name="T39" fmla="*/ 10 h 21"/>
                      <a:gd name="T40" fmla="*/ 250 w 302"/>
                      <a:gd name="T41" fmla="*/ 12 h 21"/>
                      <a:gd name="T42" fmla="*/ 231 w 302"/>
                      <a:gd name="T43" fmla="*/ 13 h 21"/>
                      <a:gd name="T44" fmla="*/ 210 w 302"/>
                      <a:gd name="T45" fmla="*/ 15 h 21"/>
                      <a:gd name="T46" fmla="*/ 184 w 302"/>
                      <a:gd name="T47" fmla="*/ 15 h 21"/>
                      <a:gd name="T48" fmla="*/ 158 w 302"/>
                      <a:gd name="T49" fmla="*/ 17 h 21"/>
                      <a:gd name="T50" fmla="*/ 129 w 302"/>
                      <a:gd name="T51" fmla="*/ 19 h 21"/>
                      <a:gd name="T52" fmla="*/ 98 w 302"/>
                      <a:gd name="T53" fmla="*/ 19 h 21"/>
                      <a:gd name="T54" fmla="*/ 67 w 302"/>
                      <a:gd name="T55" fmla="*/ 19 h 21"/>
                      <a:gd name="T56" fmla="*/ 34 w 302"/>
                      <a:gd name="T57" fmla="*/ 21 h 21"/>
                      <a:gd name="T58" fmla="*/ 0 w 302"/>
                      <a:gd name="T59" fmla="*/ 21 h 21"/>
                      <a:gd name="T60" fmla="*/ 0 w 302"/>
                      <a:gd name="T61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302" h="21">
                        <a:moveTo>
                          <a:pt x="0" y="21"/>
                        </a:moveTo>
                        <a:lnTo>
                          <a:pt x="34" y="21"/>
                        </a:lnTo>
                        <a:lnTo>
                          <a:pt x="67" y="21"/>
                        </a:lnTo>
                        <a:lnTo>
                          <a:pt x="100" y="19"/>
                        </a:lnTo>
                        <a:lnTo>
                          <a:pt x="131" y="19"/>
                        </a:lnTo>
                        <a:lnTo>
                          <a:pt x="161" y="17"/>
                        </a:lnTo>
                        <a:lnTo>
                          <a:pt x="188" y="17"/>
                        </a:lnTo>
                        <a:lnTo>
                          <a:pt x="213" y="15"/>
                        </a:lnTo>
                        <a:lnTo>
                          <a:pt x="236" y="13"/>
                        </a:lnTo>
                        <a:lnTo>
                          <a:pt x="256" y="12"/>
                        </a:lnTo>
                        <a:lnTo>
                          <a:pt x="271" y="10"/>
                        </a:lnTo>
                        <a:lnTo>
                          <a:pt x="285" y="8"/>
                        </a:lnTo>
                        <a:lnTo>
                          <a:pt x="294" y="6"/>
                        </a:lnTo>
                        <a:lnTo>
                          <a:pt x="300" y="2"/>
                        </a:lnTo>
                        <a:lnTo>
                          <a:pt x="302" y="0"/>
                        </a:lnTo>
                        <a:lnTo>
                          <a:pt x="296" y="0"/>
                        </a:lnTo>
                        <a:lnTo>
                          <a:pt x="294" y="2"/>
                        </a:lnTo>
                        <a:lnTo>
                          <a:pt x="288" y="6"/>
                        </a:lnTo>
                        <a:lnTo>
                          <a:pt x="279" y="8"/>
                        </a:lnTo>
                        <a:lnTo>
                          <a:pt x="267" y="10"/>
                        </a:lnTo>
                        <a:lnTo>
                          <a:pt x="250" y="12"/>
                        </a:lnTo>
                        <a:lnTo>
                          <a:pt x="231" y="13"/>
                        </a:lnTo>
                        <a:lnTo>
                          <a:pt x="210" y="15"/>
                        </a:lnTo>
                        <a:lnTo>
                          <a:pt x="184" y="15"/>
                        </a:lnTo>
                        <a:lnTo>
                          <a:pt x="158" y="17"/>
                        </a:lnTo>
                        <a:lnTo>
                          <a:pt x="129" y="19"/>
                        </a:lnTo>
                        <a:lnTo>
                          <a:pt x="98" y="19"/>
                        </a:lnTo>
                        <a:lnTo>
                          <a:pt x="67" y="19"/>
                        </a:lnTo>
                        <a:lnTo>
                          <a:pt x="34" y="21"/>
                        </a:lnTo>
                        <a:lnTo>
                          <a:pt x="0" y="21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4949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200">
                    <a:extLst>
                      <a:ext uri="{FF2B5EF4-FFF2-40B4-BE49-F238E27FC236}">
                        <a16:creationId xmlns:a16="http://schemas.microsoft.com/office/drawing/2014/main" id="{279D3698-FDFA-40B4-BCBA-4EC1EFA277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8" cy="11"/>
                  </a:xfrm>
                  <a:custGeom>
                    <a:avLst/>
                    <a:gdLst>
                      <a:gd name="T0" fmla="*/ 0 w 296"/>
                      <a:gd name="T1" fmla="*/ 21 h 21"/>
                      <a:gd name="T2" fmla="*/ 34 w 296"/>
                      <a:gd name="T3" fmla="*/ 21 h 21"/>
                      <a:gd name="T4" fmla="*/ 67 w 296"/>
                      <a:gd name="T5" fmla="*/ 19 h 21"/>
                      <a:gd name="T6" fmla="*/ 98 w 296"/>
                      <a:gd name="T7" fmla="*/ 19 h 21"/>
                      <a:gd name="T8" fmla="*/ 129 w 296"/>
                      <a:gd name="T9" fmla="*/ 19 h 21"/>
                      <a:gd name="T10" fmla="*/ 158 w 296"/>
                      <a:gd name="T11" fmla="*/ 17 h 21"/>
                      <a:gd name="T12" fmla="*/ 184 w 296"/>
                      <a:gd name="T13" fmla="*/ 15 h 21"/>
                      <a:gd name="T14" fmla="*/ 210 w 296"/>
                      <a:gd name="T15" fmla="*/ 15 h 21"/>
                      <a:gd name="T16" fmla="*/ 231 w 296"/>
                      <a:gd name="T17" fmla="*/ 13 h 21"/>
                      <a:gd name="T18" fmla="*/ 250 w 296"/>
                      <a:gd name="T19" fmla="*/ 12 h 21"/>
                      <a:gd name="T20" fmla="*/ 267 w 296"/>
                      <a:gd name="T21" fmla="*/ 10 h 21"/>
                      <a:gd name="T22" fmla="*/ 279 w 296"/>
                      <a:gd name="T23" fmla="*/ 8 h 21"/>
                      <a:gd name="T24" fmla="*/ 288 w 296"/>
                      <a:gd name="T25" fmla="*/ 6 h 21"/>
                      <a:gd name="T26" fmla="*/ 294 w 296"/>
                      <a:gd name="T27" fmla="*/ 2 h 21"/>
                      <a:gd name="T28" fmla="*/ 296 w 296"/>
                      <a:gd name="T29" fmla="*/ 0 h 21"/>
                      <a:gd name="T30" fmla="*/ 290 w 296"/>
                      <a:gd name="T31" fmla="*/ 0 h 21"/>
                      <a:gd name="T32" fmla="*/ 288 w 296"/>
                      <a:gd name="T33" fmla="*/ 2 h 21"/>
                      <a:gd name="T34" fmla="*/ 283 w 296"/>
                      <a:gd name="T35" fmla="*/ 4 h 21"/>
                      <a:gd name="T36" fmla="*/ 273 w 296"/>
                      <a:gd name="T37" fmla="*/ 8 h 21"/>
                      <a:gd name="T38" fmla="*/ 261 w 296"/>
                      <a:gd name="T39" fmla="*/ 10 h 21"/>
                      <a:gd name="T40" fmla="*/ 246 w 296"/>
                      <a:gd name="T41" fmla="*/ 12 h 21"/>
                      <a:gd name="T42" fmla="*/ 227 w 296"/>
                      <a:gd name="T43" fmla="*/ 13 h 21"/>
                      <a:gd name="T44" fmla="*/ 206 w 296"/>
                      <a:gd name="T45" fmla="*/ 13 h 21"/>
                      <a:gd name="T46" fmla="*/ 181 w 296"/>
                      <a:gd name="T47" fmla="*/ 15 h 21"/>
                      <a:gd name="T48" fmla="*/ 154 w 296"/>
                      <a:gd name="T49" fmla="*/ 17 h 21"/>
                      <a:gd name="T50" fmla="*/ 127 w 296"/>
                      <a:gd name="T51" fmla="*/ 17 h 21"/>
                      <a:gd name="T52" fmla="*/ 96 w 296"/>
                      <a:gd name="T53" fmla="*/ 19 h 21"/>
                      <a:gd name="T54" fmla="*/ 65 w 296"/>
                      <a:gd name="T55" fmla="*/ 19 h 21"/>
                      <a:gd name="T56" fmla="*/ 33 w 296"/>
                      <a:gd name="T57" fmla="*/ 19 h 21"/>
                      <a:gd name="T58" fmla="*/ 0 w 296"/>
                      <a:gd name="T59" fmla="*/ 19 h 21"/>
                      <a:gd name="T60" fmla="*/ 0 w 296"/>
                      <a:gd name="T61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96" h="21">
                        <a:moveTo>
                          <a:pt x="0" y="21"/>
                        </a:moveTo>
                        <a:lnTo>
                          <a:pt x="34" y="21"/>
                        </a:lnTo>
                        <a:lnTo>
                          <a:pt x="67" y="19"/>
                        </a:lnTo>
                        <a:lnTo>
                          <a:pt x="98" y="19"/>
                        </a:lnTo>
                        <a:lnTo>
                          <a:pt x="129" y="19"/>
                        </a:lnTo>
                        <a:lnTo>
                          <a:pt x="158" y="17"/>
                        </a:lnTo>
                        <a:lnTo>
                          <a:pt x="184" y="15"/>
                        </a:lnTo>
                        <a:lnTo>
                          <a:pt x="210" y="15"/>
                        </a:lnTo>
                        <a:lnTo>
                          <a:pt x="231" y="13"/>
                        </a:lnTo>
                        <a:lnTo>
                          <a:pt x="250" y="12"/>
                        </a:lnTo>
                        <a:lnTo>
                          <a:pt x="267" y="10"/>
                        </a:lnTo>
                        <a:lnTo>
                          <a:pt x="279" y="8"/>
                        </a:lnTo>
                        <a:lnTo>
                          <a:pt x="288" y="6"/>
                        </a:lnTo>
                        <a:lnTo>
                          <a:pt x="294" y="2"/>
                        </a:lnTo>
                        <a:lnTo>
                          <a:pt x="296" y="0"/>
                        </a:lnTo>
                        <a:lnTo>
                          <a:pt x="290" y="0"/>
                        </a:lnTo>
                        <a:lnTo>
                          <a:pt x="288" y="2"/>
                        </a:lnTo>
                        <a:lnTo>
                          <a:pt x="283" y="4"/>
                        </a:lnTo>
                        <a:lnTo>
                          <a:pt x="273" y="8"/>
                        </a:lnTo>
                        <a:lnTo>
                          <a:pt x="261" y="10"/>
                        </a:lnTo>
                        <a:lnTo>
                          <a:pt x="246" y="12"/>
                        </a:lnTo>
                        <a:lnTo>
                          <a:pt x="227" y="13"/>
                        </a:lnTo>
                        <a:lnTo>
                          <a:pt x="206" y="13"/>
                        </a:lnTo>
                        <a:lnTo>
                          <a:pt x="181" y="15"/>
                        </a:lnTo>
                        <a:lnTo>
                          <a:pt x="154" y="17"/>
                        </a:lnTo>
                        <a:lnTo>
                          <a:pt x="127" y="17"/>
                        </a:lnTo>
                        <a:lnTo>
                          <a:pt x="96" y="19"/>
                        </a:lnTo>
                        <a:lnTo>
                          <a:pt x="65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92929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 201">
                    <a:extLst>
                      <a:ext uri="{FF2B5EF4-FFF2-40B4-BE49-F238E27FC236}">
                        <a16:creationId xmlns:a16="http://schemas.microsoft.com/office/drawing/2014/main" id="{EA274DD7-0913-4CD3-9AB9-1E3115705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5" cy="10"/>
                  </a:xfrm>
                  <a:custGeom>
                    <a:avLst/>
                    <a:gdLst>
                      <a:gd name="T0" fmla="*/ 0 w 290"/>
                      <a:gd name="T1" fmla="*/ 19 h 19"/>
                      <a:gd name="T2" fmla="*/ 33 w 290"/>
                      <a:gd name="T3" fmla="*/ 19 h 19"/>
                      <a:gd name="T4" fmla="*/ 65 w 290"/>
                      <a:gd name="T5" fmla="*/ 19 h 19"/>
                      <a:gd name="T6" fmla="*/ 96 w 290"/>
                      <a:gd name="T7" fmla="*/ 19 h 19"/>
                      <a:gd name="T8" fmla="*/ 127 w 290"/>
                      <a:gd name="T9" fmla="*/ 17 h 19"/>
                      <a:gd name="T10" fmla="*/ 154 w 290"/>
                      <a:gd name="T11" fmla="*/ 17 h 19"/>
                      <a:gd name="T12" fmla="*/ 181 w 290"/>
                      <a:gd name="T13" fmla="*/ 15 h 19"/>
                      <a:gd name="T14" fmla="*/ 206 w 290"/>
                      <a:gd name="T15" fmla="*/ 13 h 19"/>
                      <a:gd name="T16" fmla="*/ 227 w 290"/>
                      <a:gd name="T17" fmla="*/ 13 h 19"/>
                      <a:gd name="T18" fmla="*/ 246 w 290"/>
                      <a:gd name="T19" fmla="*/ 12 h 19"/>
                      <a:gd name="T20" fmla="*/ 261 w 290"/>
                      <a:gd name="T21" fmla="*/ 10 h 19"/>
                      <a:gd name="T22" fmla="*/ 273 w 290"/>
                      <a:gd name="T23" fmla="*/ 8 h 19"/>
                      <a:gd name="T24" fmla="*/ 283 w 290"/>
                      <a:gd name="T25" fmla="*/ 4 h 19"/>
                      <a:gd name="T26" fmla="*/ 288 w 290"/>
                      <a:gd name="T27" fmla="*/ 2 h 19"/>
                      <a:gd name="T28" fmla="*/ 290 w 290"/>
                      <a:gd name="T29" fmla="*/ 0 h 19"/>
                      <a:gd name="T30" fmla="*/ 285 w 290"/>
                      <a:gd name="T31" fmla="*/ 0 h 19"/>
                      <a:gd name="T32" fmla="*/ 283 w 290"/>
                      <a:gd name="T33" fmla="*/ 2 h 19"/>
                      <a:gd name="T34" fmla="*/ 277 w 290"/>
                      <a:gd name="T35" fmla="*/ 4 h 19"/>
                      <a:gd name="T36" fmla="*/ 267 w 290"/>
                      <a:gd name="T37" fmla="*/ 8 h 19"/>
                      <a:gd name="T38" fmla="*/ 256 w 290"/>
                      <a:gd name="T39" fmla="*/ 10 h 19"/>
                      <a:gd name="T40" fmla="*/ 240 w 290"/>
                      <a:gd name="T41" fmla="*/ 12 h 19"/>
                      <a:gd name="T42" fmla="*/ 223 w 290"/>
                      <a:gd name="T43" fmla="*/ 12 h 19"/>
                      <a:gd name="T44" fmla="*/ 202 w 290"/>
                      <a:gd name="T45" fmla="*/ 13 h 19"/>
                      <a:gd name="T46" fmla="*/ 177 w 290"/>
                      <a:gd name="T47" fmla="*/ 15 h 19"/>
                      <a:gd name="T48" fmla="*/ 152 w 290"/>
                      <a:gd name="T49" fmla="*/ 17 h 19"/>
                      <a:gd name="T50" fmla="*/ 123 w 290"/>
                      <a:gd name="T51" fmla="*/ 17 h 19"/>
                      <a:gd name="T52" fmla="*/ 94 w 290"/>
                      <a:gd name="T53" fmla="*/ 19 h 19"/>
                      <a:gd name="T54" fmla="*/ 63 w 290"/>
                      <a:gd name="T55" fmla="*/ 19 h 19"/>
                      <a:gd name="T56" fmla="*/ 33 w 290"/>
                      <a:gd name="T57" fmla="*/ 19 h 19"/>
                      <a:gd name="T58" fmla="*/ 0 w 290"/>
                      <a:gd name="T59" fmla="*/ 19 h 19"/>
                      <a:gd name="T60" fmla="*/ 0 w 290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90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5" y="19"/>
                        </a:lnTo>
                        <a:lnTo>
                          <a:pt x="96" y="19"/>
                        </a:lnTo>
                        <a:lnTo>
                          <a:pt x="127" y="17"/>
                        </a:lnTo>
                        <a:lnTo>
                          <a:pt x="154" y="17"/>
                        </a:lnTo>
                        <a:lnTo>
                          <a:pt x="181" y="15"/>
                        </a:lnTo>
                        <a:lnTo>
                          <a:pt x="206" y="13"/>
                        </a:lnTo>
                        <a:lnTo>
                          <a:pt x="227" y="13"/>
                        </a:lnTo>
                        <a:lnTo>
                          <a:pt x="246" y="12"/>
                        </a:lnTo>
                        <a:lnTo>
                          <a:pt x="261" y="10"/>
                        </a:lnTo>
                        <a:lnTo>
                          <a:pt x="273" y="8"/>
                        </a:lnTo>
                        <a:lnTo>
                          <a:pt x="283" y="4"/>
                        </a:lnTo>
                        <a:lnTo>
                          <a:pt x="288" y="2"/>
                        </a:lnTo>
                        <a:lnTo>
                          <a:pt x="290" y="0"/>
                        </a:lnTo>
                        <a:lnTo>
                          <a:pt x="285" y="0"/>
                        </a:lnTo>
                        <a:lnTo>
                          <a:pt x="283" y="2"/>
                        </a:lnTo>
                        <a:lnTo>
                          <a:pt x="277" y="4"/>
                        </a:lnTo>
                        <a:lnTo>
                          <a:pt x="267" y="8"/>
                        </a:lnTo>
                        <a:lnTo>
                          <a:pt x="256" y="10"/>
                        </a:lnTo>
                        <a:lnTo>
                          <a:pt x="240" y="12"/>
                        </a:lnTo>
                        <a:lnTo>
                          <a:pt x="223" y="12"/>
                        </a:lnTo>
                        <a:lnTo>
                          <a:pt x="202" y="13"/>
                        </a:lnTo>
                        <a:lnTo>
                          <a:pt x="177" y="15"/>
                        </a:lnTo>
                        <a:lnTo>
                          <a:pt x="152" y="17"/>
                        </a:lnTo>
                        <a:lnTo>
                          <a:pt x="123" y="17"/>
                        </a:lnTo>
                        <a:lnTo>
                          <a:pt x="94" y="19"/>
                        </a:lnTo>
                        <a:lnTo>
                          <a:pt x="63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90909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 202">
                    <a:extLst>
                      <a:ext uri="{FF2B5EF4-FFF2-40B4-BE49-F238E27FC236}">
                        <a16:creationId xmlns:a16="http://schemas.microsoft.com/office/drawing/2014/main" id="{4D3EA2CF-6A95-4BDC-A2EE-87600A8612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2" cy="10"/>
                  </a:xfrm>
                  <a:custGeom>
                    <a:avLst/>
                    <a:gdLst>
                      <a:gd name="T0" fmla="*/ 0 w 285"/>
                      <a:gd name="T1" fmla="*/ 19 h 19"/>
                      <a:gd name="T2" fmla="*/ 33 w 285"/>
                      <a:gd name="T3" fmla="*/ 19 h 19"/>
                      <a:gd name="T4" fmla="*/ 63 w 285"/>
                      <a:gd name="T5" fmla="*/ 19 h 19"/>
                      <a:gd name="T6" fmla="*/ 94 w 285"/>
                      <a:gd name="T7" fmla="*/ 19 h 19"/>
                      <a:gd name="T8" fmla="*/ 123 w 285"/>
                      <a:gd name="T9" fmla="*/ 17 h 19"/>
                      <a:gd name="T10" fmla="*/ 152 w 285"/>
                      <a:gd name="T11" fmla="*/ 17 h 19"/>
                      <a:gd name="T12" fmla="*/ 177 w 285"/>
                      <a:gd name="T13" fmla="*/ 15 h 19"/>
                      <a:gd name="T14" fmla="*/ 202 w 285"/>
                      <a:gd name="T15" fmla="*/ 13 h 19"/>
                      <a:gd name="T16" fmla="*/ 223 w 285"/>
                      <a:gd name="T17" fmla="*/ 12 h 19"/>
                      <a:gd name="T18" fmla="*/ 240 w 285"/>
                      <a:gd name="T19" fmla="*/ 12 h 19"/>
                      <a:gd name="T20" fmla="*/ 256 w 285"/>
                      <a:gd name="T21" fmla="*/ 10 h 19"/>
                      <a:gd name="T22" fmla="*/ 267 w 285"/>
                      <a:gd name="T23" fmla="*/ 8 h 19"/>
                      <a:gd name="T24" fmla="*/ 277 w 285"/>
                      <a:gd name="T25" fmla="*/ 4 h 19"/>
                      <a:gd name="T26" fmla="*/ 283 w 285"/>
                      <a:gd name="T27" fmla="*/ 2 h 19"/>
                      <a:gd name="T28" fmla="*/ 285 w 285"/>
                      <a:gd name="T29" fmla="*/ 0 h 19"/>
                      <a:gd name="T30" fmla="*/ 279 w 285"/>
                      <a:gd name="T31" fmla="*/ 0 h 19"/>
                      <a:gd name="T32" fmla="*/ 277 w 285"/>
                      <a:gd name="T33" fmla="*/ 2 h 19"/>
                      <a:gd name="T34" fmla="*/ 271 w 285"/>
                      <a:gd name="T35" fmla="*/ 4 h 19"/>
                      <a:gd name="T36" fmla="*/ 263 w 285"/>
                      <a:gd name="T37" fmla="*/ 6 h 19"/>
                      <a:gd name="T38" fmla="*/ 250 w 285"/>
                      <a:gd name="T39" fmla="*/ 8 h 19"/>
                      <a:gd name="T40" fmla="*/ 236 w 285"/>
                      <a:gd name="T41" fmla="*/ 10 h 19"/>
                      <a:gd name="T42" fmla="*/ 217 w 285"/>
                      <a:gd name="T43" fmla="*/ 12 h 19"/>
                      <a:gd name="T44" fmla="*/ 196 w 285"/>
                      <a:gd name="T45" fmla="*/ 13 h 19"/>
                      <a:gd name="T46" fmla="*/ 173 w 285"/>
                      <a:gd name="T47" fmla="*/ 15 h 19"/>
                      <a:gd name="T48" fmla="*/ 148 w 285"/>
                      <a:gd name="T49" fmla="*/ 17 h 19"/>
                      <a:gd name="T50" fmla="*/ 121 w 285"/>
                      <a:gd name="T51" fmla="*/ 17 h 19"/>
                      <a:gd name="T52" fmla="*/ 92 w 285"/>
                      <a:gd name="T53" fmla="*/ 19 h 19"/>
                      <a:gd name="T54" fmla="*/ 63 w 285"/>
                      <a:gd name="T55" fmla="*/ 19 h 19"/>
                      <a:gd name="T56" fmla="*/ 33 w 285"/>
                      <a:gd name="T57" fmla="*/ 19 h 19"/>
                      <a:gd name="T58" fmla="*/ 0 w 285"/>
                      <a:gd name="T59" fmla="*/ 19 h 19"/>
                      <a:gd name="T60" fmla="*/ 0 w 285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85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3" y="19"/>
                        </a:lnTo>
                        <a:lnTo>
                          <a:pt x="94" y="19"/>
                        </a:lnTo>
                        <a:lnTo>
                          <a:pt x="123" y="17"/>
                        </a:lnTo>
                        <a:lnTo>
                          <a:pt x="152" y="17"/>
                        </a:lnTo>
                        <a:lnTo>
                          <a:pt x="177" y="15"/>
                        </a:lnTo>
                        <a:lnTo>
                          <a:pt x="202" y="13"/>
                        </a:lnTo>
                        <a:lnTo>
                          <a:pt x="223" y="12"/>
                        </a:lnTo>
                        <a:lnTo>
                          <a:pt x="240" y="12"/>
                        </a:lnTo>
                        <a:lnTo>
                          <a:pt x="256" y="10"/>
                        </a:lnTo>
                        <a:lnTo>
                          <a:pt x="267" y="8"/>
                        </a:lnTo>
                        <a:lnTo>
                          <a:pt x="277" y="4"/>
                        </a:lnTo>
                        <a:lnTo>
                          <a:pt x="283" y="2"/>
                        </a:lnTo>
                        <a:lnTo>
                          <a:pt x="285" y="0"/>
                        </a:lnTo>
                        <a:lnTo>
                          <a:pt x="279" y="0"/>
                        </a:lnTo>
                        <a:lnTo>
                          <a:pt x="277" y="2"/>
                        </a:lnTo>
                        <a:lnTo>
                          <a:pt x="271" y="4"/>
                        </a:lnTo>
                        <a:lnTo>
                          <a:pt x="263" y="6"/>
                        </a:lnTo>
                        <a:lnTo>
                          <a:pt x="250" y="8"/>
                        </a:lnTo>
                        <a:lnTo>
                          <a:pt x="236" y="10"/>
                        </a:lnTo>
                        <a:lnTo>
                          <a:pt x="217" y="12"/>
                        </a:lnTo>
                        <a:lnTo>
                          <a:pt x="196" y="13"/>
                        </a:lnTo>
                        <a:lnTo>
                          <a:pt x="173" y="15"/>
                        </a:lnTo>
                        <a:lnTo>
                          <a:pt x="148" y="17"/>
                        </a:lnTo>
                        <a:lnTo>
                          <a:pt x="121" y="17"/>
                        </a:lnTo>
                        <a:lnTo>
                          <a:pt x="92" y="19"/>
                        </a:lnTo>
                        <a:lnTo>
                          <a:pt x="63" y="19"/>
                        </a:lnTo>
                        <a:lnTo>
                          <a:pt x="33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E8E8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 203">
                    <a:extLst>
                      <a:ext uri="{FF2B5EF4-FFF2-40B4-BE49-F238E27FC236}">
                        <a16:creationId xmlns:a16="http://schemas.microsoft.com/office/drawing/2014/main" id="{C489FF5D-8759-4E58-8D2B-740D0C5F14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9" cy="10"/>
                  </a:xfrm>
                  <a:custGeom>
                    <a:avLst/>
                    <a:gdLst>
                      <a:gd name="T0" fmla="*/ 0 w 279"/>
                      <a:gd name="T1" fmla="*/ 19 h 19"/>
                      <a:gd name="T2" fmla="*/ 33 w 279"/>
                      <a:gd name="T3" fmla="*/ 19 h 19"/>
                      <a:gd name="T4" fmla="*/ 63 w 279"/>
                      <a:gd name="T5" fmla="*/ 19 h 19"/>
                      <a:gd name="T6" fmla="*/ 92 w 279"/>
                      <a:gd name="T7" fmla="*/ 19 h 19"/>
                      <a:gd name="T8" fmla="*/ 121 w 279"/>
                      <a:gd name="T9" fmla="*/ 17 h 19"/>
                      <a:gd name="T10" fmla="*/ 148 w 279"/>
                      <a:gd name="T11" fmla="*/ 17 h 19"/>
                      <a:gd name="T12" fmla="*/ 173 w 279"/>
                      <a:gd name="T13" fmla="*/ 15 h 19"/>
                      <a:gd name="T14" fmla="*/ 196 w 279"/>
                      <a:gd name="T15" fmla="*/ 13 h 19"/>
                      <a:gd name="T16" fmla="*/ 217 w 279"/>
                      <a:gd name="T17" fmla="*/ 12 h 19"/>
                      <a:gd name="T18" fmla="*/ 236 w 279"/>
                      <a:gd name="T19" fmla="*/ 10 h 19"/>
                      <a:gd name="T20" fmla="*/ 250 w 279"/>
                      <a:gd name="T21" fmla="*/ 8 h 19"/>
                      <a:gd name="T22" fmla="*/ 263 w 279"/>
                      <a:gd name="T23" fmla="*/ 6 h 19"/>
                      <a:gd name="T24" fmla="*/ 271 w 279"/>
                      <a:gd name="T25" fmla="*/ 4 h 19"/>
                      <a:gd name="T26" fmla="*/ 277 w 279"/>
                      <a:gd name="T27" fmla="*/ 2 h 19"/>
                      <a:gd name="T28" fmla="*/ 279 w 279"/>
                      <a:gd name="T29" fmla="*/ 0 h 19"/>
                      <a:gd name="T30" fmla="*/ 273 w 279"/>
                      <a:gd name="T31" fmla="*/ 0 h 19"/>
                      <a:gd name="T32" fmla="*/ 271 w 279"/>
                      <a:gd name="T33" fmla="*/ 2 h 19"/>
                      <a:gd name="T34" fmla="*/ 265 w 279"/>
                      <a:gd name="T35" fmla="*/ 4 h 19"/>
                      <a:gd name="T36" fmla="*/ 258 w 279"/>
                      <a:gd name="T37" fmla="*/ 6 h 19"/>
                      <a:gd name="T38" fmla="*/ 246 w 279"/>
                      <a:gd name="T39" fmla="*/ 8 h 19"/>
                      <a:gd name="T40" fmla="*/ 231 w 279"/>
                      <a:gd name="T41" fmla="*/ 10 h 19"/>
                      <a:gd name="T42" fmla="*/ 213 w 279"/>
                      <a:gd name="T43" fmla="*/ 12 h 19"/>
                      <a:gd name="T44" fmla="*/ 192 w 279"/>
                      <a:gd name="T45" fmla="*/ 13 h 19"/>
                      <a:gd name="T46" fmla="*/ 171 w 279"/>
                      <a:gd name="T47" fmla="*/ 15 h 19"/>
                      <a:gd name="T48" fmla="*/ 146 w 279"/>
                      <a:gd name="T49" fmla="*/ 15 h 19"/>
                      <a:gd name="T50" fmla="*/ 119 w 279"/>
                      <a:gd name="T51" fmla="*/ 17 h 19"/>
                      <a:gd name="T52" fmla="*/ 90 w 279"/>
                      <a:gd name="T53" fmla="*/ 17 h 19"/>
                      <a:gd name="T54" fmla="*/ 61 w 279"/>
                      <a:gd name="T55" fmla="*/ 19 h 19"/>
                      <a:gd name="T56" fmla="*/ 31 w 279"/>
                      <a:gd name="T57" fmla="*/ 19 h 19"/>
                      <a:gd name="T58" fmla="*/ 0 w 279"/>
                      <a:gd name="T59" fmla="*/ 19 h 19"/>
                      <a:gd name="T60" fmla="*/ 0 w 279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79" h="19">
                        <a:moveTo>
                          <a:pt x="0" y="19"/>
                        </a:moveTo>
                        <a:lnTo>
                          <a:pt x="33" y="19"/>
                        </a:lnTo>
                        <a:lnTo>
                          <a:pt x="63" y="19"/>
                        </a:lnTo>
                        <a:lnTo>
                          <a:pt x="92" y="19"/>
                        </a:lnTo>
                        <a:lnTo>
                          <a:pt x="121" y="17"/>
                        </a:lnTo>
                        <a:lnTo>
                          <a:pt x="148" y="17"/>
                        </a:lnTo>
                        <a:lnTo>
                          <a:pt x="173" y="15"/>
                        </a:lnTo>
                        <a:lnTo>
                          <a:pt x="196" y="13"/>
                        </a:lnTo>
                        <a:lnTo>
                          <a:pt x="217" y="12"/>
                        </a:lnTo>
                        <a:lnTo>
                          <a:pt x="236" y="10"/>
                        </a:lnTo>
                        <a:lnTo>
                          <a:pt x="250" y="8"/>
                        </a:lnTo>
                        <a:lnTo>
                          <a:pt x="263" y="6"/>
                        </a:lnTo>
                        <a:lnTo>
                          <a:pt x="271" y="4"/>
                        </a:lnTo>
                        <a:lnTo>
                          <a:pt x="277" y="2"/>
                        </a:lnTo>
                        <a:lnTo>
                          <a:pt x="279" y="0"/>
                        </a:lnTo>
                        <a:lnTo>
                          <a:pt x="273" y="0"/>
                        </a:lnTo>
                        <a:lnTo>
                          <a:pt x="271" y="2"/>
                        </a:lnTo>
                        <a:lnTo>
                          <a:pt x="265" y="4"/>
                        </a:lnTo>
                        <a:lnTo>
                          <a:pt x="258" y="6"/>
                        </a:lnTo>
                        <a:lnTo>
                          <a:pt x="246" y="8"/>
                        </a:lnTo>
                        <a:lnTo>
                          <a:pt x="231" y="10"/>
                        </a:lnTo>
                        <a:lnTo>
                          <a:pt x="213" y="12"/>
                        </a:lnTo>
                        <a:lnTo>
                          <a:pt x="192" y="13"/>
                        </a:lnTo>
                        <a:lnTo>
                          <a:pt x="171" y="15"/>
                        </a:lnTo>
                        <a:lnTo>
                          <a:pt x="146" y="15"/>
                        </a:lnTo>
                        <a:lnTo>
                          <a:pt x="119" y="17"/>
                        </a:lnTo>
                        <a:lnTo>
                          <a:pt x="90" y="17"/>
                        </a:lnTo>
                        <a:lnTo>
                          <a:pt x="61" y="19"/>
                        </a:lnTo>
                        <a:lnTo>
                          <a:pt x="31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C8C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 204">
                    <a:extLst>
                      <a:ext uri="{FF2B5EF4-FFF2-40B4-BE49-F238E27FC236}">
                        <a16:creationId xmlns:a16="http://schemas.microsoft.com/office/drawing/2014/main" id="{366EA992-C0A1-4FBB-8ED7-9BD682CB0B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6" cy="10"/>
                  </a:xfrm>
                  <a:custGeom>
                    <a:avLst/>
                    <a:gdLst>
                      <a:gd name="T0" fmla="*/ 0 w 273"/>
                      <a:gd name="T1" fmla="*/ 19 h 19"/>
                      <a:gd name="T2" fmla="*/ 31 w 273"/>
                      <a:gd name="T3" fmla="*/ 19 h 19"/>
                      <a:gd name="T4" fmla="*/ 61 w 273"/>
                      <a:gd name="T5" fmla="*/ 19 h 19"/>
                      <a:gd name="T6" fmla="*/ 90 w 273"/>
                      <a:gd name="T7" fmla="*/ 17 h 19"/>
                      <a:gd name="T8" fmla="*/ 119 w 273"/>
                      <a:gd name="T9" fmla="*/ 17 h 19"/>
                      <a:gd name="T10" fmla="*/ 146 w 273"/>
                      <a:gd name="T11" fmla="*/ 15 h 19"/>
                      <a:gd name="T12" fmla="*/ 171 w 273"/>
                      <a:gd name="T13" fmla="*/ 15 h 19"/>
                      <a:gd name="T14" fmla="*/ 192 w 273"/>
                      <a:gd name="T15" fmla="*/ 13 h 19"/>
                      <a:gd name="T16" fmla="*/ 213 w 273"/>
                      <a:gd name="T17" fmla="*/ 12 h 19"/>
                      <a:gd name="T18" fmla="*/ 231 w 273"/>
                      <a:gd name="T19" fmla="*/ 10 h 19"/>
                      <a:gd name="T20" fmla="*/ 246 w 273"/>
                      <a:gd name="T21" fmla="*/ 8 h 19"/>
                      <a:gd name="T22" fmla="*/ 258 w 273"/>
                      <a:gd name="T23" fmla="*/ 6 h 19"/>
                      <a:gd name="T24" fmla="*/ 265 w 273"/>
                      <a:gd name="T25" fmla="*/ 4 h 19"/>
                      <a:gd name="T26" fmla="*/ 271 w 273"/>
                      <a:gd name="T27" fmla="*/ 2 h 19"/>
                      <a:gd name="T28" fmla="*/ 273 w 273"/>
                      <a:gd name="T29" fmla="*/ 0 h 19"/>
                      <a:gd name="T30" fmla="*/ 267 w 273"/>
                      <a:gd name="T31" fmla="*/ 0 h 19"/>
                      <a:gd name="T32" fmla="*/ 265 w 273"/>
                      <a:gd name="T33" fmla="*/ 2 h 19"/>
                      <a:gd name="T34" fmla="*/ 260 w 273"/>
                      <a:gd name="T35" fmla="*/ 4 h 19"/>
                      <a:gd name="T36" fmla="*/ 252 w 273"/>
                      <a:gd name="T37" fmla="*/ 6 h 19"/>
                      <a:gd name="T38" fmla="*/ 240 w 273"/>
                      <a:gd name="T39" fmla="*/ 8 h 19"/>
                      <a:gd name="T40" fmla="*/ 227 w 273"/>
                      <a:gd name="T41" fmla="*/ 10 h 19"/>
                      <a:gd name="T42" fmla="*/ 210 w 273"/>
                      <a:gd name="T43" fmla="*/ 12 h 19"/>
                      <a:gd name="T44" fmla="*/ 188 w 273"/>
                      <a:gd name="T45" fmla="*/ 13 h 19"/>
                      <a:gd name="T46" fmla="*/ 167 w 273"/>
                      <a:gd name="T47" fmla="*/ 15 h 19"/>
                      <a:gd name="T48" fmla="*/ 142 w 273"/>
                      <a:gd name="T49" fmla="*/ 15 h 19"/>
                      <a:gd name="T50" fmla="*/ 115 w 273"/>
                      <a:gd name="T51" fmla="*/ 17 h 19"/>
                      <a:gd name="T52" fmla="*/ 88 w 273"/>
                      <a:gd name="T53" fmla="*/ 17 h 19"/>
                      <a:gd name="T54" fmla="*/ 59 w 273"/>
                      <a:gd name="T55" fmla="*/ 17 h 19"/>
                      <a:gd name="T56" fmla="*/ 31 w 273"/>
                      <a:gd name="T57" fmla="*/ 19 h 19"/>
                      <a:gd name="T58" fmla="*/ 0 w 273"/>
                      <a:gd name="T59" fmla="*/ 19 h 19"/>
                      <a:gd name="T60" fmla="*/ 0 w 273"/>
                      <a:gd name="T6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73" h="19">
                        <a:moveTo>
                          <a:pt x="0" y="19"/>
                        </a:moveTo>
                        <a:lnTo>
                          <a:pt x="31" y="19"/>
                        </a:lnTo>
                        <a:lnTo>
                          <a:pt x="61" y="19"/>
                        </a:lnTo>
                        <a:lnTo>
                          <a:pt x="90" y="17"/>
                        </a:lnTo>
                        <a:lnTo>
                          <a:pt x="119" y="17"/>
                        </a:lnTo>
                        <a:lnTo>
                          <a:pt x="146" y="15"/>
                        </a:lnTo>
                        <a:lnTo>
                          <a:pt x="171" y="15"/>
                        </a:lnTo>
                        <a:lnTo>
                          <a:pt x="192" y="13"/>
                        </a:lnTo>
                        <a:lnTo>
                          <a:pt x="213" y="12"/>
                        </a:lnTo>
                        <a:lnTo>
                          <a:pt x="231" y="10"/>
                        </a:lnTo>
                        <a:lnTo>
                          <a:pt x="246" y="8"/>
                        </a:lnTo>
                        <a:lnTo>
                          <a:pt x="258" y="6"/>
                        </a:lnTo>
                        <a:lnTo>
                          <a:pt x="265" y="4"/>
                        </a:lnTo>
                        <a:lnTo>
                          <a:pt x="271" y="2"/>
                        </a:lnTo>
                        <a:lnTo>
                          <a:pt x="273" y="0"/>
                        </a:lnTo>
                        <a:lnTo>
                          <a:pt x="267" y="0"/>
                        </a:lnTo>
                        <a:lnTo>
                          <a:pt x="265" y="2"/>
                        </a:lnTo>
                        <a:lnTo>
                          <a:pt x="260" y="4"/>
                        </a:lnTo>
                        <a:lnTo>
                          <a:pt x="252" y="6"/>
                        </a:lnTo>
                        <a:lnTo>
                          <a:pt x="240" y="8"/>
                        </a:lnTo>
                        <a:lnTo>
                          <a:pt x="227" y="10"/>
                        </a:lnTo>
                        <a:lnTo>
                          <a:pt x="210" y="12"/>
                        </a:lnTo>
                        <a:lnTo>
                          <a:pt x="188" y="13"/>
                        </a:lnTo>
                        <a:lnTo>
                          <a:pt x="167" y="15"/>
                        </a:lnTo>
                        <a:lnTo>
                          <a:pt x="142" y="15"/>
                        </a:lnTo>
                        <a:lnTo>
                          <a:pt x="115" y="17"/>
                        </a:lnTo>
                        <a:lnTo>
                          <a:pt x="88" y="17"/>
                        </a:lnTo>
                        <a:lnTo>
                          <a:pt x="59" y="17"/>
                        </a:lnTo>
                        <a:lnTo>
                          <a:pt x="31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A8A8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 205">
                    <a:extLst>
                      <a:ext uri="{FF2B5EF4-FFF2-40B4-BE49-F238E27FC236}">
                        <a16:creationId xmlns:a16="http://schemas.microsoft.com/office/drawing/2014/main" id="{F498B553-2FED-4FC0-B1E7-BC125CAD2A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4" cy="10"/>
                  </a:xfrm>
                  <a:custGeom>
                    <a:avLst/>
                    <a:gdLst>
                      <a:gd name="T0" fmla="*/ 0 w 267"/>
                      <a:gd name="T1" fmla="*/ 19 h 19"/>
                      <a:gd name="T2" fmla="*/ 31 w 267"/>
                      <a:gd name="T3" fmla="*/ 19 h 19"/>
                      <a:gd name="T4" fmla="*/ 59 w 267"/>
                      <a:gd name="T5" fmla="*/ 17 h 19"/>
                      <a:gd name="T6" fmla="*/ 88 w 267"/>
                      <a:gd name="T7" fmla="*/ 17 h 19"/>
                      <a:gd name="T8" fmla="*/ 115 w 267"/>
                      <a:gd name="T9" fmla="*/ 17 h 19"/>
                      <a:gd name="T10" fmla="*/ 142 w 267"/>
                      <a:gd name="T11" fmla="*/ 15 h 19"/>
                      <a:gd name="T12" fmla="*/ 167 w 267"/>
                      <a:gd name="T13" fmla="*/ 15 h 19"/>
                      <a:gd name="T14" fmla="*/ 188 w 267"/>
                      <a:gd name="T15" fmla="*/ 13 h 19"/>
                      <a:gd name="T16" fmla="*/ 210 w 267"/>
                      <a:gd name="T17" fmla="*/ 12 h 19"/>
                      <a:gd name="T18" fmla="*/ 227 w 267"/>
                      <a:gd name="T19" fmla="*/ 10 h 19"/>
                      <a:gd name="T20" fmla="*/ 240 w 267"/>
                      <a:gd name="T21" fmla="*/ 8 h 19"/>
                      <a:gd name="T22" fmla="*/ 252 w 267"/>
                      <a:gd name="T23" fmla="*/ 6 h 19"/>
                      <a:gd name="T24" fmla="*/ 260 w 267"/>
                      <a:gd name="T25" fmla="*/ 4 h 19"/>
                      <a:gd name="T26" fmla="*/ 265 w 267"/>
                      <a:gd name="T27" fmla="*/ 2 h 19"/>
                      <a:gd name="T28" fmla="*/ 267 w 267"/>
                      <a:gd name="T29" fmla="*/ 0 h 19"/>
                      <a:gd name="T30" fmla="*/ 261 w 267"/>
                      <a:gd name="T31" fmla="*/ 0 h 19"/>
                      <a:gd name="T32" fmla="*/ 260 w 267"/>
                      <a:gd name="T33" fmla="*/ 2 h 19"/>
                      <a:gd name="T34" fmla="*/ 254 w 267"/>
                      <a:gd name="T35" fmla="*/ 4 h 19"/>
                      <a:gd name="T36" fmla="*/ 244 w 267"/>
                      <a:gd name="T37" fmla="*/ 6 h 19"/>
                      <a:gd name="T38" fmla="*/ 231 w 267"/>
                      <a:gd name="T39" fmla="*/ 10 h 19"/>
                      <a:gd name="T40" fmla="*/ 215 w 267"/>
                      <a:gd name="T41" fmla="*/ 10 h 19"/>
                      <a:gd name="T42" fmla="*/ 196 w 267"/>
                      <a:gd name="T43" fmla="*/ 12 h 19"/>
                      <a:gd name="T44" fmla="*/ 173 w 267"/>
                      <a:gd name="T45" fmla="*/ 13 h 19"/>
                      <a:gd name="T46" fmla="*/ 148 w 267"/>
                      <a:gd name="T47" fmla="*/ 15 h 19"/>
                      <a:gd name="T48" fmla="*/ 121 w 267"/>
                      <a:gd name="T49" fmla="*/ 15 h 19"/>
                      <a:gd name="T50" fmla="*/ 92 w 267"/>
                      <a:gd name="T51" fmla="*/ 17 h 19"/>
                      <a:gd name="T52" fmla="*/ 63 w 267"/>
                      <a:gd name="T53" fmla="*/ 17 h 19"/>
                      <a:gd name="T54" fmla="*/ 33 w 267"/>
                      <a:gd name="T55" fmla="*/ 17 h 19"/>
                      <a:gd name="T56" fmla="*/ 0 w 267"/>
                      <a:gd name="T57" fmla="*/ 17 h 19"/>
                      <a:gd name="T58" fmla="*/ 0 w 267"/>
                      <a:gd name="T5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67" h="19">
                        <a:moveTo>
                          <a:pt x="0" y="19"/>
                        </a:moveTo>
                        <a:lnTo>
                          <a:pt x="31" y="19"/>
                        </a:lnTo>
                        <a:lnTo>
                          <a:pt x="59" y="17"/>
                        </a:lnTo>
                        <a:lnTo>
                          <a:pt x="88" y="17"/>
                        </a:lnTo>
                        <a:lnTo>
                          <a:pt x="115" y="17"/>
                        </a:lnTo>
                        <a:lnTo>
                          <a:pt x="142" y="15"/>
                        </a:lnTo>
                        <a:lnTo>
                          <a:pt x="167" y="15"/>
                        </a:lnTo>
                        <a:lnTo>
                          <a:pt x="188" y="13"/>
                        </a:lnTo>
                        <a:lnTo>
                          <a:pt x="210" y="12"/>
                        </a:lnTo>
                        <a:lnTo>
                          <a:pt x="227" y="10"/>
                        </a:lnTo>
                        <a:lnTo>
                          <a:pt x="240" y="8"/>
                        </a:lnTo>
                        <a:lnTo>
                          <a:pt x="252" y="6"/>
                        </a:lnTo>
                        <a:lnTo>
                          <a:pt x="260" y="4"/>
                        </a:lnTo>
                        <a:lnTo>
                          <a:pt x="265" y="2"/>
                        </a:lnTo>
                        <a:lnTo>
                          <a:pt x="267" y="0"/>
                        </a:lnTo>
                        <a:lnTo>
                          <a:pt x="261" y="0"/>
                        </a:lnTo>
                        <a:lnTo>
                          <a:pt x="260" y="2"/>
                        </a:lnTo>
                        <a:lnTo>
                          <a:pt x="254" y="4"/>
                        </a:lnTo>
                        <a:lnTo>
                          <a:pt x="244" y="6"/>
                        </a:lnTo>
                        <a:lnTo>
                          <a:pt x="231" y="10"/>
                        </a:lnTo>
                        <a:lnTo>
                          <a:pt x="215" y="10"/>
                        </a:lnTo>
                        <a:lnTo>
                          <a:pt x="196" y="12"/>
                        </a:lnTo>
                        <a:lnTo>
                          <a:pt x="173" y="13"/>
                        </a:lnTo>
                        <a:lnTo>
                          <a:pt x="148" y="15"/>
                        </a:lnTo>
                        <a:lnTo>
                          <a:pt x="121" y="15"/>
                        </a:lnTo>
                        <a:lnTo>
                          <a:pt x="92" y="17"/>
                        </a:lnTo>
                        <a:lnTo>
                          <a:pt x="63" y="17"/>
                        </a:lnTo>
                        <a:lnTo>
                          <a:pt x="33" y="17"/>
                        </a:lnTo>
                        <a:lnTo>
                          <a:pt x="0" y="17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88888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 206">
                    <a:extLst>
                      <a:ext uri="{FF2B5EF4-FFF2-40B4-BE49-F238E27FC236}">
                        <a16:creationId xmlns:a16="http://schemas.microsoft.com/office/drawing/2014/main" id="{25B240EA-CB56-4D84-869B-A608B34A6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31" cy="9"/>
                  </a:xfrm>
                  <a:custGeom>
                    <a:avLst/>
                    <a:gdLst>
                      <a:gd name="T0" fmla="*/ 0 w 261"/>
                      <a:gd name="T1" fmla="*/ 17 h 17"/>
                      <a:gd name="T2" fmla="*/ 33 w 261"/>
                      <a:gd name="T3" fmla="*/ 17 h 17"/>
                      <a:gd name="T4" fmla="*/ 63 w 261"/>
                      <a:gd name="T5" fmla="*/ 17 h 17"/>
                      <a:gd name="T6" fmla="*/ 92 w 261"/>
                      <a:gd name="T7" fmla="*/ 17 h 17"/>
                      <a:gd name="T8" fmla="*/ 121 w 261"/>
                      <a:gd name="T9" fmla="*/ 15 h 17"/>
                      <a:gd name="T10" fmla="*/ 148 w 261"/>
                      <a:gd name="T11" fmla="*/ 15 h 17"/>
                      <a:gd name="T12" fmla="*/ 173 w 261"/>
                      <a:gd name="T13" fmla="*/ 13 h 17"/>
                      <a:gd name="T14" fmla="*/ 196 w 261"/>
                      <a:gd name="T15" fmla="*/ 12 h 17"/>
                      <a:gd name="T16" fmla="*/ 215 w 261"/>
                      <a:gd name="T17" fmla="*/ 10 h 17"/>
                      <a:gd name="T18" fmla="*/ 231 w 261"/>
                      <a:gd name="T19" fmla="*/ 10 h 17"/>
                      <a:gd name="T20" fmla="*/ 244 w 261"/>
                      <a:gd name="T21" fmla="*/ 6 h 17"/>
                      <a:gd name="T22" fmla="*/ 254 w 261"/>
                      <a:gd name="T23" fmla="*/ 4 h 17"/>
                      <a:gd name="T24" fmla="*/ 260 w 261"/>
                      <a:gd name="T25" fmla="*/ 2 h 17"/>
                      <a:gd name="T26" fmla="*/ 261 w 261"/>
                      <a:gd name="T27" fmla="*/ 0 h 17"/>
                      <a:gd name="T28" fmla="*/ 256 w 261"/>
                      <a:gd name="T29" fmla="*/ 0 h 17"/>
                      <a:gd name="T30" fmla="*/ 254 w 261"/>
                      <a:gd name="T31" fmla="*/ 2 h 17"/>
                      <a:gd name="T32" fmla="*/ 248 w 261"/>
                      <a:gd name="T33" fmla="*/ 4 h 17"/>
                      <a:gd name="T34" fmla="*/ 238 w 261"/>
                      <a:gd name="T35" fmla="*/ 6 h 17"/>
                      <a:gd name="T36" fmla="*/ 227 w 261"/>
                      <a:gd name="T37" fmla="*/ 8 h 17"/>
                      <a:gd name="T38" fmla="*/ 210 w 261"/>
                      <a:gd name="T39" fmla="*/ 10 h 17"/>
                      <a:gd name="T40" fmla="*/ 190 w 261"/>
                      <a:gd name="T41" fmla="*/ 12 h 17"/>
                      <a:gd name="T42" fmla="*/ 169 w 261"/>
                      <a:gd name="T43" fmla="*/ 13 h 17"/>
                      <a:gd name="T44" fmla="*/ 146 w 261"/>
                      <a:gd name="T45" fmla="*/ 15 h 17"/>
                      <a:gd name="T46" fmla="*/ 119 w 261"/>
                      <a:gd name="T47" fmla="*/ 15 h 17"/>
                      <a:gd name="T48" fmla="*/ 90 w 261"/>
                      <a:gd name="T49" fmla="*/ 17 h 17"/>
                      <a:gd name="T50" fmla="*/ 61 w 261"/>
                      <a:gd name="T51" fmla="*/ 17 h 17"/>
                      <a:gd name="T52" fmla="*/ 31 w 261"/>
                      <a:gd name="T53" fmla="*/ 17 h 17"/>
                      <a:gd name="T54" fmla="*/ 0 w 261"/>
                      <a:gd name="T55" fmla="*/ 17 h 17"/>
                      <a:gd name="T56" fmla="*/ 0 w 261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61" h="17">
                        <a:moveTo>
                          <a:pt x="0" y="17"/>
                        </a:moveTo>
                        <a:lnTo>
                          <a:pt x="33" y="17"/>
                        </a:lnTo>
                        <a:lnTo>
                          <a:pt x="63" y="17"/>
                        </a:lnTo>
                        <a:lnTo>
                          <a:pt x="92" y="17"/>
                        </a:lnTo>
                        <a:lnTo>
                          <a:pt x="121" y="15"/>
                        </a:lnTo>
                        <a:lnTo>
                          <a:pt x="148" y="15"/>
                        </a:lnTo>
                        <a:lnTo>
                          <a:pt x="173" y="13"/>
                        </a:lnTo>
                        <a:lnTo>
                          <a:pt x="196" y="12"/>
                        </a:lnTo>
                        <a:lnTo>
                          <a:pt x="215" y="10"/>
                        </a:lnTo>
                        <a:lnTo>
                          <a:pt x="231" y="10"/>
                        </a:lnTo>
                        <a:lnTo>
                          <a:pt x="244" y="6"/>
                        </a:lnTo>
                        <a:lnTo>
                          <a:pt x="254" y="4"/>
                        </a:lnTo>
                        <a:lnTo>
                          <a:pt x="260" y="2"/>
                        </a:lnTo>
                        <a:lnTo>
                          <a:pt x="261" y="0"/>
                        </a:lnTo>
                        <a:lnTo>
                          <a:pt x="256" y="0"/>
                        </a:lnTo>
                        <a:lnTo>
                          <a:pt x="254" y="2"/>
                        </a:lnTo>
                        <a:lnTo>
                          <a:pt x="248" y="4"/>
                        </a:lnTo>
                        <a:lnTo>
                          <a:pt x="238" y="6"/>
                        </a:lnTo>
                        <a:lnTo>
                          <a:pt x="227" y="8"/>
                        </a:lnTo>
                        <a:lnTo>
                          <a:pt x="210" y="10"/>
                        </a:lnTo>
                        <a:lnTo>
                          <a:pt x="190" y="12"/>
                        </a:lnTo>
                        <a:lnTo>
                          <a:pt x="169" y="13"/>
                        </a:lnTo>
                        <a:lnTo>
                          <a:pt x="146" y="15"/>
                        </a:lnTo>
                        <a:lnTo>
                          <a:pt x="119" y="15"/>
                        </a:lnTo>
                        <a:lnTo>
                          <a:pt x="90" y="17"/>
                        </a:lnTo>
                        <a:lnTo>
                          <a:pt x="61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686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 207">
                    <a:extLst>
                      <a:ext uri="{FF2B5EF4-FFF2-40B4-BE49-F238E27FC236}">
                        <a16:creationId xmlns:a16="http://schemas.microsoft.com/office/drawing/2014/main" id="{E981F472-32EF-444C-8503-1C1A502000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28" cy="9"/>
                  </a:xfrm>
                  <a:custGeom>
                    <a:avLst/>
                    <a:gdLst>
                      <a:gd name="T0" fmla="*/ 0 w 256"/>
                      <a:gd name="T1" fmla="*/ 17 h 17"/>
                      <a:gd name="T2" fmla="*/ 31 w 256"/>
                      <a:gd name="T3" fmla="*/ 17 h 17"/>
                      <a:gd name="T4" fmla="*/ 61 w 256"/>
                      <a:gd name="T5" fmla="*/ 17 h 17"/>
                      <a:gd name="T6" fmla="*/ 90 w 256"/>
                      <a:gd name="T7" fmla="*/ 17 h 17"/>
                      <a:gd name="T8" fmla="*/ 119 w 256"/>
                      <a:gd name="T9" fmla="*/ 15 h 17"/>
                      <a:gd name="T10" fmla="*/ 146 w 256"/>
                      <a:gd name="T11" fmla="*/ 15 h 17"/>
                      <a:gd name="T12" fmla="*/ 169 w 256"/>
                      <a:gd name="T13" fmla="*/ 13 h 17"/>
                      <a:gd name="T14" fmla="*/ 190 w 256"/>
                      <a:gd name="T15" fmla="*/ 12 h 17"/>
                      <a:gd name="T16" fmla="*/ 210 w 256"/>
                      <a:gd name="T17" fmla="*/ 10 h 17"/>
                      <a:gd name="T18" fmla="*/ 227 w 256"/>
                      <a:gd name="T19" fmla="*/ 8 h 17"/>
                      <a:gd name="T20" fmla="*/ 238 w 256"/>
                      <a:gd name="T21" fmla="*/ 6 h 17"/>
                      <a:gd name="T22" fmla="*/ 248 w 256"/>
                      <a:gd name="T23" fmla="*/ 4 h 17"/>
                      <a:gd name="T24" fmla="*/ 254 w 256"/>
                      <a:gd name="T25" fmla="*/ 2 h 17"/>
                      <a:gd name="T26" fmla="*/ 256 w 256"/>
                      <a:gd name="T27" fmla="*/ 0 h 17"/>
                      <a:gd name="T28" fmla="*/ 250 w 256"/>
                      <a:gd name="T29" fmla="*/ 0 h 17"/>
                      <a:gd name="T30" fmla="*/ 248 w 256"/>
                      <a:gd name="T31" fmla="*/ 2 h 17"/>
                      <a:gd name="T32" fmla="*/ 242 w 256"/>
                      <a:gd name="T33" fmla="*/ 4 h 17"/>
                      <a:gd name="T34" fmla="*/ 233 w 256"/>
                      <a:gd name="T35" fmla="*/ 6 h 17"/>
                      <a:gd name="T36" fmla="*/ 221 w 256"/>
                      <a:gd name="T37" fmla="*/ 8 h 17"/>
                      <a:gd name="T38" fmla="*/ 206 w 256"/>
                      <a:gd name="T39" fmla="*/ 10 h 17"/>
                      <a:gd name="T40" fmla="*/ 186 w 256"/>
                      <a:gd name="T41" fmla="*/ 12 h 17"/>
                      <a:gd name="T42" fmla="*/ 165 w 256"/>
                      <a:gd name="T43" fmla="*/ 13 h 17"/>
                      <a:gd name="T44" fmla="*/ 142 w 256"/>
                      <a:gd name="T45" fmla="*/ 13 h 17"/>
                      <a:gd name="T46" fmla="*/ 117 w 256"/>
                      <a:gd name="T47" fmla="*/ 15 h 17"/>
                      <a:gd name="T48" fmla="*/ 88 w 256"/>
                      <a:gd name="T49" fmla="*/ 15 h 17"/>
                      <a:gd name="T50" fmla="*/ 59 w 256"/>
                      <a:gd name="T51" fmla="*/ 17 h 17"/>
                      <a:gd name="T52" fmla="*/ 31 w 256"/>
                      <a:gd name="T53" fmla="*/ 17 h 17"/>
                      <a:gd name="T54" fmla="*/ 0 w 256"/>
                      <a:gd name="T55" fmla="*/ 17 h 17"/>
                      <a:gd name="T56" fmla="*/ 0 w 256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6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61" y="17"/>
                        </a:lnTo>
                        <a:lnTo>
                          <a:pt x="90" y="17"/>
                        </a:lnTo>
                        <a:lnTo>
                          <a:pt x="119" y="15"/>
                        </a:lnTo>
                        <a:lnTo>
                          <a:pt x="146" y="15"/>
                        </a:lnTo>
                        <a:lnTo>
                          <a:pt x="169" y="13"/>
                        </a:lnTo>
                        <a:lnTo>
                          <a:pt x="190" y="12"/>
                        </a:lnTo>
                        <a:lnTo>
                          <a:pt x="210" y="10"/>
                        </a:lnTo>
                        <a:lnTo>
                          <a:pt x="227" y="8"/>
                        </a:lnTo>
                        <a:lnTo>
                          <a:pt x="238" y="6"/>
                        </a:lnTo>
                        <a:lnTo>
                          <a:pt x="248" y="4"/>
                        </a:lnTo>
                        <a:lnTo>
                          <a:pt x="254" y="2"/>
                        </a:lnTo>
                        <a:lnTo>
                          <a:pt x="256" y="0"/>
                        </a:lnTo>
                        <a:lnTo>
                          <a:pt x="250" y="0"/>
                        </a:lnTo>
                        <a:lnTo>
                          <a:pt x="248" y="2"/>
                        </a:lnTo>
                        <a:lnTo>
                          <a:pt x="242" y="4"/>
                        </a:lnTo>
                        <a:lnTo>
                          <a:pt x="233" y="6"/>
                        </a:lnTo>
                        <a:lnTo>
                          <a:pt x="221" y="8"/>
                        </a:lnTo>
                        <a:lnTo>
                          <a:pt x="206" y="10"/>
                        </a:lnTo>
                        <a:lnTo>
                          <a:pt x="186" y="12"/>
                        </a:lnTo>
                        <a:lnTo>
                          <a:pt x="165" y="13"/>
                        </a:lnTo>
                        <a:lnTo>
                          <a:pt x="142" y="13"/>
                        </a:lnTo>
                        <a:lnTo>
                          <a:pt x="117" y="15"/>
                        </a:lnTo>
                        <a:lnTo>
                          <a:pt x="88" y="15"/>
                        </a:lnTo>
                        <a:lnTo>
                          <a:pt x="59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5858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 208">
                    <a:extLst>
                      <a:ext uri="{FF2B5EF4-FFF2-40B4-BE49-F238E27FC236}">
                        <a16:creationId xmlns:a16="http://schemas.microsoft.com/office/drawing/2014/main" id="{BFA69762-02E7-44E4-AD2C-767361CCC5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25" cy="9"/>
                  </a:xfrm>
                  <a:custGeom>
                    <a:avLst/>
                    <a:gdLst>
                      <a:gd name="T0" fmla="*/ 0 w 250"/>
                      <a:gd name="T1" fmla="*/ 17 h 17"/>
                      <a:gd name="T2" fmla="*/ 31 w 250"/>
                      <a:gd name="T3" fmla="*/ 17 h 17"/>
                      <a:gd name="T4" fmla="*/ 59 w 250"/>
                      <a:gd name="T5" fmla="*/ 17 h 17"/>
                      <a:gd name="T6" fmla="*/ 88 w 250"/>
                      <a:gd name="T7" fmla="*/ 15 h 17"/>
                      <a:gd name="T8" fmla="*/ 117 w 250"/>
                      <a:gd name="T9" fmla="*/ 15 h 17"/>
                      <a:gd name="T10" fmla="*/ 142 w 250"/>
                      <a:gd name="T11" fmla="*/ 13 h 17"/>
                      <a:gd name="T12" fmla="*/ 165 w 250"/>
                      <a:gd name="T13" fmla="*/ 13 h 17"/>
                      <a:gd name="T14" fmla="*/ 186 w 250"/>
                      <a:gd name="T15" fmla="*/ 12 h 17"/>
                      <a:gd name="T16" fmla="*/ 206 w 250"/>
                      <a:gd name="T17" fmla="*/ 10 h 17"/>
                      <a:gd name="T18" fmla="*/ 221 w 250"/>
                      <a:gd name="T19" fmla="*/ 8 h 17"/>
                      <a:gd name="T20" fmla="*/ 233 w 250"/>
                      <a:gd name="T21" fmla="*/ 6 h 17"/>
                      <a:gd name="T22" fmla="*/ 242 w 250"/>
                      <a:gd name="T23" fmla="*/ 4 h 17"/>
                      <a:gd name="T24" fmla="*/ 248 w 250"/>
                      <a:gd name="T25" fmla="*/ 2 h 17"/>
                      <a:gd name="T26" fmla="*/ 250 w 250"/>
                      <a:gd name="T27" fmla="*/ 0 h 17"/>
                      <a:gd name="T28" fmla="*/ 244 w 250"/>
                      <a:gd name="T29" fmla="*/ 0 h 17"/>
                      <a:gd name="T30" fmla="*/ 242 w 250"/>
                      <a:gd name="T31" fmla="*/ 2 h 17"/>
                      <a:gd name="T32" fmla="*/ 236 w 250"/>
                      <a:gd name="T33" fmla="*/ 4 h 17"/>
                      <a:gd name="T34" fmla="*/ 227 w 250"/>
                      <a:gd name="T35" fmla="*/ 6 h 17"/>
                      <a:gd name="T36" fmla="*/ 215 w 250"/>
                      <a:gd name="T37" fmla="*/ 8 h 17"/>
                      <a:gd name="T38" fmla="*/ 200 w 250"/>
                      <a:gd name="T39" fmla="*/ 10 h 17"/>
                      <a:gd name="T40" fmla="*/ 183 w 250"/>
                      <a:gd name="T41" fmla="*/ 12 h 17"/>
                      <a:gd name="T42" fmla="*/ 161 w 250"/>
                      <a:gd name="T43" fmla="*/ 13 h 17"/>
                      <a:gd name="T44" fmla="*/ 138 w 250"/>
                      <a:gd name="T45" fmla="*/ 13 h 17"/>
                      <a:gd name="T46" fmla="*/ 113 w 250"/>
                      <a:gd name="T47" fmla="*/ 15 h 17"/>
                      <a:gd name="T48" fmla="*/ 86 w 250"/>
                      <a:gd name="T49" fmla="*/ 15 h 17"/>
                      <a:gd name="T50" fmla="*/ 59 w 250"/>
                      <a:gd name="T51" fmla="*/ 17 h 17"/>
                      <a:gd name="T52" fmla="*/ 31 w 250"/>
                      <a:gd name="T53" fmla="*/ 17 h 17"/>
                      <a:gd name="T54" fmla="*/ 0 w 250"/>
                      <a:gd name="T55" fmla="*/ 17 h 17"/>
                      <a:gd name="T56" fmla="*/ 0 w 250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0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59" y="17"/>
                        </a:lnTo>
                        <a:lnTo>
                          <a:pt x="88" y="15"/>
                        </a:lnTo>
                        <a:lnTo>
                          <a:pt x="117" y="15"/>
                        </a:lnTo>
                        <a:lnTo>
                          <a:pt x="142" y="13"/>
                        </a:lnTo>
                        <a:lnTo>
                          <a:pt x="165" y="13"/>
                        </a:lnTo>
                        <a:lnTo>
                          <a:pt x="186" y="12"/>
                        </a:lnTo>
                        <a:lnTo>
                          <a:pt x="206" y="10"/>
                        </a:lnTo>
                        <a:lnTo>
                          <a:pt x="221" y="8"/>
                        </a:lnTo>
                        <a:lnTo>
                          <a:pt x="233" y="6"/>
                        </a:lnTo>
                        <a:lnTo>
                          <a:pt x="242" y="4"/>
                        </a:lnTo>
                        <a:lnTo>
                          <a:pt x="248" y="2"/>
                        </a:lnTo>
                        <a:lnTo>
                          <a:pt x="250" y="0"/>
                        </a:lnTo>
                        <a:lnTo>
                          <a:pt x="244" y="0"/>
                        </a:lnTo>
                        <a:lnTo>
                          <a:pt x="242" y="2"/>
                        </a:lnTo>
                        <a:lnTo>
                          <a:pt x="236" y="4"/>
                        </a:lnTo>
                        <a:lnTo>
                          <a:pt x="227" y="6"/>
                        </a:lnTo>
                        <a:lnTo>
                          <a:pt x="215" y="8"/>
                        </a:lnTo>
                        <a:lnTo>
                          <a:pt x="200" y="10"/>
                        </a:lnTo>
                        <a:lnTo>
                          <a:pt x="183" y="12"/>
                        </a:lnTo>
                        <a:lnTo>
                          <a:pt x="161" y="13"/>
                        </a:lnTo>
                        <a:lnTo>
                          <a:pt x="138" y="13"/>
                        </a:lnTo>
                        <a:lnTo>
                          <a:pt x="113" y="15"/>
                        </a:lnTo>
                        <a:lnTo>
                          <a:pt x="86" y="15"/>
                        </a:lnTo>
                        <a:lnTo>
                          <a:pt x="59" y="17"/>
                        </a:lnTo>
                        <a:lnTo>
                          <a:pt x="31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383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 209">
                    <a:extLst>
                      <a:ext uri="{FF2B5EF4-FFF2-40B4-BE49-F238E27FC236}">
                        <a16:creationId xmlns:a16="http://schemas.microsoft.com/office/drawing/2014/main" id="{6FEBF077-5691-4543-81D4-0E8D7A7971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22" cy="9"/>
                  </a:xfrm>
                  <a:custGeom>
                    <a:avLst/>
                    <a:gdLst>
                      <a:gd name="T0" fmla="*/ 0 w 244"/>
                      <a:gd name="T1" fmla="*/ 17 h 17"/>
                      <a:gd name="T2" fmla="*/ 31 w 244"/>
                      <a:gd name="T3" fmla="*/ 17 h 17"/>
                      <a:gd name="T4" fmla="*/ 59 w 244"/>
                      <a:gd name="T5" fmla="*/ 17 h 17"/>
                      <a:gd name="T6" fmla="*/ 86 w 244"/>
                      <a:gd name="T7" fmla="*/ 15 h 17"/>
                      <a:gd name="T8" fmla="*/ 113 w 244"/>
                      <a:gd name="T9" fmla="*/ 15 h 17"/>
                      <a:gd name="T10" fmla="*/ 138 w 244"/>
                      <a:gd name="T11" fmla="*/ 13 h 17"/>
                      <a:gd name="T12" fmla="*/ 161 w 244"/>
                      <a:gd name="T13" fmla="*/ 13 h 17"/>
                      <a:gd name="T14" fmla="*/ 183 w 244"/>
                      <a:gd name="T15" fmla="*/ 12 h 17"/>
                      <a:gd name="T16" fmla="*/ 200 w 244"/>
                      <a:gd name="T17" fmla="*/ 10 h 17"/>
                      <a:gd name="T18" fmla="*/ 215 w 244"/>
                      <a:gd name="T19" fmla="*/ 8 h 17"/>
                      <a:gd name="T20" fmla="*/ 227 w 244"/>
                      <a:gd name="T21" fmla="*/ 6 h 17"/>
                      <a:gd name="T22" fmla="*/ 236 w 244"/>
                      <a:gd name="T23" fmla="*/ 4 h 17"/>
                      <a:gd name="T24" fmla="*/ 242 w 244"/>
                      <a:gd name="T25" fmla="*/ 2 h 17"/>
                      <a:gd name="T26" fmla="*/ 244 w 244"/>
                      <a:gd name="T27" fmla="*/ 0 h 17"/>
                      <a:gd name="T28" fmla="*/ 238 w 244"/>
                      <a:gd name="T29" fmla="*/ 0 h 17"/>
                      <a:gd name="T30" fmla="*/ 236 w 244"/>
                      <a:gd name="T31" fmla="*/ 2 h 17"/>
                      <a:gd name="T32" fmla="*/ 231 w 244"/>
                      <a:gd name="T33" fmla="*/ 4 h 17"/>
                      <a:gd name="T34" fmla="*/ 223 w 244"/>
                      <a:gd name="T35" fmla="*/ 6 h 17"/>
                      <a:gd name="T36" fmla="*/ 211 w 244"/>
                      <a:gd name="T37" fmla="*/ 8 h 17"/>
                      <a:gd name="T38" fmla="*/ 196 w 244"/>
                      <a:gd name="T39" fmla="*/ 10 h 17"/>
                      <a:gd name="T40" fmla="*/ 179 w 244"/>
                      <a:gd name="T41" fmla="*/ 12 h 17"/>
                      <a:gd name="T42" fmla="*/ 158 w 244"/>
                      <a:gd name="T43" fmla="*/ 13 h 17"/>
                      <a:gd name="T44" fmla="*/ 134 w 244"/>
                      <a:gd name="T45" fmla="*/ 13 h 17"/>
                      <a:gd name="T46" fmla="*/ 111 w 244"/>
                      <a:gd name="T47" fmla="*/ 15 h 17"/>
                      <a:gd name="T48" fmla="*/ 84 w 244"/>
                      <a:gd name="T49" fmla="*/ 15 h 17"/>
                      <a:gd name="T50" fmla="*/ 58 w 244"/>
                      <a:gd name="T51" fmla="*/ 15 h 17"/>
                      <a:gd name="T52" fmla="*/ 29 w 244"/>
                      <a:gd name="T53" fmla="*/ 17 h 17"/>
                      <a:gd name="T54" fmla="*/ 0 w 244"/>
                      <a:gd name="T55" fmla="*/ 17 h 17"/>
                      <a:gd name="T56" fmla="*/ 0 w 244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44" h="17">
                        <a:moveTo>
                          <a:pt x="0" y="17"/>
                        </a:moveTo>
                        <a:lnTo>
                          <a:pt x="31" y="17"/>
                        </a:lnTo>
                        <a:lnTo>
                          <a:pt x="59" y="17"/>
                        </a:lnTo>
                        <a:lnTo>
                          <a:pt x="86" y="15"/>
                        </a:lnTo>
                        <a:lnTo>
                          <a:pt x="113" y="15"/>
                        </a:lnTo>
                        <a:lnTo>
                          <a:pt x="138" y="13"/>
                        </a:lnTo>
                        <a:lnTo>
                          <a:pt x="161" y="13"/>
                        </a:lnTo>
                        <a:lnTo>
                          <a:pt x="183" y="12"/>
                        </a:lnTo>
                        <a:lnTo>
                          <a:pt x="200" y="10"/>
                        </a:lnTo>
                        <a:lnTo>
                          <a:pt x="215" y="8"/>
                        </a:lnTo>
                        <a:lnTo>
                          <a:pt x="227" y="6"/>
                        </a:lnTo>
                        <a:lnTo>
                          <a:pt x="236" y="4"/>
                        </a:lnTo>
                        <a:lnTo>
                          <a:pt x="242" y="2"/>
                        </a:lnTo>
                        <a:lnTo>
                          <a:pt x="244" y="0"/>
                        </a:lnTo>
                        <a:lnTo>
                          <a:pt x="238" y="0"/>
                        </a:lnTo>
                        <a:lnTo>
                          <a:pt x="236" y="2"/>
                        </a:lnTo>
                        <a:lnTo>
                          <a:pt x="231" y="4"/>
                        </a:lnTo>
                        <a:lnTo>
                          <a:pt x="223" y="6"/>
                        </a:lnTo>
                        <a:lnTo>
                          <a:pt x="211" y="8"/>
                        </a:lnTo>
                        <a:lnTo>
                          <a:pt x="196" y="10"/>
                        </a:lnTo>
                        <a:lnTo>
                          <a:pt x="179" y="12"/>
                        </a:lnTo>
                        <a:lnTo>
                          <a:pt x="158" y="13"/>
                        </a:lnTo>
                        <a:lnTo>
                          <a:pt x="134" y="13"/>
                        </a:lnTo>
                        <a:lnTo>
                          <a:pt x="111" y="15"/>
                        </a:lnTo>
                        <a:lnTo>
                          <a:pt x="84" y="15"/>
                        </a:lnTo>
                        <a:lnTo>
                          <a:pt x="58" y="15"/>
                        </a:lnTo>
                        <a:lnTo>
                          <a:pt x="29" y="17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210">
                    <a:extLst>
                      <a:ext uri="{FF2B5EF4-FFF2-40B4-BE49-F238E27FC236}">
                        <a16:creationId xmlns:a16="http://schemas.microsoft.com/office/drawing/2014/main" id="{0B77BC16-3F9C-44C5-95D1-D528ABC085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9" cy="9"/>
                  </a:xfrm>
                  <a:custGeom>
                    <a:avLst/>
                    <a:gdLst>
                      <a:gd name="T0" fmla="*/ 0 w 238"/>
                      <a:gd name="T1" fmla="*/ 17 h 17"/>
                      <a:gd name="T2" fmla="*/ 29 w 238"/>
                      <a:gd name="T3" fmla="*/ 17 h 17"/>
                      <a:gd name="T4" fmla="*/ 58 w 238"/>
                      <a:gd name="T5" fmla="*/ 15 h 17"/>
                      <a:gd name="T6" fmla="*/ 84 w 238"/>
                      <a:gd name="T7" fmla="*/ 15 h 17"/>
                      <a:gd name="T8" fmla="*/ 111 w 238"/>
                      <a:gd name="T9" fmla="*/ 15 h 17"/>
                      <a:gd name="T10" fmla="*/ 134 w 238"/>
                      <a:gd name="T11" fmla="*/ 13 h 17"/>
                      <a:gd name="T12" fmla="*/ 158 w 238"/>
                      <a:gd name="T13" fmla="*/ 13 h 17"/>
                      <a:gd name="T14" fmla="*/ 179 w 238"/>
                      <a:gd name="T15" fmla="*/ 12 h 17"/>
                      <a:gd name="T16" fmla="*/ 196 w 238"/>
                      <a:gd name="T17" fmla="*/ 10 h 17"/>
                      <a:gd name="T18" fmla="*/ 211 w 238"/>
                      <a:gd name="T19" fmla="*/ 8 h 17"/>
                      <a:gd name="T20" fmla="*/ 223 w 238"/>
                      <a:gd name="T21" fmla="*/ 6 h 17"/>
                      <a:gd name="T22" fmla="*/ 231 w 238"/>
                      <a:gd name="T23" fmla="*/ 4 h 17"/>
                      <a:gd name="T24" fmla="*/ 236 w 238"/>
                      <a:gd name="T25" fmla="*/ 2 h 17"/>
                      <a:gd name="T26" fmla="*/ 238 w 238"/>
                      <a:gd name="T27" fmla="*/ 0 h 17"/>
                      <a:gd name="T28" fmla="*/ 233 w 238"/>
                      <a:gd name="T29" fmla="*/ 0 h 17"/>
                      <a:gd name="T30" fmla="*/ 231 w 238"/>
                      <a:gd name="T31" fmla="*/ 2 h 17"/>
                      <a:gd name="T32" fmla="*/ 225 w 238"/>
                      <a:gd name="T33" fmla="*/ 4 h 17"/>
                      <a:gd name="T34" fmla="*/ 217 w 238"/>
                      <a:gd name="T35" fmla="*/ 6 h 17"/>
                      <a:gd name="T36" fmla="*/ 206 w 238"/>
                      <a:gd name="T37" fmla="*/ 8 h 17"/>
                      <a:gd name="T38" fmla="*/ 190 w 238"/>
                      <a:gd name="T39" fmla="*/ 10 h 17"/>
                      <a:gd name="T40" fmla="*/ 173 w 238"/>
                      <a:gd name="T41" fmla="*/ 12 h 17"/>
                      <a:gd name="T42" fmla="*/ 154 w 238"/>
                      <a:gd name="T43" fmla="*/ 12 h 17"/>
                      <a:gd name="T44" fmla="*/ 133 w 238"/>
                      <a:gd name="T45" fmla="*/ 13 h 17"/>
                      <a:gd name="T46" fmla="*/ 108 w 238"/>
                      <a:gd name="T47" fmla="*/ 13 h 17"/>
                      <a:gd name="T48" fmla="*/ 83 w 238"/>
                      <a:gd name="T49" fmla="*/ 15 h 17"/>
                      <a:gd name="T50" fmla="*/ 56 w 238"/>
                      <a:gd name="T51" fmla="*/ 15 h 17"/>
                      <a:gd name="T52" fmla="*/ 29 w 238"/>
                      <a:gd name="T53" fmla="*/ 15 h 17"/>
                      <a:gd name="T54" fmla="*/ 0 w 238"/>
                      <a:gd name="T55" fmla="*/ 15 h 17"/>
                      <a:gd name="T56" fmla="*/ 0 w 238"/>
                      <a:gd name="T5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8" h="17">
                        <a:moveTo>
                          <a:pt x="0" y="17"/>
                        </a:moveTo>
                        <a:lnTo>
                          <a:pt x="29" y="17"/>
                        </a:lnTo>
                        <a:lnTo>
                          <a:pt x="58" y="15"/>
                        </a:lnTo>
                        <a:lnTo>
                          <a:pt x="84" y="15"/>
                        </a:lnTo>
                        <a:lnTo>
                          <a:pt x="111" y="15"/>
                        </a:lnTo>
                        <a:lnTo>
                          <a:pt x="134" y="13"/>
                        </a:lnTo>
                        <a:lnTo>
                          <a:pt x="158" y="13"/>
                        </a:lnTo>
                        <a:lnTo>
                          <a:pt x="179" y="12"/>
                        </a:lnTo>
                        <a:lnTo>
                          <a:pt x="196" y="10"/>
                        </a:lnTo>
                        <a:lnTo>
                          <a:pt x="211" y="8"/>
                        </a:lnTo>
                        <a:lnTo>
                          <a:pt x="223" y="6"/>
                        </a:lnTo>
                        <a:lnTo>
                          <a:pt x="231" y="4"/>
                        </a:lnTo>
                        <a:lnTo>
                          <a:pt x="236" y="2"/>
                        </a:lnTo>
                        <a:lnTo>
                          <a:pt x="238" y="0"/>
                        </a:lnTo>
                        <a:lnTo>
                          <a:pt x="233" y="0"/>
                        </a:lnTo>
                        <a:lnTo>
                          <a:pt x="231" y="2"/>
                        </a:lnTo>
                        <a:lnTo>
                          <a:pt x="225" y="4"/>
                        </a:lnTo>
                        <a:lnTo>
                          <a:pt x="217" y="6"/>
                        </a:lnTo>
                        <a:lnTo>
                          <a:pt x="206" y="8"/>
                        </a:lnTo>
                        <a:lnTo>
                          <a:pt x="190" y="10"/>
                        </a:lnTo>
                        <a:lnTo>
                          <a:pt x="173" y="12"/>
                        </a:lnTo>
                        <a:lnTo>
                          <a:pt x="154" y="12"/>
                        </a:lnTo>
                        <a:lnTo>
                          <a:pt x="133" y="13"/>
                        </a:lnTo>
                        <a:lnTo>
                          <a:pt x="108" y="13"/>
                        </a:lnTo>
                        <a:lnTo>
                          <a:pt x="83" y="15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5" name="Freeform 211">
                    <a:extLst>
                      <a:ext uri="{FF2B5EF4-FFF2-40B4-BE49-F238E27FC236}">
                        <a16:creationId xmlns:a16="http://schemas.microsoft.com/office/drawing/2014/main" id="{FF1FA62F-F916-4CFC-810D-20BDFA9078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6" cy="8"/>
                  </a:xfrm>
                  <a:custGeom>
                    <a:avLst/>
                    <a:gdLst>
                      <a:gd name="T0" fmla="*/ 0 w 233"/>
                      <a:gd name="T1" fmla="*/ 15 h 15"/>
                      <a:gd name="T2" fmla="*/ 29 w 233"/>
                      <a:gd name="T3" fmla="*/ 15 h 15"/>
                      <a:gd name="T4" fmla="*/ 56 w 233"/>
                      <a:gd name="T5" fmla="*/ 15 h 15"/>
                      <a:gd name="T6" fmla="*/ 83 w 233"/>
                      <a:gd name="T7" fmla="*/ 15 h 15"/>
                      <a:gd name="T8" fmla="*/ 108 w 233"/>
                      <a:gd name="T9" fmla="*/ 13 h 15"/>
                      <a:gd name="T10" fmla="*/ 133 w 233"/>
                      <a:gd name="T11" fmla="*/ 13 h 15"/>
                      <a:gd name="T12" fmla="*/ 154 w 233"/>
                      <a:gd name="T13" fmla="*/ 12 h 15"/>
                      <a:gd name="T14" fmla="*/ 173 w 233"/>
                      <a:gd name="T15" fmla="*/ 12 h 15"/>
                      <a:gd name="T16" fmla="*/ 190 w 233"/>
                      <a:gd name="T17" fmla="*/ 10 h 15"/>
                      <a:gd name="T18" fmla="*/ 206 w 233"/>
                      <a:gd name="T19" fmla="*/ 8 h 15"/>
                      <a:gd name="T20" fmla="*/ 217 w 233"/>
                      <a:gd name="T21" fmla="*/ 6 h 15"/>
                      <a:gd name="T22" fmla="*/ 225 w 233"/>
                      <a:gd name="T23" fmla="*/ 4 h 15"/>
                      <a:gd name="T24" fmla="*/ 231 w 233"/>
                      <a:gd name="T25" fmla="*/ 2 h 15"/>
                      <a:gd name="T26" fmla="*/ 233 w 233"/>
                      <a:gd name="T27" fmla="*/ 0 h 15"/>
                      <a:gd name="T28" fmla="*/ 227 w 233"/>
                      <a:gd name="T29" fmla="*/ 0 h 15"/>
                      <a:gd name="T30" fmla="*/ 225 w 233"/>
                      <a:gd name="T31" fmla="*/ 2 h 15"/>
                      <a:gd name="T32" fmla="*/ 219 w 233"/>
                      <a:gd name="T33" fmla="*/ 4 h 15"/>
                      <a:gd name="T34" fmla="*/ 211 w 233"/>
                      <a:gd name="T35" fmla="*/ 6 h 15"/>
                      <a:gd name="T36" fmla="*/ 200 w 233"/>
                      <a:gd name="T37" fmla="*/ 8 h 15"/>
                      <a:gd name="T38" fmla="*/ 186 w 233"/>
                      <a:gd name="T39" fmla="*/ 10 h 15"/>
                      <a:gd name="T40" fmla="*/ 169 w 233"/>
                      <a:gd name="T41" fmla="*/ 12 h 15"/>
                      <a:gd name="T42" fmla="*/ 150 w 233"/>
                      <a:gd name="T43" fmla="*/ 12 h 15"/>
                      <a:gd name="T44" fmla="*/ 129 w 233"/>
                      <a:gd name="T45" fmla="*/ 13 h 15"/>
                      <a:gd name="T46" fmla="*/ 106 w 233"/>
                      <a:gd name="T47" fmla="*/ 13 h 15"/>
                      <a:gd name="T48" fmla="*/ 81 w 233"/>
                      <a:gd name="T49" fmla="*/ 15 h 15"/>
                      <a:gd name="T50" fmla="*/ 56 w 233"/>
                      <a:gd name="T51" fmla="*/ 15 h 15"/>
                      <a:gd name="T52" fmla="*/ 29 w 233"/>
                      <a:gd name="T53" fmla="*/ 15 h 15"/>
                      <a:gd name="T54" fmla="*/ 0 w 233"/>
                      <a:gd name="T55" fmla="*/ 15 h 15"/>
                      <a:gd name="T56" fmla="*/ 0 w 233"/>
                      <a:gd name="T57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3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3" y="15"/>
                        </a:lnTo>
                        <a:lnTo>
                          <a:pt x="108" y="13"/>
                        </a:lnTo>
                        <a:lnTo>
                          <a:pt x="133" y="13"/>
                        </a:lnTo>
                        <a:lnTo>
                          <a:pt x="154" y="12"/>
                        </a:lnTo>
                        <a:lnTo>
                          <a:pt x="173" y="12"/>
                        </a:lnTo>
                        <a:lnTo>
                          <a:pt x="190" y="10"/>
                        </a:lnTo>
                        <a:lnTo>
                          <a:pt x="206" y="8"/>
                        </a:lnTo>
                        <a:lnTo>
                          <a:pt x="217" y="6"/>
                        </a:lnTo>
                        <a:lnTo>
                          <a:pt x="225" y="4"/>
                        </a:lnTo>
                        <a:lnTo>
                          <a:pt x="231" y="2"/>
                        </a:lnTo>
                        <a:lnTo>
                          <a:pt x="233" y="0"/>
                        </a:lnTo>
                        <a:lnTo>
                          <a:pt x="227" y="0"/>
                        </a:lnTo>
                        <a:lnTo>
                          <a:pt x="225" y="2"/>
                        </a:lnTo>
                        <a:lnTo>
                          <a:pt x="219" y="4"/>
                        </a:lnTo>
                        <a:lnTo>
                          <a:pt x="211" y="6"/>
                        </a:lnTo>
                        <a:lnTo>
                          <a:pt x="200" y="8"/>
                        </a:lnTo>
                        <a:lnTo>
                          <a:pt x="186" y="10"/>
                        </a:lnTo>
                        <a:lnTo>
                          <a:pt x="169" y="12"/>
                        </a:lnTo>
                        <a:lnTo>
                          <a:pt x="150" y="12"/>
                        </a:lnTo>
                        <a:lnTo>
                          <a:pt x="129" y="13"/>
                        </a:lnTo>
                        <a:lnTo>
                          <a:pt x="106" y="13"/>
                        </a:lnTo>
                        <a:lnTo>
                          <a:pt x="81" y="15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E7E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212">
                    <a:extLst>
                      <a:ext uri="{FF2B5EF4-FFF2-40B4-BE49-F238E27FC236}">
                        <a16:creationId xmlns:a16="http://schemas.microsoft.com/office/drawing/2014/main" id="{59E4D792-D440-4A67-8DCC-E3B11D27CF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3" cy="8"/>
                  </a:xfrm>
                  <a:custGeom>
                    <a:avLst/>
                    <a:gdLst>
                      <a:gd name="T0" fmla="*/ 0 w 227"/>
                      <a:gd name="T1" fmla="*/ 15 h 15"/>
                      <a:gd name="T2" fmla="*/ 29 w 227"/>
                      <a:gd name="T3" fmla="*/ 15 h 15"/>
                      <a:gd name="T4" fmla="*/ 56 w 227"/>
                      <a:gd name="T5" fmla="*/ 15 h 15"/>
                      <a:gd name="T6" fmla="*/ 81 w 227"/>
                      <a:gd name="T7" fmla="*/ 15 h 15"/>
                      <a:gd name="T8" fmla="*/ 106 w 227"/>
                      <a:gd name="T9" fmla="*/ 13 h 15"/>
                      <a:gd name="T10" fmla="*/ 129 w 227"/>
                      <a:gd name="T11" fmla="*/ 13 h 15"/>
                      <a:gd name="T12" fmla="*/ 150 w 227"/>
                      <a:gd name="T13" fmla="*/ 12 h 15"/>
                      <a:gd name="T14" fmla="*/ 169 w 227"/>
                      <a:gd name="T15" fmla="*/ 12 h 15"/>
                      <a:gd name="T16" fmla="*/ 186 w 227"/>
                      <a:gd name="T17" fmla="*/ 10 h 15"/>
                      <a:gd name="T18" fmla="*/ 200 w 227"/>
                      <a:gd name="T19" fmla="*/ 8 h 15"/>
                      <a:gd name="T20" fmla="*/ 211 w 227"/>
                      <a:gd name="T21" fmla="*/ 6 h 15"/>
                      <a:gd name="T22" fmla="*/ 219 w 227"/>
                      <a:gd name="T23" fmla="*/ 4 h 15"/>
                      <a:gd name="T24" fmla="*/ 225 w 227"/>
                      <a:gd name="T25" fmla="*/ 2 h 15"/>
                      <a:gd name="T26" fmla="*/ 227 w 227"/>
                      <a:gd name="T27" fmla="*/ 0 h 15"/>
                      <a:gd name="T28" fmla="*/ 221 w 227"/>
                      <a:gd name="T29" fmla="*/ 0 h 15"/>
                      <a:gd name="T30" fmla="*/ 219 w 227"/>
                      <a:gd name="T31" fmla="*/ 2 h 15"/>
                      <a:gd name="T32" fmla="*/ 213 w 227"/>
                      <a:gd name="T33" fmla="*/ 4 h 15"/>
                      <a:gd name="T34" fmla="*/ 204 w 227"/>
                      <a:gd name="T35" fmla="*/ 6 h 15"/>
                      <a:gd name="T36" fmla="*/ 190 w 227"/>
                      <a:gd name="T37" fmla="*/ 8 h 15"/>
                      <a:gd name="T38" fmla="*/ 175 w 227"/>
                      <a:gd name="T39" fmla="*/ 10 h 15"/>
                      <a:gd name="T40" fmla="*/ 156 w 227"/>
                      <a:gd name="T41" fmla="*/ 12 h 15"/>
                      <a:gd name="T42" fmla="*/ 134 w 227"/>
                      <a:gd name="T43" fmla="*/ 12 h 15"/>
                      <a:gd name="T44" fmla="*/ 111 w 227"/>
                      <a:gd name="T45" fmla="*/ 13 h 15"/>
                      <a:gd name="T46" fmla="*/ 84 w 227"/>
                      <a:gd name="T47" fmla="*/ 13 h 15"/>
                      <a:gd name="T48" fmla="*/ 58 w 227"/>
                      <a:gd name="T49" fmla="*/ 15 h 15"/>
                      <a:gd name="T50" fmla="*/ 29 w 227"/>
                      <a:gd name="T51" fmla="*/ 15 h 15"/>
                      <a:gd name="T52" fmla="*/ 0 w 227"/>
                      <a:gd name="T53" fmla="*/ 15 h 15"/>
                      <a:gd name="T54" fmla="*/ 0 w 227"/>
                      <a:gd name="T55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227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1" y="15"/>
                        </a:lnTo>
                        <a:lnTo>
                          <a:pt x="106" y="13"/>
                        </a:lnTo>
                        <a:lnTo>
                          <a:pt x="129" y="13"/>
                        </a:lnTo>
                        <a:lnTo>
                          <a:pt x="150" y="12"/>
                        </a:lnTo>
                        <a:lnTo>
                          <a:pt x="169" y="12"/>
                        </a:lnTo>
                        <a:lnTo>
                          <a:pt x="186" y="10"/>
                        </a:lnTo>
                        <a:lnTo>
                          <a:pt x="200" y="8"/>
                        </a:lnTo>
                        <a:lnTo>
                          <a:pt x="211" y="6"/>
                        </a:lnTo>
                        <a:lnTo>
                          <a:pt x="219" y="4"/>
                        </a:lnTo>
                        <a:lnTo>
                          <a:pt x="225" y="2"/>
                        </a:lnTo>
                        <a:lnTo>
                          <a:pt x="227" y="0"/>
                        </a:lnTo>
                        <a:lnTo>
                          <a:pt x="221" y="0"/>
                        </a:lnTo>
                        <a:lnTo>
                          <a:pt x="219" y="2"/>
                        </a:lnTo>
                        <a:lnTo>
                          <a:pt x="213" y="4"/>
                        </a:lnTo>
                        <a:lnTo>
                          <a:pt x="204" y="6"/>
                        </a:lnTo>
                        <a:lnTo>
                          <a:pt x="190" y="8"/>
                        </a:lnTo>
                        <a:lnTo>
                          <a:pt x="175" y="10"/>
                        </a:lnTo>
                        <a:lnTo>
                          <a:pt x="156" y="12"/>
                        </a:lnTo>
                        <a:lnTo>
                          <a:pt x="134" y="12"/>
                        </a:lnTo>
                        <a:lnTo>
                          <a:pt x="111" y="13"/>
                        </a:lnTo>
                        <a:lnTo>
                          <a:pt x="84" y="13"/>
                        </a:lnTo>
                        <a:lnTo>
                          <a:pt x="58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D7D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7" name="Freeform 213">
                    <a:extLst>
                      <a:ext uri="{FF2B5EF4-FFF2-40B4-BE49-F238E27FC236}">
                        <a16:creationId xmlns:a16="http://schemas.microsoft.com/office/drawing/2014/main" id="{1909FA1D-B107-4138-82ED-370D25EFA7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1" cy="8"/>
                  </a:xfrm>
                  <a:custGeom>
                    <a:avLst/>
                    <a:gdLst>
                      <a:gd name="T0" fmla="*/ 0 w 221"/>
                      <a:gd name="T1" fmla="*/ 15 h 15"/>
                      <a:gd name="T2" fmla="*/ 29 w 221"/>
                      <a:gd name="T3" fmla="*/ 15 h 15"/>
                      <a:gd name="T4" fmla="*/ 58 w 221"/>
                      <a:gd name="T5" fmla="*/ 15 h 15"/>
                      <a:gd name="T6" fmla="*/ 84 w 221"/>
                      <a:gd name="T7" fmla="*/ 13 h 15"/>
                      <a:gd name="T8" fmla="*/ 111 w 221"/>
                      <a:gd name="T9" fmla="*/ 13 h 15"/>
                      <a:gd name="T10" fmla="*/ 134 w 221"/>
                      <a:gd name="T11" fmla="*/ 12 h 15"/>
                      <a:gd name="T12" fmla="*/ 156 w 221"/>
                      <a:gd name="T13" fmla="*/ 12 h 15"/>
                      <a:gd name="T14" fmla="*/ 175 w 221"/>
                      <a:gd name="T15" fmla="*/ 10 h 15"/>
                      <a:gd name="T16" fmla="*/ 190 w 221"/>
                      <a:gd name="T17" fmla="*/ 8 h 15"/>
                      <a:gd name="T18" fmla="*/ 204 w 221"/>
                      <a:gd name="T19" fmla="*/ 6 h 15"/>
                      <a:gd name="T20" fmla="*/ 213 w 221"/>
                      <a:gd name="T21" fmla="*/ 4 h 15"/>
                      <a:gd name="T22" fmla="*/ 219 w 221"/>
                      <a:gd name="T23" fmla="*/ 2 h 15"/>
                      <a:gd name="T24" fmla="*/ 221 w 221"/>
                      <a:gd name="T25" fmla="*/ 0 h 15"/>
                      <a:gd name="T26" fmla="*/ 215 w 221"/>
                      <a:gd name="T27" fmla="*/ 0 h 15"/>
                      <a:gd name="T28" fmla="*/ 213 w 221"/>
                      <a:gd name="T29" fmla="*/ 2 h 15"/>
                      <a:gd name="T30" fmla="*/ 208 w 221"/>
                      <a:gd name="T31" fmla="*/ 4 h 15"/>
                      <a:gd name="T32" fmla="*/ 198 w 221"/>
                      <a:gd name="T33" fmla="*/ 6 h 15"/>
                      <a:gd name="T34" fmla="*/ 186 w 221"/>
                      <a:gd name="T35" fmla="*/ 8 h 15"/>
                      <a:gd name="T36" fmla="*/ 171 w 221"/>
                      <a:gd name="T37" fmla="*/ 10 h 15"/>
                      <a:gd name="T38" fmla="*/ 152 w 221"/>
                      <a:gd name="T39" fmla="*/ 12 h 15"/>
                      <a:gd name="T40" fmla="*/ 131 w 221"/>
                      <a:gd name="T41" fmla="*/ 12 h 15"/>
                      <a:gd name="T42" fmla="*/ 108 w 221"/>
                      <a:gd name="T43" fmla="*/ 13 h 15"/>
                      <a:gd name="T44" fmla="*/ 83 w 221"/>
                      <a:gd name="T45" fmla="*/ 13 h 15"/>
                      <a:gd name="T46" fmla="*/ 56 w 221"/>
                      <a:gd name="T47" fmla="*/ 15 h 15"/>
                      <a:gd name="T48" fmla="*/ 29 w 221"/>
                      <a:gd name="T49" fmla="*/ 15 h 15"/>
                      <a:gd name="T50" fmla="*/ 0 w 221"/>
                      <a:gd name="T51" fmla="*/ 15 h 15"/>
                      <a:gd name="T52" fmla="*/ 0 w 221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21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8" y="15"/>
                        </a:lnTo>
                        <a:lnTo>
                          <a:pt x="84" y="13"/>
                        </a:lnTo>
                        <a:lnTo>
                          <a:pt x="111" y="13"/>
                        </a:lnTo>
                        <a:lnTo>
                          <a:pt x="134" y="12"/>
                        </a:lnTo>
                        <a:lnTo>
                          <a:pt x="156" y="12"/>
                        </a:lnTo>
                        <a:lnTo>
                          <a:pt x="175" y="10"/>
                        </a:lnTo>
                        <a:lnTo>
                          <a:pt x="190" y="8"/>
                        </a:lnTo>
                        <a:lnTo>
                          <a:pt x="204" y="6"/>
                        </a:lnTo>
                        <a:lnTo>
                          <a:pt x="213" y="4"/>
                        </a:lnTo>
                        <a:lnTo>
                          <a:pt x="219" y="2"/>
                        </a:lnTo>
                        <a:lnTo>
                          <a:pt x="221" y="0"/>
                        </a:lnTo>
                        <a:lnTo>
                          <a:pt x="215" y="0"/>
                        </a:lnTo>
                        <a:lnTo>
                          <a:pt x="213" y="2"/>
                        </a:lnTo>
                        <a:lnTo>
                          <a:pt x="208" y="4"/>
                        </a:lnTo>
                        <a:lnTo>
                          <a:pt x="198" y="6"/>
                        </a:lnTo>
                        <a:lnTo>
                          <a:pt x="186" y="8"/>
                        </a:lnTo>
                        <a:lnTo>
                          <a:pt x="171" y="10"/>
                        </a:lnTo>
                        <a:lnTo>
                          <a:pt x="152" y="12"/>
                        </a:lnTo>
                        <a:lnTo>
                          <a:pt x="131" y="12"/>
                        </a:lnTo>
                        <a:lnTo>
                          <a:pt x="108" y="13"/>
                        </a:lnTo>
                        <a:lnTo>
                          <a:pt x="83" y="13"/>
                        </a:lnTo>
                        <a:lnTo>
                          <a:pt x="56" y="15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8" name="Freeform 214">
                    <a:extLst>
                      <a:ext uri="{FF2B5EF4-FFF2-40B4-BE49-F238E27FC236}">
                        <a16:creationId xmlns:a16="http://schemas.microsoft.com/office/drawing/2014/main" id="{CF32B815-FA66-4AF2-A812-BF10F98DF6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08" cy="8"/>
                  </a:xfrm>
                  <a:custGeom>
                    <a:avLst/>
                    <a:gdLst>
                      <a:gd name="T0" fmla="*/ 0 w 215"/>
                      <a:gd name="T1" fmla="*/ 15 h 15"/>
                      <a:gd name="T2" fmla="*/ 29 w 215"/>
                      <a:gd name="T3" fmla="*/ 15 h 15"/>
                      <a:gd name="T4" fmla="*/ 56 w 215"/>
                      <a:gd name="T5" fmla="*/ 15 h 15"/>
                      <a:gd name="T6" fmla="*/ 83 w 215"/>
                      <a:gd name="T7" fmla="*/ 13 h 15"/>
                      <a:gd name="T8" fmla="*/ 108 w 215"/>
                      <a:gd name="T9" fmla="*/ 13 h 15"/>
                      <a:gd name="T10" fmla="*/ 131 w 215"/>
                      <a:gd name="T11" fmla="*/ 12 h 15"/>
                      <a:gd name="T12" fmla="*/ 152 w 215"/>
                      <a:gd name="T13" fmla="*/ 12 h 15"/>
                      <a:gd name="T14" fmla="*/ 171 w 215"/>
                      <a:gd name="T15" fmla="*/ 10 h 15"/>
                      <a:gd name="T16" fmla="*/ 186 w 215"/>
                      <a:gd name="T17" fmla="*/ 8 h 15"/>
                      <a:gd name="T18" fmla="*/ 198 w 215"/>
                      <a:gd name="T19" fmla="*/ 6 h 15"/>
                      <a:gd name="T20" fmla="*/ 208 w 215"/>
                      <a:gd name="T21" fmla="*/ 4 h 15"/>
                      <a:gd name="T22" fmla="*/ 213 w 215"/>
                      <a:gd name="T23" fmla="*/ 2 h 15"/>
                      <a:gd name="T24" fmla="*/ 215 w 215"/>
                      <a:gd name="T25" fmla="*/ 0 h 15"/>
                      <a:gd name="T26" fmla="*/ 210 w 215"/>
                      <a:gd name="T27" fmla="*/ 0 h 15"/>
                      <a:gd name="T28" fmla="*/ 208 w 215"/>
                      <a:gd name="T29" fmla="*/ 2 h 15"/>
                      <a:gd name="T30" fmla="*/ 202 w 215"/>
                      <a:gd name="T31" fmla="*/ 4 h 15"/>
                      <a:gd name="T32" fmla="*/ 192 w 215"/>
                      <a:gd name="T33" fmla="*/ 6 h 15"/>
                      <a:gd name="T34" fmla="*/ 181 w 215"/>
                      <a:gd name="T35" fmla="*/ 8 h 15"/>
                      <a:gd name="T36" fmla="*/ 165 w 215"/>
                      <a:gd name="T37" fmla="*/ 10 h 15"/>
                      <a:gd name="T38" fmla="*/ 148 w 215"/>
                      <a:gd name="T39" fmla="*/ 10 h 15"/>
                      <a:gd name="T40" fmla="*/ 127 w 215"/>
                      <a:gd name="T41" fmla="*/ 12 h 15"/>
                      <a:gd name="T42" fmla="*/ 106 w 215"/>
                      <a:gd name="T43" fmla="*/ 13 h 15"/>
                      <a:gd name="T44" fmla="*/ 81 w 215"/>
                      <a:gd name="T45" fmla="*/ 13 h 15"/>
                      <a:gd name="T46" fmla="*/ 54 w 215"/>
                      <a:gd name="T47" fmla="*/ 13 h 15"/>
                      <a:gd name="T48" fmla="*/ 29 w 215"/>
                      <a:gd name="T49" fmla="*/ 15 h 15"/>
                      <a:gd name="T50" fmla="*/ 0 w 215"/>
                      <a:gd name="T51" fmla="*/ 15 h 15"/>
                      <a:gd name="T52" fmla="*/ 0 w 215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15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6" y="15"/>
                        </a:lnTo>
                        <a:lnTo>
                          <a:pt x="83" y="13"/>
                        </a:lnTo>
                        <a:lnTo>
                          <a:pt x="108" y="13"/>
                        </a:lnTo>
                        <a:lnTo>
                          <a:pt x="131" y="12"/>
                        </a:lnTo>
                        <a:lnTo>
                          <a:pt x="152" y="12"/>
                        </a:lnTo>
                        <a:lnTo>
                          <a:pt x="171" y="10"/>
                        </a:lnTo>
                        <a:lnTo>
                          <a:pt x="186" y="8"/>
                        </a:lnTo>
                        <a:lnTo>
                          <a:pt x="198" y="6"/>
                        </a:lnTo>
                        <a:lnTo>
                          <a:pt x="208" y="4"/>
                        </a:lnTo>
                        <a:lnTo>
                          <a:pt x="213" y="2"/>
                        </a:lnTo>
                        <a:lnTo>
                          <a:pt x="215" y="0"/>
                        </a:lnTo>
                        <a:lnTo>
                          <a:pt x="210" y="0"/>
                        </a:lnTo>
                        <a:lnTo>
                          <a:pt x="208" y="2"/>
                        </a:lnTo>
                        <a:lnTo>
                          <a:pt x="202" y="4"/>
                        </a:lnTo>
                        <a:lnTo>
                          <a:pt x="192" y="6"/>
                        </a:lnTo>
                        <a:lnTo>
                          <a:pt x="181" y="8"/>
                        </a:lnTo>
                        <a:lnTo>
                          <a:pt x="165" y="10"/>
                        </a:lnTo>
                        <a:lnTo>
                          <a:pt x="148" y="10"/>
                        </a:lnTo>
                        <a:lnTo>
                          <a:pt x="127" y="12"/>
                        </a:lnTo>
                        <a:lnTo>
                          <a:pt x="106" y="13"/>
                        </a:lnTo>
                        <a:lnTo>
                          <a:pt x="81" y="13"/>
                        </a:lnTo>
                        <a:lnTo>
                          <a:pt x="54" y="13"/>
                        </a:lnTo>
                        <a:lnTo>
                          <a:pt x="29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A7A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9" name="Freeform 215">
                    <a:extLst>
                      <a:ext uri="{FF2B5EF4-FFF2-40B4-BE49-F238E27FC236}">
                        <a16:creationId xmlns:a16="http://schemas.microsoft.com/office/drawing/2014/main" id="{ADA18DD8-D269-434F-B6C8-F0C5260B0C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05" cy="8"/>
                  </a:xfrm>
                  <a:custGeom>
                    <a:avLst/>
                    <a:gdLst>
                      <a:gd name="T0" fmla="*/ 0 w 210"/>
                      <a:gd name="T1" fmla="*/ 15 h 15"/>
                      <a:gd name="T2" fmla="*/ 29 w 210"/>
                      <a:gd name="T3" fmla="*/ 15 h 15"/>
                      <a:gd name="T4" fmla="*/ 54 w 210"/>
                      <a:gd name="T5" fmla="*/ 13 h 15"/>
                      <a:gd name="T6" fmla="*/ 81 w 210"/>
                      <a:gd name="T7" fmla="*/ 13 h 15"/>
                      <a:gd name="T8" fmla="*/ 106 w 210"/>
                      <a:gd name="T9" fmla="*/ 13 h 15"/>
                      <a:gd name="T10" fmla="*/ 127 w 210"/>
                      <a:gd name="T11" fmla="*/ 12 h 15"/>
                      <a:gd name="T12" fmla="*/ 148 w 210"/>
                      <a:gd name="T13" fmla="*/ 10 h 15"/>
                      <a:gd name="T14" fmla="*/ 165 w 210"/>
                      <a:gd name="T15" fmla="*/ 10 h 15"/>
                      <a:gd name="T16" fmla="*/ 181 w 210"/>
                      <a:gd name="T17" fmla="*/ 8 h 15"/>
                      <a:gd name="T18" fmla="*/ 192 w 210"/>
                      <a:gd name="T19" fmla="*/ 6 h 15"/>
                      <a:gd name="T20" fmla="*/ 202 w 210"/>
                      <a:gd name="T21" fmla="*/ 4 h 15"/>
                      <a:gd name="T22" fmla="*/ 208 w 210"/>
                      <a:gd name="T23" fmla="*/ 2 h 15"/>
                      <a:gd name="T24" fmla="*/ 210 w 210"/>
                      <a:gd name="T25" fmla="*/ 0 h 15"/>
                      <a:gd name="T26" fmla="*/ 204 w 210"/>
                      <a:gd name="T27" fmla="*/ 0 h 15"/>
                      <a:gd name="T28" fmla="*/ 202 w 210"/>
                      <a:gd name="T29" fmla="*/ 2 h 15"/>
                      <a:gd name="T30" fmla="*/ 196 w 210"/>
                      <a:gd name="T31" fmla="*/ 4 h 15"/>
                      <a:gd name="T32" fmla="*/ 188 w 210"/>
                      <a:gd name="T33" fmla="*/ 6 h 15"/>
                      <a:gd name="T34" fmla="*/ 177 w 210"/>
                      <a:gd name="T35" fmla="*/ 8 h 15"/>
                      <a:gd name="T36" fmla="*/ 161 w 210"/>
                      <a:gd name="T37" fmla="*/ 10 h 15"/>
                      <a:gd name="T38" fmla="*/ 144 w 210"/>
                      <a:gd name="T39" fmla="*/ 10 h 15"/>
                      <a:gd name="T40" fmla="*/ 123 w 210"/>
                      <a:gd name="T41" fmla="*/ 12 h 15"/>
                      <a:gd name="T42" fmla="*/ 102 w 210"/>
                      <a:gd name="T43" fmla="*/ 12 h 15"/>
                      <a:gd name="T44" fmla="*/ 79 w 210"/>
                      <a:gd name="T45" fmla="*/ 13 h 15"/>
                      <a:gd name="T46" fmla="*/ 54 w 210"/>
                      <a:gd name="T47" fmla="*/ 13 h 15"/>
                      <a:gd name="T48" fmla="*/ 27 w 210"/>
                      <a:gd name="T49" fmla="*/ 13 h 15"/>
                      <a:gd name="T50" fmla="*/ 0 w 210"/>
                      <a:gd name="T51" fmla="*/ 13 h 15"/>
                      <a:gd name="T52" fmla="*/ 0 w 210"/>
                      <a:gd name="T53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10" h="15">
                        <a:moveTo>
                          <a:pt x="0" y="15"/>
                        </a:moveTo>
                        <a:lnTo>
                          <a:pt x="29" y="15"/>
                        </a:lnTo>
                        <a:lnTo>
                          <a:pt x="54" y="13"/>
                        </a:lnTo>
                        <a:lnTo>
                          <a:pt x="81" y="13"/>
                        </a:lnTo>
                        <a:lnTo>
                          <a:pt x="106" y="13"/>
                        </a:lnTo>
                        <a:lnTo>
                          <a:pt x="127" y="12"/>
                        </a:lnTo>
                        <a:lnTo>
                          <a:pt x="148" y="10"/>
                        </a:lnTo>
                        <a:lnTo>
                          <a:pt x="165" y="10"/>
                        </a:lnTo>
                        <a:lnTo>
                          <a:pt x="181" y="8"/>
                        </a:lnTo>
                        <a:lnTo>
                          <a:pt x="192" y="6"/>
                        </a:lnTo>
                        <a:lnTo>
                          <a:pt x="202" y="4"/>
                        </a:lnTo>
                        <a:lnTo>
                          <a:pt x="208" y="2"/>
                        </a:lnTo>
                        <a:lnTo>
                          <a:pt x="210" y="0"/>
                        </a:lnTo>
                        <a:lnTo>
                          <a:pt x="204" y="0"/>
                        </a:lnTo>
                        <a:lnTo>
                          <a:pt x="202" y="2"/>
                        </a:lnTo>
                        <a:lnTo>
                          <a:pt x="196" y="4"/>
                        </a:lnTo>
                        <a:lnTo>
                          <a:pt x="188" y="6"/>
                        </a:lnTo>
                        <a:lnTo>
                          <a:pt x="177" y="8"/>
                        </a:lnTo>
                        <a:lnTo>
                          <a:pt x="161" y="10"/>
                        </a:lnTo>
                        <a:lnTo>
                          <a:pt x="144" y="10"/>
                        </a:lnTo>
                        <a:lnTo>
                          <a:pt x="123" y="12"/>
                        </a:lnTo>
                        <a:lnTo>
                          <a:pt x="102" y="12"/>
                        </a:lnTo>
                        <a:lnTo>
                          <a:pt x="79" y="13"/>
                        </a:lnTo>
                        <a:lnTo>
                          <a:pt x="54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79797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 216">
                    <a:extLst>
                      <a:ext uri="{FF2B5EF4-FFF2-40B4-BE49-F238E27FC236}">
                        <a16:creationId xmlns:a16="http://schemas.microsoft.com/office/drawing/2014/main" id="{01E45916-87F7-49B0-B77A-60C5986C47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02" cy="7"/>
                  </a:xfrm>
                  <a:custGeom>
                    <a:avLst/>
                    <a:gdLst>
                      <a:gd name="T0" fmla="*/ 0 w 204"/>
                      <a:gd name="T1" fmla="*/ 13 h 13"/>
                      <a:gd name="T2" fmla="*/ 27 w 204"/>
                      <a:gd name="T3" fmla="*/ 13 h 13"/>
                      <a:gd name="T4" fmla="*/ 54 w 204"/>
                      <a:gd name="T5" fmla="*/ 13 h 13"/>
                      <a:gd name="T6" fmla="*/ 79 w 204"/>
                      <a:gd name="T7" fmla="*/ 13 h 13"/>
                      <a:gd name="T8" fmla="*/ 102 w 204"/>
                      <a:gd name="T9" fmla="*/ 12 h 13"/>
                      <a:gd name="T10" fmla="*/ 123 w 204"/>
                      <a:gd name="T11" fmla="*/ 12 h 13"/>
                      <a:gd name="T12" fmla="*/ 144 w 204"/>
                      <a:gd name="T13" fmla="*/ 10 h 13"/>
                      <a:gd name="T14" fmla="*/ 161 w 204"/>
                      <a:gd name="T15" fmla="*/ 10 h 13"/>
                      <a:gd name="T16" fmla="*/ 177 w 204"/>
                      <a:gd name="T17" fmla="*/ 8 h 13"/>
                      <a:gd name="T18" fmla="*/ 188 w 204"/>
                      <a:gd name="T19" fmla="*/ 6 h 13"/>
                      <a:gd name="T20" fmla="*/ 196 w 204"/>
                      <a:gd name="T21" fmla="*/ 4 h 13"/>
                      <a:gd name="T22" fmla="*/ 202 w 204"/>
                      <a:gd name="T23" fmla="*/ 2 h 13"/>
                      <a:gd name="T24" fmla="*/ 204 w 204"/>
                      <a:gd name="T25" fmla="*/ 0 h 13"/>
                      <a:gd name="T26" fmla="*/ 198 w 204"/>
                      <a:gd name="T27" fmla="*/ 0 h 13"/>
                      <a:gd name="T28" fmla="*/ 196 w 204"/>
                      <a:gd name="T29" fmla="*/ 2 h 13"/>
                      <a:gd name="T30" fmla="*/ 190 w 204"/>
                      <a:gd name="T31" fmla="*/ 4 h 13"/>
                      <a:gd name="T32" fmla="*/ 183 w 204"/>
                      <a:gd name="T33" fmla="*/ 6 h 13"/>
                      <a:gd name="T34" fmla="*/ 171 w 204"/>
                      <a:gd name="T35" fmla="*/ 8 h 13"/>
                      <a:gd name="T36" fmla="*/ 158 w 204"/>
                      <a:gd name="T37" fmla="*/ 8 h 13"/>
                      <a:gd name="T38" fmla="*/ 140 w 204"/>
                      <a:gd name="T39" fmla="*/ 10 h 13"/>
                      <a:gd name="T40" fmla="*/ 121 w 204"/>
                      <a:gd name="T41" fmla="*/ 12 h 13"/>
                      <a:gd name="T42" fmla="*/ 100 w 204"/>
                      <a:gd name="T43" fmla="*/ 12 h 13"/>
                      <a:gd name="T44" fmla="*/ 77 w 204"/>
                      <a:gd name="T45" fmla="*/ 13 h 13"/>
                      <a:gd name="T46" fmla="*/ 52 w 204"/>
                      <a:gd name="T47" fmla="*/ 13 h 13"/>
                      <a:gd name="T48" fmla="*/ 27 w 204"/>
                      <a:gd name="T49" fmla="*/ 13 h 13"/>
                      <a:gd name="T50" fmla="*/ 0 w 204"/>
                      <a:gd name="T51" fmla="*/ 13 h 13"/>
                      <a:gd name="T52" fmla="*/ 0 w 204"/>
                      <a:gd name="T5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04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4" y="13"/>
                        </a:lnTo>
                        <a:lnTo>
                          <a:pt x="79" y="13"/>
                        </a:lnTo>
                        <a:lnTo>
                          <a:pt x="102" y="12"/>
                        </a:lnTo>
                        <a:lnTo>
                          <a:pt x="123" y="12"/>
                        </a:lnTo>
                        <a:lnTo>
                          <a:pt x="144" y="10"/>
                        </a:lnTo>
                        <a:lnTo>
                          <a:pt x="161" y="10"/>
                        </a:lnTo>
                        <a:lnTo>
                          <a:pt x="177" y="8"/>
                        </a:lnTo>
                        <a:lnTo>
                          <a:pt x="188" y="6"/>
                        </a:lnTo>
                        <a:lnTo>
                          <a:pt x="196" y="4"/>
                        </a:lnTo>
                        <a:lnTo>
                          <a:pt x="202" y="2"/>
                        </a:lnTo>
                        <a:lnTo>
                          <a:pt x="204" y="0"/>
                        </a:lnTo>
                        <a:lnTo>
                          <a:pt x="198" y="0"/>
                        </a:lnTo>
                        <a:lnTo>
                          <a:pt x="196" y="2"/>
                        </a:lnTo>
                        <a:lnTo>
                          <a:pt x="190" y="4"/>
                        </a:lnTo>
                        <a:lnTo>
                          <a:pt x="183" y="6"/>
                        </a:lnTo>
                        <a:lnTo>
                          <a:pt x="171" y="8"/>
                        </a:lnTo>
                        <a:lnTo>
                          <a:pt x="158" y="8"/>
                        </a:lnTo>
                        <a:lnTo>
                          <a:pt x="140" y="10"/>
                        </a:lnTo>
                        <a:lnTo>
                          <a:pt x="121" y="12"/>
                        </a:lnTo>
                        <a:lnTo>
                          <a:pt x="100" y="12"/>
                        </a:lnTo>
                        <a:lnTo>
                          <a:pt x="77" y="13"/>
                        </a:lnTo>
                        <a:lnTo>
                          <a:pt x="52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878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 217">
                    <a:extLst>
                      <a:ext uri="{FF2B5EF4-FFF2-40B4-BE49-F238E27FC236}">
                        <a16:creationId xmlns:a16="http://schemas.microsoft.com/office/drawing/2014/main" id="{D4344D60-553E-4745-B576-67BF677EE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9" cy="7"/>
                  </a:xfrm>
                  <a:custGeom>
                    <a:avLst/>
                    <a:gdLst>
                      <a:gd name="T0" fmla="*/ 0 w 198"/>
                      <a:gd name="T1" fmla="*/ 13 h 13"/>
                      <a:gd name="T2" fmla="*/ 27 w 198"/>
                      <a:gd name="T3" fmla="*/ 13 h 13"/>
                      <a:gd name="T4" fmla="*/ 52 w 198"/>
                      <a:gd name="T5" fmla="*/ 13 h 13"/>
                      <a:gd name="T6" fmla="*/ 77 w 198"/>
                      <a:gd name="T7" fmla="*/ 13 h 13"/>
                      <a:gd name="T8" fmla="*/ 100 w 198"/>
                      <a:gd name="T9" fmla="*/ 12 h 13"/>
                      <a:gd name="T10" fmla="*/ 121 w 198"/>
                      <a:gd name="T11" fmla="*/ 12 h 13"/>
                      <a:gd name="T12" fmla="*/ 140 w 198"/>
                      <a:gd name="T13" fmla="*/ 10 h 13"/>
                      <a:gd name="T14" fmla="*/ 158 w 198"/>
                      <a:gd name="T15" fmla="*/ 8 h 13"/>
                      <a:gd name="T16" fmla="*/ 171 w 198"/>
                      <a:gd name="T17" fmla="*/ 8 h 13"/>
                      <a:gd name="T18" fmla="*/ 183 w 198"/>
                      <a:gd name="T19" fmla="*/ 6 h 13"/>
                      <a:gd name="T20" fmla="*/ 190 w 198"/>
                      <a:gd name="T21" fmla="*/ 4 h 13"/>
                      <a:gd name="T22" fmla="*/ 196 w 198"/>
                      <a:gd name="T23" fmla="*/ 2 h 13"/>
                      <a:gd name="T24" fmla="*/ 198 w 198"/>
                      <a:gd name="T25" fmla="*/ 0 h 13"/>
                      <a:gd name="T26" fmla="*/ 192 w 198"/>
                      <a:gd name="T27" fmla="*/ 0 h 13"/>
                      <a:gd name="T28" fmla="*/ 190 w 198"/>
                      <a:gd name="T29" fmla="*/ 2 h 13"/>
                      <a:gd name="T30" fmla="*/ 184 w 198"/>
                      <a:gd name="T31" fmla="*/ 4 h 13"/>
                      <a:gd name="T32" fmla="*/ 177 w 198"/>
                      <a:gd name="T33" fmla="*/ 6 h 13"/>
                      <a:gd name="T34" fmla="*/ 165 w 198"/>
                      <a:gd name="T35" fmla="*/ 8 h 13"/>
                      <a:gd name="T36" fmla="*/ 152 w 198"/>
                      <a:gd name="T37" fmla="*/ 8 h 13"/>
                      <a:gd name="T38" fmla="*/ 136 w 198"/>
                      <a:gd name="T39" fmla="*/ 10 h 13"/>
                      <a:gd name="T40" fmla="*/ 117 w 198"/>
                      <a:gd name="T41" fmla="*/ 12 h 13"/>
                      <a:gd name="T42" fmla="*/ 96 w 198"/>
                      <a:gd name="T43" fmla="*/ 12 h 13"/>
                      <a:gd name="T44" fmla="*/ 73 w 198"/>
                      <a:gd name="T45" fmla="*/ 12 h 13"/>
                      <a:gd name="T46" fmla="*/ 50 w 198"/>
                      <a:gd name="T47" fmla="*/ 13 h 13"/>
                      <a:gd name="T48" fmla="*/ 25 w 198"/>
                      <a:gd name="T49" fmla="*/ 13 h 13"/>
                      <a:gd name="T50" fmla="*/ 0 w 198"/>
                      <a:gd name="T51" fmla="*/ 13 h 13"/>
                      <a:gd name="T52" fmla="*/ 0 w 198"/>
                      <a:gd name="T5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98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2" y="13"/>
                        </a:lnTo>
                        <a:lnTo>
                          <a:pt x="77" y="13"/>
                        </a:lnTo>
                        <a:lnTo>
                          <a:pt x="100" y="12"/>
                        </a:lnTo>
                        <a:lnTo>
                          <a:pt x="121" y="12"/>
                        </a:lnTo>
                        <a:lnTo>
                          <a:pt x="140" y="10"/>
                        </a:lnTo>
                        <a:lnTo>
                          <a:pt x="158" y="8"/>
                        </a:lnTo>
                        <a:lnTo>
                          <a:pt x="171" y="8"/>
                        </a:lnTo>
                        <a:lnTo>
                          <a:pt x="183" y="6"/>
                        </a:lnTo>
                        <a:lnTo>
                          <a:pt x="190" y="4"/>
                        </a:lnTo>
                        <a:lnTo>
                          <a:pt x="196" y="2"/>
                        </a:lnTo>
                        <a:lnTo>
                          <a:pt x="198" y="0"/>
                        </a:lnTo>
                        <a:lnTo>
                          <a:pt x="192" y="0"/>
                        </a:lnTo>
                        <a:lnTo>
                          <a:pt x="190" y="2"/>
                        </a:lnTo>
                        <a:lnTo>
                          <a:pt x="184" y="4"/>
                        </a:lnTo>
                        <a:lnTo>
                          <a:pt x="177" y="6"/>
                        </a:lnTo>
                        <a:lnTo>
                          <a:pt x="165" y="8"/>
                        </a:lnTo>
                        <a:lnTo>
                          <a:pt x="152" y="8"/>
                        </a:lnTo>
                        <a:lnTo>
                          <a:pt x="136" y="10"/>
                        </a:lnTo>
                        <a:lnTo>
                          <a:pt x="117" y="12"/>
                        </a:lnTo>
                        <a:lnTo>
                          <a:pt x="96" y="12"/>
                        </a:lnTo>
                        <a:lnTo>
                          <a:pt x="73" y="12"/>
                        </a:lnTo>
                        <a:lnTo>
                          <a:pt x="50" y="13"/>
                        </a:lnTo>
                        <a:lnTo>
                          <a:pt x="25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218">
                    <a:extLst>
                      <a:ext uri="{FF2B5EF4-FFF2-40B4-BE49-F238E27FC236}">
                        <a16:creationId xmlns:a16="http://schemas.microsoft.com/office/drawing/2014/main" id="{EEC93F8F-3946-40EF-B6A7-51B409B754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6" cy="7"/>
                  </a:xfrm>
                  <a:custGeom>
                    <a:avLst/>
                    <a:gdLst>
                      <a:gd name="T0" fmla="*/ 0 w 192"/>
                      <a:gd name="T1" fmla="*/ 13 h 13"/>
                      <a:gd name="T2" fmla="*/ 25 w 192"/>
                      <a:gd name="T3" fmla="*/ 13 h 13"/>
                      <a:gd name="T4" fmla="*/ 50 w 192"/>
                      <a:gd name="T5" fmla="*/ 13 h 13"/>
                      <a:gd name="T6" fmla="*/ 73 w 192"/>
                      <a:gd name="T7" fmla="*/ 12 h 13"/>
                      <a:gd name="T8" fmla="*/ 96 w 192"/>
                      <a:gd name="T9" fmla="*/ 12 h 13"/>
                      <a:gd name="T10" fmla="*/ 117 w 192"/>
                      <a:gd name="T11" fmla="*/ 12 h 13"/>
                      <a:gd name="T12" fmla="*/ 136 w 192"/>
                      <a:gd name="T13" fmla="*/ 10 h 13"/>
                      <a:gd name="T14" fmla="*/ 152 w 192"/>
                      <a:gd name="T15" fmla="*/ 8 h 13"/>
                      <a:gd name="T16" fmla="*/ 165 w 192"/>
                      <a:gd name="T17" fmla="*/ 8 h 13"/>
                      <a:gd name="T18" fmla="*/ 177 w 192"/>
                      <a:gd name="T19" fmla="*/ 6 h 13"/>
                      <a:gd name="T20" fmla="*/ 184 w 192"/>
                      <a:gd name="T21" fmla="*/ 4 h 13"/>
                      <a:gd name="T22" fmla="*/ 190 w 192"/>
                      <a:gd name="T23" fmla="*/ 2 h 13"/>
                      <a:gd name="T24" fmla="*/ 192 w 192"/>
                      <a:gd name="T25" fmla="*/ 0 h 13"/>
                      <a:gd name="T26" fmla="*/ 186 w 192"/>
                      <a:gd name="T27" fmla="*/ 0 h 13"/>
                      <a:gd name="T28" fmla="*/ 184 w 192"/>
                      <a:gd name="T29" fmla="*/ 2 h 13"/>
                      <a:gd name="T30" fmla="*/ 179 w 192"/>
                      <a:gd name="T31" fmla="*/ 4 h 13"/>
                      <a:gd name="T32" fmla="*/ 169 w 192"/>
                      <a:gd name="T33" fmla="*/ 6 h 13"/>
                      <a:gd name="T34" fmla="*/ 156 w 192"/>
                      <a:gd name="T35" fmla="*/ 8 h 13"/>
                      <a:gd name="T36" fmla="*/ 140 w 192"/>
                      <a:gd name="T37" fmla="*/ 10 h 13"/>
                      <a:gd name="T38" fmla="*/ 121 w 192"/>
                      <a:gd name="T39" fmla="*/ 10 h 13"/>
                      <a:gd name="T40" fmla="*/ 100 w 192"/>
                      <a:gd name="T41" fmla="*/ 12 h 13"/>
                      <a:gd name="T42" fmla="*/ 77 w 192"/>
                      <a:gd name="T43" fmla="*/ 12 h 13"/>
                      <a:gd name="T44" fmla="*/ 54 w 192"/>
                      <a:gd name="T45" fmla="*/ 13 h 13"/>
                      <a:gd name="T46" fmla="*/ 27 w 192"/>
                      <a:gd name="T47" fmla="*/ 13 h 13"/>
                      <a:gd name="T48" fmla="*/ 0 w 192"/>
                      <a:gd name="T49" fmla="*/ 13 h 13"/>
                      <a:gd name="T50" fmla="*/ 0 w 192"/>
                      <a:gd name="T51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92" h="13">
                        <a:moveTo>
                          <a:pt x="0" y="13"/>
                        </a:moveTo>
                        <a:lnTo>
                          <a:pt x="25" y="13"/>
                        </a:lnTo>
                        <a:lnTo>
                          <a:pt x="50" y="13"/>
                        </a:lnTo>
                        <a:lnTo>
                          <a:pt x="73" y="12"/>
                        </a:lnTo>
                        <a:lnTo>
                          <a:pt x="96" y="12"/>
                        </a:lnTo>
                        <a:lnTo>
                          <a:pt x="117" y="12"/>
                        </a:lnTo>
                        <a:lnTo>
                          <a:pt x="136" y="10"/>
                        </a:lnTo>
                        <a:lnTo>
                          <a:pt x="152" y="8"/>
                        </a:lnTo>
                        <a:lnTo>
                          <a:pt x="165" y="8"/>
                        </a:lnTo>
                        <a:lnTo>
                          <a:pt x="177" y="6"/>
                        </a:lnTo>
                        <a:lnTo>
                          <a:pt x="184" y="4"/>
                        </a:lnTo>
                        <a:lnTo>
                          <a:pt x="190" y="2"/>
                        </a:lnTo>
                        <a:lnTo>
                          <a:pt x="192" y="0"/>
                        </a:lnTo>
                        <a:lnTo>
                          <a:pt x="186" y="0"/>
                        </a:lnTo>
                        <a:lnTo>
                          <a:pt x="184" y="2"/>
                        </a:lnTo>
                        <a:lnTo>
                          <a:pt x="179" y="4"/>
                        </a:lnTo>
                        <a:lnTo>
                          <a:pt x="169" y="6"/>
                        </a:lnTo>
                        <a:lnTo>
                          <a:pt x="156" y="8"/>
                        </a:lnTo>
                        <a:lnTo>
                          <a:pt x="140" y="10"/>
                        </a:lnTo>
                        <a:lnTo>
                          <a:pt x="121" y="10"/>
                        </a:lnTo>
                        <a:lnTo>
                          <a:pt x="100" y="12"/>
                        </a:lnTo>
                        <a:lnTo>
                          <a:pt x="77" y="12"/>
                        </a:lnTo>
                        <a:lnTo>
                          <a:pt x="54" y="13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676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 219">
                    <a:extLst>
                      <a:ext uri="{FF2B5EF4-FFF2-40B4-BE49-F238E27FC236}">
                        <a16:creationId xmlns:a16="http://schemas.microsoft.com/office/drawing/2014/main" id="{197A1AAC-21E1-4A3B-A899-02D458FA6D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3" cy="7"/>
                  </a:xfrm>
                  <a:custGeom>
                    <a:avLst/>
                    <a:gdLst>
                      <a:gd name="T0" fmla="*/ 0 w 186"/>
                      <a:gd name="T1" fmla="*/ 13 h 13"/>
                      <a:gd name="T2" fmla="*/ 27 w 186"/>
                      <a:gd name="T3" fmla="*/ 13 h 13"/>
                      <a:gd name="T4" fmla="*/ 54 w 186"/>
                      <a:gd name="T5" fmla="*/ 13 h 13"/>
                      <a:gd name="T6" fmla="*/ 77 w 186"/>
                      <a:gd name="T7" fmla="*/ 12 h 13"/>
                      <a:gd name="T8" fmla="*/ 100 w 186"/>
                      <a:gd name="T9" fmla="*/ 12 h 13"/>
                      <a:gd name="T10" fmla="*/ 121 w 186"/>
                      <a:gd name="T11" fmla="*/ 10 h 13"/>
                      <a:gd name="T12" fmla="*/ 140 w 186"/>
                      <a:gd name="T13" fmla="*/ 10 h 13"/>
                      <a:gd name="T14" fmla="*/ 156 w 186"/>
                      <a:gd name="T15" fmla="*/ 8 h 13"/>
                      <a:gd name="T16" fmla="*/ 169 w 186"/>
                      <a:gd name="T17" fmla="*/ 6 h 13"/>
                      <a:gd name="T18" fmla="*/ 179 w 186"/>
                      <a:gd name="T19" fmla="*/ 4 h 13"/>
                      <a:gd name="T20" fmla="*/ 184 w 186"/>
                      <a:gd name="T21" fmla="*/ 2 h 13"/>
                      <a:gd name="T22" fmla="*/ 186 w 186"/>
                      <a:gd name="T23" fmla="*/ 0 h 13"/>
                      <a:gd name="T24" fmla="*/ 181 w 186"/>
                      <a:gd name="T25" fmla="*/ 0 h 13"/>
                      <a:gd name="T26" fmla="*/ 179 w 186"/>
                      <a:gd name="T27" fmla="*/ 2 h 13"/>
                      <a:gd name="T28" fmla="*/ 173 w 186"/>
                      <a:gd name="T29" fmla="*/ 4 h 13"/>
                      <a:gd name="T30" fmla="*/ 163 w 186"/>
                      <a:gd name="T31" fmla="*/ 6 h 13"/>
                      <a:gd name="T32" fmla="*/ 152 w 186"/>
                      <a:gd name="T33" fmla="*/ 8 h 13"/>
                      <a:gd name="T34" fmla="*/ 136 w 186"/>
                      <a:gd name="T35" fmla="*/ 8 h 13"/>
                      <a:gd name="T36" fmla="*/ 117 w 186"/>
                      <a:gd name="T37" fmla="*/ 10 h 13"/>
                      <a:gd name="T38" fmla="*/ 98 w 186"/>
                      <a:gd name="T39" fmla="*/ 12 h 13"/>
                      <a:gd name="T40" fmla="*/ 75 w 186"/>
                      <a:gd name="T41" fmla="*/ 12 h 13"/>
                      <a:gd name="T42" fmla="*/ 52 w 186"/>
                      <a:gd name="T43" fmla="*/ 12 h 13"/>
                      <a:gd name="T44" fmla="*/ 27 w 186"/>
                      <a:gd name="T45" fmla="*/ 13 h 13"/>
                      <a:gd name="T46" fmla="*/ 0 w 186"/>
                      <a:gd name="T47" fmla="*/ 13 h 13"/>
                      <a:gd name="T48" fmla="*/ 0 w 186"/>
                      <a:gd name="T49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6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4" y="13"/>
                        </a:lnTo>
                        <a:lnTo>
                          <a:pt x="77" y="12"/>
                        </a:lnTo>
                        <a:lnTo>
                          <a:pt x="100" y="12"/>
                        </a:lnTo>
                        <a:lnTo>
                          <a:pt x="121" y="10"/>
                        </a:lnTo>
                        <a:lnTo>
                          <a:pt x="140" y="10"/>
                        </a:lnTo>
                        <a:lnTo>
                          <a:pt x="156" y="8"/>
                        </a:lnTo>
                        <a:lnTo>
                          <a:pt x="169" y="6"/>
                        </a:lnTo>
                        <a:lnTo>
                          <a:pt x="179" y="4"/>
                        </a:lnTo>
                        <a:lnTo>
                          <a:pt x="184" y="2"/>
                        </a:lnTo>
                        <a:lnTo>
                          <a:pt x="186" y="0"/>
                        </a:lnTo>
                        <a:lnTo>
                          <a:pt x="181" y="0"/>
                        </a:lnTo>
                        <a:lnTo>
                          <a:pt x="179" y="2"/>
                        </a:lnTo>
                        <a:lnTo>
                          <a:pt x="173" y="4"/>
                        </a:lnTo>
                        <a:lnTo>
                          <a:pt x="163" y="6"/>
                        </a:lnTo>
                        <a:lnTo>
                          <a:pt x="152" y="8"/>
                        </a:lnTo>
                        <a:lnTo>
                          <a:pt x="136" y="8"/>
                        </a:lnTo>
                        <a:lnTo>
                          <a:pt x="117" y="10"/>
                        </a:lnTo>
                        <a:lnTo>
                          <a:pt x="98" y="12"/>
                        </a:lnTo>
                        <a:lnTo>
                          <a:pt x="75" y="12"/>
                        </a:lnTo>
                        <a:lnTo>
                          <a:pt x="52" y="12"/>
                        </a:lnTo>
                        <a:lnTo>
                          <a:pt x="27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5757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220">
                    <a:extLst>
                      <a:ext uri="{FF2B5EF4-FFF2-40B4-BE49-F238E27FC236}">
                        <a16:creationId xmlns:a16="http://schemas.microsoft.com/office/drawing/2014/main" id="{E7B1DF42-CD22-4003-A92E-479087B167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0" cy="7"/>
                  </a:xfrm>
                  <a:custGeom>
                    <a:avLst/>
                    <a:gdLst>
                      <a:gd name="T0" fmla="*/ 0 w 181"/>
                      <a:gd name="T1" fmla="*/ 13 h 13"/>
                      <a:gd name="T2" fmla="*/ 27 w 181"/>
                      <a:gd name="T3" fmla="*/ 13 h 13"/>
                      <a:gd name="T4" fmla="*/ 52 w 181"/>
                      <a:gd name="T5" fmla="*/ 12 h 13"/>
                      <a:gd name="T6" fmla="*/ 75 w 181"/>
                      <a:gd name="T7" fmla="*/ 12 h 13"/>
                      <a:gd name="T8" fmla="*/ 98 w 181"/>
                      <a:gd name="T9" fmla="*/ 12 h 13"/>
                      <a:gd name="T10" fmla="*/ 117 w 181"/>
                      <a:gd name="T11" fmla="*/ 10 h 13"/>
                      <a:gd name="T12" fmla="*/ 136 w 181"/>
                      <a:gd name="T13" fmla="*/ 8 h 13"/>
                      <a:gd name="T14" fmla="*/ 152 w 181"/>
                      <a:gd name="T15" fmla="*/ 8 h 13"/>
                      <a:gd name="T16" fmla="*/ 163 w 181"/>
                      <a:gd name="T17" fmla="*/ 6 h 13"/>
                      <a:gd name="T18" fmla="*/ 173 w 181"/>
                      <a:gd name="T19" fmla="*/ 4 h 13"/>
                      <a:gd name="T20" fmla="*/ 179 w 181"/>
                      <a:gd name="T21" fmla="*/ 2 h 13"/>
                      <a:gd name="T22" fmla="*/ 181 w 181"/>
                      <a:gd name="T23" fmla="*/ 0 h 13"/>
                      <a:gd name="T24" fmla="*/ 175 w 181"/>
                      <a:gd name="T25" fmla="*/ 0 h 13"/>
                      <a:gd name="T26" fmla="*/ 173 w 181"/>
                      <a:gd name="T27" fmla="*/ 2 h 13"/>
                      <a:gd name="T28" fmla="*/ 167 w 181"/>
                      <a:gd name="T29" fmla="*/ 4 h 13"/>
                      <a:gd name="T30" fmla="*/ 158 w 181"/>
                      <a:gd name="T31" fmla="*/ 6 h 13"/>
                      <a:gd name="T32" fmla="*/ 146 w 181"/>
                      <a:gd name="T33" fmla="*/ 8 h 13"/>
                      <a:gd name="T34" fmla="*/ 133 w 181"/>
                      <a:gd name="T35" fmla="*/ 8 h 13"/>
                      <a:gd name="T36" fmla="*/ 115 w 181"/>
                      <a:gd name="T37" fmla="*/ 10 h 13"/>
                      <a:gd name="T38" fmla="*/ 94 w 181"/>
                      <a:gd name="T39" fmla="*/ 10 h 13"/>
                      <a:gd name="T40" fmla="*/ 73 w 181"/>
                      <a:gd name="T41" fmla="*/ 12 h 13"/>
                      <a:gd name="T42" fmla="*/ 50 w 181"/>
                      <a:gd name="T43" fmla="*/ 12 h 13"/>
                      <a:gd name="T44" fmla="*/ 25 w 181"/>
                      <a:gd name="T45" fmla="*/ 12 h 13"/>
                      <a:gd name="T46" fmla="*/ 0 w 181"/>
                      <a:gd name="T47" fmla="*/ 12 h 13"/>
                      <a:gd name="T48" fmla="*/ 0 w 181"/>
                      <a:gd name="T49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1" h="13">
                        <a:moveTo>
                          <a:pt x="0" y="13"/>
                        </a:moveTo>
                        <a:lnTo>
                          <a:pt x="27" y="13"/>
                        </a:lnTo>
                        <a:lnTo>
                          <a:pt x="52" y="12"/>
                        </a:lnTo>
                        <a:lnTo>
                          <a:pt x="75" y="12"/>
                        </a:lnTo>
                        <a:lnTo>
                          <a:pt x="98" y="12"/>
                        </a:lnTo>
                        <a:lnTo>
                          <a:pt x="117" y="10"/>
                        </a:lnTo>
                        <a:lnTo>
                          <a:pt x="136" y="8"/>
                        </a:lnTo>
                        <a:lnTo>
                          <a:pt x="152" y="8"/>
                        </a:lnTo>
                        <a:lnTo>
                          <a:pt x="163" y="6"/>
                        </a:lnTo>
                        <a:lnTo>
                          <a:pt x="173" y="4"/>
                        </a:lnTo>
                        <a:lnTo>
                          <a:pt x="179" y="2"/>
                        </a:lnTo>
                        <a:lnTo>
                          <a:pt x="181" y="0"/>
                        </a:lnTo>
                        <a:lnTo>
                          <a:pt x="175" y="0"/>
                        </a:lnTo>
                        <a:lnTo>
                          <a:pt x="173" y="2"/>
                        </a:lnTo>
                        <a:lnTo>
                          <a:pt x="167" y="4"/>
                        </a:lnTo>
                        <a:lnTo>
                          <a:pt x="158" y="6"/>
                        </a:lnTo>
                        <a:lnTo>
                          <a:pt x="146" y="8"/>
                        </a:lnTo>
                        <a:lnTo>
                          <a:pt x="133" y="8"/>
                        </a:lnTo>
                        <a:lnTo>
                          <a:pt x="115" y="10"/>
                        </a:lnTo>
                        <a:lnTo>
                          <a:pt x="94" y="10"/>
                        </a:lnTo>
                        <a:lnTo>
                          <a:pt x="73" y="12"/>
                        </a:lnTo>
                        <a:lnTo>
                          <a:pt x="50" y="12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74747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221">
                    <a:extLst>
                      <a:ext uri="{FF2B5EF4-FFF2-40B4-BE49-F238E27FC236}">
                        <a16:creationId xmlns:a16="http://schemas.microsoft.com/office/drawing/2014/main" id="{FC2AF57A-935D-47F9-961C-97FD0C7FF6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87" cy="6"/>
                  </a:xfrm>
                  <a:custGeom>
                    <a:avLst/>
                    <a:gdLst>
                      <a:gd name="T0" fmla="*/ 0 w 175"/>
                      <a:gd name="T1" fmla="*/ 12 h 12"/>
                      <a:gd name="T2" fmla="*/ 25 w 175"/>
                      <a:gd name="T3" fmla="*/ 12 h 12"/>
                      <a:gd name="T4" fmla="*/ 50 w 175"/>
                      <a:gd name="T5" fmla="*/ 12 h 12"/>
                      <a:gd name="T6" fmla="*/ 73 w 175"/>
                      <a:gd name="T7" fmla="*/ 12 h 12"/>
                      <a:gd name="T8" fmla="*/ 94 w 175"/>
                      <a:gd name="T9" fmla="*/ 10 h 12"/>
                      <a:gd name="T10" fmla="*/ 115 w 175"/>
                      <a:gd name="T11" fmla="*/ 10 h 12"/>
                      <a:gd name="T12" fmla="*/ 133 w 175"/>
                      <a:gd name="T13" fmla="*/ 8 h 12"/>
                      <a:gd name="T14" fmla="*/ 146 w 175"/>
                      <a:gd name="T15" fmla="*/ 8 h 12"/>
                      <a:gd name="T16" fmla="*/ 158 w 175"/>
                      <a:gd name="T17" fmla="*/ 6 h 12"/>
                      <a:gd name="T18" fmla="*/ 167 w 175"/>
                      <a:gd name="T19" fmla="*/ 4 h 12"/>
                      <a:gd name="T20" fmla="*/ 173 w 175"/>
                      <a:gd name="T21" fmla="*/ 2 h 12"/>
                      <a:gd name="T22" fmla="*/ 175 w 175"/>
                      <a:gd name="T23" fmla="*/ 0 h 12"/>
                      <a:gd name="T24" fmla="*/ 169 w 175"/>
                      <a:gd name="T25" fmla="*/ 0 h 12"/>
                      <a:gd name="T26" fmla="*/ 167 w 175"/>
                      <a:gd name="T27" fmla="*/ 2 h 12"/>
                      <a:gd name="T28" fmla="*/ 161 w 175"/>
                      <a:gd name="T29" fmla="*/ 4 h 12"/>
                      <a:gd name="T30" fmla="*/ 154 w 175"/>
                      <a:gd name="T31" fmla="*/ 6 h 12"/>
                      <a:gd name="T32" fmla="*/ 142 w 175"/>
                      <a:gd name="T33" fmla="*/ 6 h 12"/>
                      <a:gd name="T34" fmla="*/ 127 w 175"/>
                      <a:gd name="T35" fmla="*/ 8 h 12"/>
                      <a:gd name="T36" fmla="*/ 111 w 175"/>
                      <a:gd name="T37" fmla="*/ 10 h 12"/>
                      <a:gd name="T38" fmla="*/ 92 w 175"/>
                      <a:gd name="T39" fmla="*/ 10 h 12"/>
                      <a:gd name="T40" fmla="*/ 71 w 175"/>
                      <a:gd name="T41" fmla="*/ 12 h 12"/>
                      <a:gd name="T42" fmla="*/ 48 w 175"/>
                      <a:gd name="T43" fmla="*/ 12 h 12"/>
                      <a:gd name="T44" fmla="*/ 25 w 175"/>
                      <a:gd name="T45" fmla="*/ 12 h 12"/>
                      <a:gd name="T46" fmla="*/ 0 w 175"/>
                      <a:gd name="T47" fmla="*/ 12 h 12"/>
                      <a:gd name="T48" fmla="*/ 0 w 175"/>
                      <a:gd name="T4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75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50" y="12"/>
                        </a:lnTo>
                        <a:lnTo>
                          <a:pt x="73" y="12"/>
                        </a:lnTo>
                        <a:lnTo>
                          <a:pt x="94" y="10"/>
                        </a:lnTo>
                        <a:lnTo>
                          <a:pt x="115" y="10"/>
                        </a:lnTo>
                        <a:lnTo>
                          <a:pt x="133" y="8"/>
                        </a:lnTo>
                        <a:lnTo>
                          <a:pt x="146" y="8"/>
                        </a:lnTo>
                        <a:lnTo>
                          <a:pt x="158" y="6"/>
                        </a:lnTo>
                        <a:lnTo>
                          <a:pt x="167" y="4"/>
                        </a:lnTo>
                        <a:lnTo>
                          <a:pt x="173" y="2"/>
                        </a:lnTo>
                        <a:lnTo>
                          <a:pt x="175" y="0"/>
                        </a:lnTo>
                        <a:lnTo>
                          <a:pt x="169" y="0"/>
                        </a:lnTo>
                        <a:lnTo>
                          <a:pt x="167" y="2"/>
                        </a:lnTo>
                        <a:lnTo>
                          <a:pt x="161" y="4"/>
                        </a:lnTo>
                        <a:lnTo>
                          <a:pt x="154" y="6"/>
                        </a:lnTo>
                        <a:lnTo>
                          <a:pt x="142" y="6"/>
                        </a:lnTo>
                        <a:lnTo>
                          <a:pt x="127" y="8"/>
                        </a:lnTo>
                        <a:lnTo>
                          <a:pt x="111" y="10"/>
                        </a:lnTo>
                        <a:lnTo>
                          <a:pt x="92" y="10"/>
                        </a:lnTo>
                        <a:lnTo>
                          <a:pt x="71" y="12"/>
                        </a:lnTo>
                        <a:lnTo>
                          <a:pt x="48" y="12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37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222">
                    <a:extLst>
                      <a:ext uri="{FF2B5EF4-FFF2-40B4-BE49-F238E27FC236}">
                        <a16:creationId xmlns:a16="http://schemas.microsoft.com/office/drawing/2014/main" id="{F6B812EC-75A4-4BEA-B53B-04586D3F92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85" cy="6"/>
                  </a:xfrm>
                  <a:custGeom>
                    <a:avLst/>
                    <a:gdLst>
                      <a:gd name="T0" fmla="*/ 0 w 169"/>
                      <a:gd name="T1" fmla="*/ 12 h 12"/>
                      <a:gd name="T2" fmla="*/ 25 w 169"/>
                      <a:gd name="T3" fmla="*/ 12 h 12"/>
                      <a:gd name="T4" fmla="*/ 48 w 169"/>
                      <a:gd name="T5" fmla="*/ 12 h 12"/>
                      <a:gd name="T6" fmla="*/ 71 w 169"/>
                      <a:gd name="T7" fmla="*/ 12 h 12"/>
                      <a:gd name="T8" fmla="*/ 92 w 169"/>
                      <a:gd name="T9" fmla="*/ 10 h 12"/>
                      <a:gd name="T10" fmla="*/ 111 w 169"/>
                      <a:gd name="T11" fmla="*/ 10 h 12"/>
                      <a:gd name="T12" fmla="*/ 127 w 169"/>
                      <a:gd name="T13" fmla="*/ 8 h 12"/>
                      <a:gd name="T14" fmla="*/ 142 w 169"/>
                      <a:gd name="T15" fmla="*/ 6 h 12"/>
                      <a:gd name="T16" fmla="*/ 154 w 169"/>
                      <a:gd name="T17" fmla="*/ 6 h 12"/>
                      <a:gd name="T18" fmla="*/ 161 w 169"/>
                      <a:gd name="T19" fmla="*/ 4 h 12"/>
                      <a:gd name="T20" fmla="*/ 167 w 169"/>
                      <a:gd name="T21" fmla="*/ 2 h 12"/>
                      <a:gd name="T22" fmla="*/ 169 w 169"/>
                      <a:gd name="T23" fmla="*/ 0 h 12"/>
                      <a:gd name="T24" fmla="*/ 163 w 169"/>
                      <a:gd name="T25" fmla="*/ 0 h 12"/>
                      <a:gd name="T26" fmla="*/ 161 w 169"/>
                      <a:gd name="T27" fmla="*/ 2 h 12"/>
                      <a:gd name="T28" fmla="*/ 156 w 169"/>
                      <a:gd name="T29" fmla="*/ 4 h 12"/>
                      <a:gd name="T30" fmla="*/ 148 w 169"/>
                      <a:gd name="T31" fmla="*/ 6 h 12"/>
                      <a:gd name="T32" fmla="*/ 136 w 169"/>
                      <a:gd name="T33" fmla="*/ 6 h 12"/>
                      <a:gd name="T34" fmla="*/ 123 w 169"/>
                      <a:gd name="T35" fmla="*/ 8 h 12"/>
                      <a:gd name="T36" fmla="*/ 108 w 169"/>
                      <a:gd name="T37" fmla="*/ 10 h 12"/>
                      <a:gd name="T38" fmla="*/ 88 w 169"/>
                      <a:gd name="T39" fmla="*/ 10 h 12"/>
                      <a:gd name="T40" fmla="*/ 67 w 169"/>
                      <a:gd name="T41" fmla="*/ 10 h 12"/>
                      <a:gd name="T42" fmla="*/ 46 w 169"/>
                      <a:gd name="T43" fmla="*/ 12 h 12"/>
                      <a:gd name="T44" fmla="*/ 23 w 169"/>
                      <a:gd name="T45" fmla="*/ 12 h 12"/>
                      <a:gd name="T46" fmla="*/ 0 w 169"/>
                      <a:gd name="T47" fmla="*/ 12 h 12"/>
                      <a:gd name="T48" fmla="*/ 0 w 169"/>
                      <a:gd name="T4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69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48" y="12"/>
                        </a:lnTo>
                        <a:lnTo>
                          <a:pt x="71" y="12"/>
                        </a:lnTo>
                        <a:lnTo>
                          <a:pt x="92" y="10"/>
                        </a:lnTo>
                        <a:lnTo>
                          <a:pt x="111" y="10"/>
                        </a:lnTo>
                        <a:lnTo>
                          <a:pt x="127" y="8"/>
                        </a:lnTo>
                        <a:lnTo>
                          <a:pt x="142" y="6"/>
                        </a:lnTo>
                        <a:lnTo>
                          <a:pt x="154" y="6"/>
                        </a:lnTo>
                        <a:lnTo>
                          <a:pt x="161" y="4"/>
                        </a:lnTo>
                        <a:lnTo>
                          <a:pt x="167" y="2"/>
                        </a:lnTo>
                        <a:lnTo>
                          <a:pt x="169" y="0"/>
                        </a:lnTo>
                        <a:lnTo>
                          <a:pt x="163" y="0"/>
                        </a:lnTo>
                        <a:lnTo>
                          <a:pt x="161" y="2"/>
                        </a:lnTo>
                        <a:lnTo>
                          <a:pt x="156" y="4"/>
                        </a:lnTo>
                        <a:lnTo>
                          <a:pt x="148" y="6"/>
                        </a:lnTo>
                        <a:lnTo>
                          <a:pt x="136" y="6"/>
                        </a:lnTo>
                        <a:lnTo>
                          <a:pt x="123" y="8"/>
                        </a:lnTo>
                        <a:lnTo>
                          <a:pt x="108" y="10"/>
                        </a:lnTo>
                        <a:lnTo>
                          <a:pt x="88" y="10"/>
                        </a:lnTo>
                        <a:lnTo>
                          <a:pt x="67" y="10"/>
                        </a:lnTo>
                        <a:lnTo>
                          <a:pt x="46" y="12"/>
                        </a:lnTo>
                        <a:lnTo>
                          <a:pt x="23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2727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223">
                    <a:extLst>
                      <a:ext uri="{FF2B5EF4-FFF2-40B4-BE49-F238E27FC236}">
                        <a16:creationId xmlns:a16="http://schemas.microsoft.com/office/drawing/2014/main" id="{111421FB-9EE9-49E4-8E61-5E38A7DF04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82" cy="6"/>
                  </a:xfrm>
                  <a:custGeom>
                    <a:avLst/>
                    <a:gdLst>
                      <a:gd name="T0" fmla="*/ 0 w 163"/>
                      <a:gd name="T1" fmla="*/ 12 h 12"/>
                      <a:gd name="T2" fmla="*/ 23 w 163"/>
                      <a:gd name="T3" fmla="*/ 12 h 12"/>
                      <a:gd name="T4" fmla="*/ 46 w 163"/>
                      <a:gd name="T5" fmla="*/ 12 h 12"/>
                      <a:gd name="T6" fmla="*/ 67 w 163"/>
                      <a:gd name="T7" fmla="*/ 10 h 12"/>
                      <a:gd name="T8" fmla="*/ 88 w 163"/>
                      <a:gd name="T9" fmla="*/ 10 h 12"/>
                      <a:gd name="T10" fmla="*/ 108 w 163"/>
                      <a:gd name="T11" fmla="*/ 10 h 12"/>
                      <a:gd name="T12" fmla="*/ 123 w 163"/>
                      <a:gd name="T13" fmla="*/ 8 h 12"/>
                      <a:gd name="T14" fmla="*/ 136 w 163"/>
                      <a:gd name="T15" fmla="*/ 6 h 12"/>
                      <a:gd name="T16" fmla="*/ 148 w 163"/>
                      <a:gd name="T17" fmla="*/ 6 h 12"/>
                      <a:gd name="T18" fmla="*/ 156 w 163"/>
                      <a:gd name="T19" fmla="*/ 4 h 12"/>
                      <a:gd name="T20" fmla="*/ 161 w 163"/>
                      <a:gd name="T21" fmla="*/ 2 h 12"/>
                      <a:gd name="T22" fmla="*/ 163 w 163"/>
                      <a:gd name="T23" fmla="*/ 0 h 12"/>
                      <a:gd name="T24" fmla="*/ 158 w 163"/>
                      <a:gd name="T25" fmla="*/ 0 h 12"/>
                      <a:gd name="T26" fmla="*/ 156 w 163"/>
                      <a:gd name="T27" fmla="*/ 2 h 12"/>
                      <a:gd name="T28" fmla="*/ 150 w 163"/>
                      <a:gd name="T29" fmla="*/ 4 h 12"/>
                      <a:gd name="T30" fmla="*/ 140 w 163"/>
                      <a:gd name="T31" fmla="*/ 6 h 12"/>
                      <a:gd name="T32" fmla="*/ 127 w 163"/>
                      <a:gd name="T33" fmla="*/ 6 h 12"/>
                      <a:gd name="T34" fmla="*/ 111 w 163"/>
                      <a:gd name="T35" fmla="*/ 8 h 12"/>
                      <a:gd name="T36" fmla="*/ 92 w 163"/>
                      <a:gd name="T37" fmla="*/ 10 h 12"/>
                      <a:gd name="T38" fmla="*/ 71 w 163"/>
                      <a:gd name="T39" fmla="*/ 10 h 12"/>
                      <a:gd name="T40" fmla="*/ 50 w 163"/>
                      <a:gd name="T41" fmla="*/ 10 h 12"/>
                      <a:gd name="T42" fmla="*/ 25 w 163"/>
                      <a:gd name="T43" fmla="*/ 12 h 12"/>
                      <a:gd name="T44" fmla="*/ 0 w 163"/>
                      <a:gd name="T45" fmla="*/ 12 h 12"/>
                      <a:gd name="T46" fmla="*/ 0 w 163"/>
                      <a:gd name="T4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63" h="12">
                        <a:moveTo>
                          <a:pt x="0" y="12"/>
                        </a:moveTo>
                        <a:lnTo>
                          <a:pt x="23" y="12"/>
                        </a:lnTo>
                        <a:lnTo>
                          <a:pt x="46" y="12"/>
                        </a:lnTo>
                        <a:lnTo>
                          <a:pt x="67" y="10"/>
                        </a:lnTo>
                        <a:lnTo>
                          <a:pt x="88" y="10"/>
                        </a:lnTo>
                        <a:lnTo>
                          <a:pt x="108" y="10"/>
                        </a:lnTo>
                        <a:lnTo>
                          <a:pt x="123" y="8"/>
                        </a:lnTo>
                        <a:lnTo>
                          <a:pt x="136" y="6"/>
                        </a:lnTo>
                        <a:lnTo>
                          <a:pt x="148" y="6"/>
                        </a:lnTo>
                        <a:lnTo>
                          <a:pt x="156" y="4"/>
                        </a:lnTo>
                        <a:lnTo>
                          <a:pt x="161" y="2"/>
                        </a:lnTo>
                        <a:lnTo>
                          <a:pt x="163" y="0"/>
                        </a:lnTo>
                        <a:lnTo>
                          <a:pt x="158" y="0"/>
                        </a:lnTo>
                        <a:lnTo>
                          <a:pt x="156" y="2"/>
                        </a:lnTo>
                        <a:lnTo>
                          <a:pt x="150" y="4"/>
                        </a:lnTo>
                        <a:lnTo>
                          <a:pt x="140" y="6"/>
                        </a:lnTo>
                        <a:lnTo>
                          <a:pt x="127" y="6"/>
                        </a:lnTo>
                        <a:lnTo>
                          <a:pt x="111" y="8"/>
                        </a:lnTo>
                        <a:lnTo>
                          <a:pt x="92" y="10"/>
                        </a:lnTo>
                        <a:lnTo>
                          <a:pt x="71" y="10"/>
                        </a:lnTo>
                        <a:lnTo>
                          <a:pt x="50" y="10"/>
                        </a:lnTo>
                        <a:lnTo>
                          <a:pt x="25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171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224">
                    <a:extLst>
                      <a:ext uri="{FF2B5EF4-FFF2-40B4-BE49-F238E27FC236}">
                        <a16:creationId xmlns:a16="http://schemas.microsoft.com/office/drawing/2014/main" id="{2238BE04-55B7-4642-B0AC-8E85FB595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9" cy="6"/>
                  </a:xfrm>
                  <a:custGeom>
                    <a:avLst/>
                    <a:gdLst>
                      <a:gd name="T0" fmla="*/ 0 w 158"/>
                      <a:gd name="T1" fmla="*/ 12 h 12"/>
                      <a:gd name="T2" fmla="*/ 25 w 158"/>
                      <a:gd name="T3" fmla="*/ 12 h 12"/>
                      <a:gd name="T4" fmla="*/ 50 w 158"/>
                      <a:gd name="T5" fmla="*/ 10 h 12"/>
                      <a:gd name="T6" fmla="*/ 71 w 158"/>
                      <a:gd name="T7" fmla="*/ 10 h 12"/>
                      <a:gd name="T8" fmla="*/ 92 w 158"/>
                      <a:gd name="T9" fmla="*/ 10 h 12"/>
                      <a:gd name="T10" fmla="*/ 111 w 158"/>
                      <a:gd name="T11" fmla="*/ 8 h 12"/>
                      <a:gd name="T12" fmla="*/ 127 w 158"/>
                      <a:gd name="T13" fmla="*/ 6 h 12"/>
                      <a:gd name="T14" fmla="*/ 140 w 158"/>
                      <a:gd name="T15" fmla="*/ 6 h 12"/>
                      <a:gd name="T16" fmla="*/ 150 w 158"/>
                      <a:gd name="T17" fmla="*/ 4 h 12"/>
                      <a:gd name="T18" fmla="*/ 156 w 158"/>
                      <a:gd name="T19" fmla="*/ 2 h 12"/>
                      <a:gd name="T20" fmla="*/ 158 w 158"/>
                      <a:gd name="T21" fmla="*/ 0 h 12"/>
                      <a:gd name="T22" fmla="*/ 152 w 158"/>
                      <a:gd name="T23" fmla="*/ 0 h 12"/>
                      <a:gd name="T24" fmla="*/ 150 w 158"/>
                      <a:gd name="T25" fmla="*/ 2 h 12"/>
                      <a:gd name="T26" fmla="*/ 144 w 158"/>
                      <a:gd name="T27" fmla="*/ 4 h 12"/>
                      <a:gd name="T28" fmla="*/ 134 w 158"/>
                      <a:gd name="T29" fmla="*/ 6 h 12"/>
                      <a:gd name="T30" fmla="*/ 123 w 158"/>
                      <a:gd name="T31" fmla="*/ 6 h 12"/>
                      <a:gd name="T32" fmla="*/ 108 w 158"/>
                      <a:gd name="T33" fmla="*/ 8 h 12"/>
                      <a:gd name="T34" fmla="*/ 88 w 158"/>
                      <a:gd name="T35" fmla="*/ 10 h 12"/>
                      <a:gd name="T36" fmla="*/ 69 w 158"/>
                      <a:gd name="T37" fmla="*/ 10 h 12"/>
                      <a:gd name="T38" fmla="*/ 48 w 158"/>
                      <a:gd name="T39" fmla="*/ 10 h 12"/>
                      <a:gd name="T40" fmla="*/ 25 w 158"/>
                      <a:gd name="T41" fmla="*/ 10 h 12"/>
                      <a:gd name="T42" fmla="*/ 0 w 158"/>
                      <a:gd name="T43" fmla="*/ 12 h 12"/>
                      <a:gd name="T44" fmla="*/ 0 w 158"/>
                      <a:gd name="T4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8" h="12">
                        <a:moveTo>
                          <a:pt x="0" y="12"/>
                        </a:moveTo>
                        <a:lnTo>
                          <a:pt x="25" y="12"/>
                        </a:lnTo>
                        <a:lnTo>
                          <a:pt x="50" y="10"/>
                        </a:lnTo>
                        <a:lnTo>
                          <a:pt x="71" y="10"/>
                        </a:lnTo>
                        <a:lnTo>
                          <a:pt x="92" y="10"/>
                        </a:lnTo>
                        <a:lnTo>
                          <a:pt x="111" y="8"/>
                        </a:lnTo>
                        <a:lnTo>
                          <a:pt x="127" y="6"/>
                        </a:lnTo>
                        <a:lnTo>
                          <a:pt x="140" y="6"/>
                        </a:lnTo>
                        <a:lnTo>
                          <a:pt x="150" y="4"/>
                        </a:lnTo>
                        <a:lnTo>
                          <a:pt x="156" y="2"/>
                        </a:lnTo>
                        <a:lnTo>
                          <a:pt x="158" y="0"/>
                        </a:lnTo>
                        <a:lnTo>
                          <a:pt x="152" y="0"/>
                        </a:lnTo>
                        <a:lnTo>
                          <a:pt x="150" y="2"/>
                        </a:lnTo>
                        <a:lnTo>
                          <a:pt x="144" y="4"/>
                        </a:lnTo>
                        <a:lnTo>
                          <a:pt x="134" y="6"/>
                        </a:lnTo>
                        <a:lnTo>
                          <a:pt x="123" y="6"/>
                        </a:lnTo>
                        <a:lnTo>
                          <a:pt x="108" y="8"/>
                        </a:lnTo>
                        <a:lnTo>
                          <a:pt x="88" y="10"/>
                        </a:lnTo>
                        <a:lnTo>
                          <a:pt x="69" y="10"/>
                        </a:lnTo>
                        <a:lnTo>
                          <a:pt x="48" y="10"/>
                        </a:lnTo>
                        <a:lnTo>
                          <a:pt x="25" y="10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70707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225">
                    <a:extLst>
                      <a:ext uri="{FF2B5EF4-FFF2-40B4-BE49-F238E27FC236}">
                        <a16:creationId xmlns:a16="http://schemas.microsoft.com/office/drawing/2014/main" id="{08B72B0B-F25D-42C2-B5A2-4BD5C40032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6" cy="6"/>
                  </a:xfrm>
                  <a:custGeom>
                    <a:avLst/>
                    <a:gdLst>
                      <a:gd name="T0" fmla="*/ 0 w 152"/>
                      <a:gd name="T1" fmla="*/ 12 h 12"/>
                      <a:gd name="T2" fmla="*/ 25 w 152"/>
                      <a:gd name="T3" fmla="*/ 10 h 12"/>
                      <a:gd name="T4" fmla="*/ 48 w 152"/>
                      <a:gd name="T5" fmla="*/ 10 h 12"/>
                      <a:gd name="T6" fmla="*/ 69 w 152"/>
                      <a:gd name="T7" fmla="*/ 10 h 12"/>
                      <a:gd name="T8" fmla="*/ 88 w 152"/>
                      <a:gd name="T9" fmla="*/ 10 h 12"/>
                      <a:gd name="T10" fmla="*/ 108 w 152"/>
                      <a:gd name="T11" fmla="*/ 8 h 12"/>
                      <a:gd name="T12" fmla="*/ 123 w 152"/>
                      <a:gd name="T13" fmla="*/ 6 h 12"/>
                      <a:gd name="T14" fmla="*/ 134 w 152"/>
                      <a:gd name="T15" fmla="*/ 6 h 12"/>
                      <a:gd name="T16" fmla="*/ 144 w 152"/>
                      <a:gd name="T17" fmla="*/ 4 h 12"/>
                      <a:gd name="T18" fmla="*/ 150 w 152"/>
                      <a:gd name="T19" fmla="*/ 2 h 12"/>
                      <a:gd name="T20" fmla="*/ 152 w 152"/>
                      <a:gd name="T21" fmla="*/ 0 h 12"/>
                      <a:gd name="T22" fmla="*/ 146 w 152"/>
                      <a:gd name="T23" fmla="*/ 0 h 12"/>
                      <a:gd name="T24" fmla="*/ 144 w 152"/>
                      <a:gd name="T25" fmla="*/ 2 h 12"/>
                      <a:gd name="T26" fmla="*/ 138 w 152"/>
                      <a:gd name="T27" fmla="*/ 4 h 12"/>
                      <a:gd name="T28" fmla="*/ 129 w 152"/>
                      <a:gd name="T29" fmla="*/ 6 h 12"/>
                      <a:gd name="T30" fmla="*/ 117 w 152"/>
                      <a:gd name="T31" fmla="*/ 6 h 12"/>
                      <a:gd name="T32" fmla="*/ 104 w 152"/>
                      <a:gd name="T33" fmla="*/ 8 h 12"/>
                      <a:gd name="T34" fmla="*/ 86 w 152"/>
                      <a:gd name="T35" fmla="*/ 8 h 12"/>
                      <a:gd name="T36" fmla="*/ 67 w 152"/>
                      <a:gd name="T37" fmla="*/ 10 h 12"/>
                      <a:gd name="T38" fmla="*/ 46 w 152"/>
                      <a:gd name="T39" fmla="*/ 10 h 12"/>
                      <a:gd name="T40" fmla="*/ 23 w 152"/>
                      <a:gd name="T41" fmla="*/ 10 h 12"/>
                      <a:gd name="T42" fmla="*/ 0 w 152"/>
                      <a:gd name="T43" fmla="*/ 10 h 12"/>
                      <a:gd name="T44" fmla="*/ 0 w 152"/>
                      <a:gd name="T4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2" h="12">
                        <a:moveTo>
                          <a:pt x="0" y="12"/>
                        </a:moveTo>
                        <a:lnTo>
                          <a:pt x="25" y="10"/>
                        </a:lnTo>
                        <a:lnTo>
                          <a:pt x="48" y="10"/>
                        </a:lnTo>
                        <a:lnTo>
                          <a:pt x="69" y="10"/>
                        </a:lnTo>
                        <a:lnTo>
                          <a:pt x="88" y="10"/>
                        </a:lnTo>
                        <a:lnTo>
                          <a:pt x="108" y="8"/>
                        </a:lnTo>
                        <a:lnTo>
                          <a:pt x="123" y="6"/>
                        </a:lnTo>
                        <a:lnTo>
                          <a:pt x="134" y="6"/>
                        </a:lnTo>
                        <a:lnTo>
                          <a:pt x="144" y="4"/>
                        </a:lnTo>
                        <a:lnTo>
                          <a:pt x="150" y="2"/>
                        </a:lnTo>
                        <a:lnTo>
                          <a:pt x="152" y="0"/>
                        </a:lnTo>
                        <a:lnTo>
                          <a:pt x="146" y="0"/>
                        </a:lnTo>
                        <a:lnTo>
                          <a:pt x="144" y="2"/>
                        </a:lnTo>
                        <a:lnTo>
                          <a:pt x="138" y="4"/>
                        </a:lnTo>
                        <a:lnTo>
                          <a:pt x="129" y="6"/>
                        </a:lnTo>
                        <a:lnTo>
                          <a:pt x="117" y="6"/>
                        </a:lnTo>
                        <a:lnTo>
                          <a:pt x="104" y="8"/>
                        </a:lnTo>
                        <a:lnTo>
                          <a:pt x="86" y="8"/>
                        </a:lnTo>
                        <a:lnTo>
                          <a:pt x="67" y="10"/>
                        </a:lnTo>
                        <a:lnTo>
                          <a:pt x="46" y="10"/>
                        </a:lnTo>
                        <a:lnTo>
                          <a:pt x="23" y="10"/>
                        </a:lnTo>
                        <a:lnTo>
                          <a:pt x="0" y="1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6F6F6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226">
                    <a:extLst>
                      <a:ext uri="{FF2B5EF4-FFF2-40B4-BE49-F238E27FC236}">
                        <a16:creationId xmlns:a16="http://schemas.microsoft.com/office/drawing/2014/main" id="{6CEAB5E2-00D9-441F-881A-4955B01A7A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3" cy="5"/>
                  </a:xfrm>
                  <a:custGeom>
                    <a:avLst/>
                    <a:gdLst>
                      <a:gd name="T0" fmla="*/ 0 w 146"/>
                      <a:gd name="T1" fmla="*/ 10 h 10"/>
                      <a:gd name="T2" fmla="*/ 23 w 146"/>
                      <a:gd name="T3" fmla="*/ 10 h 10"/>
                      <a:gd name="T4" fmla="*/ 46 w 146"/>
                      <a:gd name="T5" fmla="*/ 10 h 10"/>
                      <a:gd name="T6" fmla="*/ 67 w 146"/>
                      <a:gd name="T7" fmla="*/ 10 h 10"/>
                      <a:gd name="T8" fmla="*/ 86 w 146"/>
                      <a:gd name="T9" fmla="*/ 8 h 10"/>
                      <a:gd name="T10" fmla="*/ 104 w 146"/>
                      <a:gd name="T11" fmla="*/ 8 h 10"/>
                      <a:gd name="T12" fmla="*/ 117 w 146"/>
                      <a:gd name="T13" fmla="*/ 6 h 10"/>
                      <a:gd name="T14" fmla="*/ 129 w 146"/>
                      <a:gd name="T15" fmla="*/ 6 h 10"/>
                      <a:gd name="T16" fmla="*/ 138 w 146"/>
                      <a:gd name="T17" fmla="*/ 4 h 10"/>
                      <a:gd name="T18" fmla="*/ 144 w 146"/>
                      <a:gd name="T19" fmla="*/ 2 h 10"/>
                      <a:gd name="T20" fmla="*/ 146 w 146"/>
                      <a:gd name="T21" fmla="*/ 0 h 10"/>
                      <a:gd name="T22" fmla="*/ 140 w 146"/>
                      <a:gd name="T23" fmla="*/ 0 h 10"/>
                      <a:gd name="T24" fmla="*/ 138 w 146"/>
                      <a:gd name="T25" fmla="*/ 2 h 10"/>
                      <a:gd name="T26" fmla="*/ 133 w 146"/>
                      <a:gd name="T27" fmla="*/ 4 h 10"/>
                      <a:gd name="T28" fmla="*/ 125 w 146"/>
                      <a:gd name="T29" fmla="*/ 4 h 10"/>
                      <a:gd name="T30" fmla="*/ 113 w 146"/>
                      <a:gd name="T31" fmla="*/ 6 h 10"/>
                      <a:gd name="T32" fmla="*/ 98 w 146"/>
                      <a:gd name="T33" fmla="*/ 8 h 10"/>
                      <a:gd name="T34" fmla="*/ 83 w 146"/>
                      <a:gd name="T35" fmla="*/ 8 h 10"/>
                      <a:gd name="T36" fmla="*/ 63 w 146"/>
                      <a:gd name="T37" fmla="*/ 10 h 10"/>
                      <a:gd name="T38" fmla="*/ 44 w 146"/>
                      <a:gd name="T39" fmla="*/ 10 h 10"/>
                      <a:gd name="T40" fmla="*/ 23 w 146"/>
                      <a:gd name="T41" fmla="*/ 10 h 10"/>
                      <a:gd name="T42" fmla="*/ 0 w 146"/>
                      <a:gd name="T43" fmla="*/ 10 h 10"/>
                      <a:gd name="T44" fmla="*/ 0 w 146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46" h="10">
                        <a:moveTo>
                          <a:pt x="0" y="10"/>
                        </a:moveTo>
                        <a:lnTo>
                          <a:pt x="23" y="10"/>
                        </a:lnTo>
                        <a:lnTo>
                          <a:pt x="46" y="10"/>
                        </a:lnTo>
                        <a:lnTo>
                          <a:pt x="67" y="10"/>
                        </a:lnTo>
                        <a:lnTo>
                          <a:pt x="86" y="8"/>
                        </a:lnTo>
                        <a:lnTo>
                          <a:pt x="104" y="8"/>
                        </a:lnTo>
                        <a:lnTo>
                          <a:pt x="117" y="6"/>
                        </a:lnTo>
                        <a:lnTo>
                          <a:pt x="129" y="6"/>
                        </a:lnTo>
                        <a:lnTo>
                          <a:pt x="138" y="4"/>
                        </a:lnTo>
                        <a:lnTo>
                          <a:pt x="144" y="2"/>
                        </a:lnTo>
                        <a:lnTo>
                          <a:pt x="146" y="0"/>
                        </a:lnTo>
                        <a:lnTo>
                          <a:pt x="140" y="0"/>
                        </a:lnTo>
                        <a:lnTo>
                          <a:pt x="138" y="2"/>
                        </a:lnTo>
                        <a:lnTo>
                          <a:pt x="133" y="4"/>
                        </a:lnTo>
                        <a:lnTo>
                          <a:pt x="125" y="4"/>
                        </a:lnTo>
                        <a:lnTo>
                          <a:pt x="113" y="6"/>
                        </a:lnTo>
                        <a:lnTo>
                          <a:pt x="98" y="8"/>
                        </a:lnTo>
                        <a:lnTo>
                          <a:pt x="83" y="8"/>
                        </a:lnTo>
                        <a:lnTo>
                          <a:pt x="63" y="10"/>
                        </a:lnTo>
                        <a:lnTo>
                          <a:pt x="44" y="10"/>
                        </a:lnTo>
                        <a:lnTo>
                          <a:pt x="23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E6E6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227">
                    <a:extLst>
                      <a:ext uri="{FF2B5EF4-FFF2-40B4-BE49-F238E27FC236}">
                        <a16:creationId xmlns:a16="http://schemas.microsoft.com/office/drawing/2014/main" id="{72002724-D3E5-4695-87E0-512635CAF7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70" cy="5"/>
                  </a:xfrm>
                  <a:custGeom>
                    <a:avLst/>
                    <a:gdLst>
                      <a:gd name="T0" fmla="*/ 0 w 140"/>
                      <a:gd name="T1" fmla="*/ 10 h 10"/>
                      <a:gd name="T2" fmla="*/ 23 w 140"/>
                      <a:gd name="T3" fmla="*/ 10 h 10"/>
                      <a:gd name="T4" fmla="*/ 44 w 140"/>
                      <a:gd name="T5" fmla="*/ 10 h 10"/>
                      <a:gd name="T6" fmla="*/ 63 w 140"/>
                      <a:gd name="T7" fmla="*/ 10 h 10"/>
                      <a:gd name="T8" fmla="*/ 83 w 140"/>
                      <a:gd name="T9" fmla="*/ 8 h 10"/>
                      <a:gd name="T10" fmla="*/ 98 w 140"/>
                      <a:gd name="T11" fmla="*/ 8 h 10"/>
                      <a:gd name="T12" fmla="*/ 113 w 140"/>
                      <a:gd name="T13" fmla="*/ 6 h 10"/>
                      <a:gd name="T14" fmla="*/ 125 w 140"/>
                      <a:gd name="T15" fmla="*/ 4 h 10"/>
                      <a:gd name="T16" fmla="*/ 133 w 140"/>
                      <a:gd name="T17" fmla="*/ 4 h 10"/>
                      <a:gd name="T18" fmla="*/ 138 w 140"/>
                      <a:gd name="T19" fmla="*/ 2 h 10"/>
                      <a:gd name="T20" fmla="*/ 140 w 140"/>
                      <a:gd name="T21" fmla="*/ 0 h 10"/>
                      <a:gd name="T22" fmla="*/ 134 w 140"/>
                      <a:gd name="T23" fmla="*/ 0 h 10"/>
                      <a:gd name="T24" fmla="*/ 133 w 140"/>
                      <a:gd name="T25" fmla="*/ 2 h 10"/>
                      <a:gd name="T26" fmla="*/ 127 w 140"/>
                      <a:gd name="T27" fmla="*/ 4 h 10"/>
                      <a:gd name="T28" fmla="*/ 119 w 140"/>
                      <a:gd name="T29" fmla="*/ 4 h 10"/>
                      <a:gd name="T30" fmla="*/ 108 w 140"/>
                      <a:gd name="T31" fmla="*/ 6 h 10"/>
                      <a:gd name="T32" fmla="*/ 94 w 140"/>
                      <a:gd name="T33" fmla="*/ 8 h 10"/>
                      <a:gd name="T34" fmla="*/ 79 w 140"/>
                      <a:gd name="T35" fmla="*/ 8 h 10"/>
                      <a:gd name="T36" fmla="*/ 61 w 140"/>
                      <a:gd name="T37" fmla="*/ 8 h 10"/>
                      <a:gd name="T38" fmla="*/ 42 w 140"/>
                      <a:gd name="T39" fmla="*/ 10 h 10"/>
                      <a:gd name="T40" fmla="*/ 21 w 140"/>
                      <a:gd name="T41" fmla="*/ 10 h 10"/>
                      <a:gd name="T42" fmla="*/ 0 w 140"/>
                      <a:gd name="T43" fmla="*/ 10 h 10"/>
                      <a:gd name="T44" fmla="*/ 0 w 140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40" h="10">
                        <a:moveTo>
                          <a:pt x="0" y="10"/>
                        </a:moveTo>
                        <a:lnTo>
                          <a:pt x="23" y="10"/>
                        </a:lnTo>
                        <a:lnTo>
                          <a:pt x="44" y="10"/>
                        </a:lnTo>
                        <a:lnTo>
                          <a:pt x="63" y="10"/>
                        </a:lnTo>
                        <a:lnTo>
                          <a:pt x="83" y="8"/>
                        </a:lnTo>
                        <a:lnTo>
                          <a:pt x="98" y="8"/>
                        </a:lnTo>
                        <a:lnTo>
                          <a:pt x="113" y="6"/>
                        </a:lnTo>
                        <a:lnTo>
                          <a:pt x="125" y="4"/>
                        </a:lnTo>
                        <a:lnTo>
                          <a:pt x="133" y="4"/>
                        </a:lnTo>
                        <a:lnTo>
                          <a:pt x="138" y="2"/>
                        </a:lnTo>
                        <a:lnTo>
                          <a:pt x="140" y="0"/>
                        </a:lnTo>
                        <a:lnTo>
                          <a:pt x="134" y="0"/>
                        </a:lnTo>
                        <a:lnTo>
                          <a:pt x="133" y="2"/>
                        </a:lnTo>
                        <a:lnTo>
                          <a:pt x="127" y="4"/>
                        </a:lnTo>
                        <a:lnTo>
                          <a:pt x="119" y="4"/>
                        </a:lnTo>
                        <a:lnTo>
                          <a:pt x="108" y="6"/>
                        </a:lnTo>
                        <a:lnTo>
                          <a:pt x="94" y="8"/>
                        </a:lnTo>
                        <a:lnTo>
                          <a:pt x="79" y="8"/>
                        </a:lnTo>
                        <a:lnTo>
                          <a:pt x="61" y="8"/>
                        </a:lnTo>
                        <a:lnTo>
                          <a:pt x="42" y="10"/>
                        </a:lnTo>
                        <a:lnTo>
                          <a:pt x="21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228">
                    <a:extLst>
                      <a:ext uri="{FF2B5EF4-FFF2-40B4-BE49-F238E27FC236}">
                        <a16:creationId xmlns:a16="http://schemas.microsoft.com/office/drawing/2014/main" id="{D6B8A321-9959-4F43-A838-A11B4F943A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7" cy="5"/>
                  </a:xfrm>
                  <a:custGeom>
                    <a:avLst/>
                    <a:gdLst>
                      <a:gd name="T0" fmla="*/ 0 w 134"/>
                      <a:gd name="T1" fmla="*/ 10 h 10"/>
                      <a:gd name="T2" fmla="*/ 21 w 134"/>
                      <a:gd name="T3" fmla="*/ 10 h 10"/>
                      <a:gd name="T4" fmla="*/ 42 w 134"/>
                      <a:gd name="T5" fmla="*/ 10 h 10"/>
                      <a:gd name="T6" fmla="*/ 61 w 134"/>
                      <a:gd name="T7" fmla="*/ 8 h 10"/>
                      <a:gd name="T8" fmla="*/ 79 w 134"/>
                      <a:gd name="T9" fmla="*/ 8 h 10"/>
                      <a:gd name="T10" fmla="*/ 94 w 134"/>
                      <a:gd name="T11" fmla="*/ 8 h 10"/>
                      <a:gd name="T12" fmla="*/ 108 w 134"/>
                      <a:gd name="T13" fmla="*/ 6 h 10"/>
                      <a:gd name="T14" fmla="*/ 119 w 134"/>
                      <a:gd name="T15" fmla="*/ 4 h 10"/>
                      <a:gd name="T16" fmla="*/ 127 w 134"/>
                      <a:gd name="T17" fmla="*/ 4 h 10"/>
                      <a:gd name="T18" fmla="*/ 133 w 134"/>
                      <a:gd name="T19" fmla="*/ 2 h 10"/>
                      <a:gd name="T20" fmla="*/ 134 w 134"/>
                      <a:gd name="T21" fmla="*/ 0 h 10"/>
                      <a:gd name="T22" fmla="*/ 129 w 134"/>
                      <a:gd name="T23" fmla="*/ 0 h 10"/>
                      <a:gd name="T24" fmla="*/ 127 w 134"/>
                      <a:gd name="T25" fmla="*/ 2 h 10"/>
                      <a:gd name="T26" fmla="*/ 121 w 134"/>
                      <a:gd name="T27" fmla="*/ 4 h 10"/>
                      <a:gd name="T28" fmla="*/ 113 w 134"/>
                      <a:gd name="T29" fmla="*/ 4 h 10"/>
                      <a:gd name="T30" fmla="*/ 104 w 134"/>
                      <a:gd name="T31" fmla="*/ 6 h 10"/>
                      <a:gd name="T32" fmla="*/ 90 w 134"/>
                      <a:gd name="T33" fmla="*/ 6 h 10"/>
                      <a:gd name="T34" fmla="*/ 75 w 134"/>
                      <a:gd name="T35" fmla="*/ 8 h 10"/>
                      <a:gd name="T36" fmla="*/ 58 w 134"/>
                      <a:gd name="T37" fmla="*/ 8 h 10"/>
                      <a:gd name="T38" fmla="*/ 40 w 134"/>
                      <a:gd name="T39" fmla="*/ 10 h 10"/>
                      <a:gd name="T40" fmla="*/ 21 w 134"/>
                      <a:gd name="T41" fmla="*/ 10 h 10"/>
                      <a:gd name="T42" fmla="*/ 0 w 134"/>
                      <a:gd name="T43" fmla="*/ 10 h 10"/>
                      <a:gd name="T44" fmla="*/ 0 w 134"/>
                      <a:gd name="T4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34" h="10">
                        <a:moveTo>
                          <a:pt x="0" y="10"/>
                        </a:moveTo>
                        <a:lnTo>
                          <a:pt x="21" y="10"/>
                        </a:lnTo>
                        <a:lnTo>
                          <a:pt x="42" y="10"/>
                        </a:lnTo>
                        <a:lnTo>
                          <a:pt x="61" y="8"/>
                        </a:lnTo>
                        <a:lnTo>
                          <a:pt x="79" y="8"/>
                        </a:lnTo>
                        <a:lnTo>
                          <a:pt x="94" y="8"/>
                        </a:lnTo>
                        <a:lnTo>
                          <a:pt x="108" y="6"/>
                        </a:lnTo>
                        <a:lnTo>
                          <a:pt x="119" y="4"/>
                        </a:lnTo>
                        <a:lnTo>
                          <a:pt x="127" y="4"/>
                        </a:lnTo>
                        <a:lnTo>
                          <a:pt x="133" y="2"/>
                        </a:lnTo>
                        <a:lnTo>
                          <a:pt x="134" y="0"/>
                        </a:lnTo>
                        <a:lnTo>
                          <a:pt x="129" y="0"/>
                        </a:lnTo>
                        <a:lnTo>
                          <a:pt x="127" y="2"/>
                        </a:lnTo>
                        <a:lnTo>
                          <a:pt x="121" y="4"/>
                        </a:lnTo>
                        <a:lnTo>
                          <a:pt x="113" y="4"/>
                        </a:lnTo>
                        <a:lnTo>
                          <a:pt x="104" y="6"/>
                        </a:lnTo>
                        <a:lnTo>
                          <a:pt x="90" y="6"/>
                        </a:lnTo>
                        <a:lnTo>
                          <a:pt x="75" y="8"/>
                        </a:lnTo>
                        <a:lnTo>
                          <a:pt x="58" y="8"/>
                        </a:lnTo>
                        <a:lnTo>
                          <a:pt x="40" y="10"/>
                        </a:lnTo>
                        <a:lnTo>
                          <a:pt x="21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229">
                    <a:extLst>
                      <a:ext uri="{FF2B5EF4-FFF2-40B4-BE49-F238E27FC236}">
                        <a16:creationId xmlns:a16="http://schemas.microsoft.com/office/drawing/2014/main" id="{EB373961-0A67-434C-991A-24E36C047B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4" cy="5"/>
                  </a:xfrm>
                  <a:custGeom>
                    <a:avLst/>
                    <a:gdLst>
                      <a:gd name="T0" fmla="*/ 0 w 129"/>
                      <a:gd name="T1" fmla="*/ 10 h 10"/>
                      <a:gd name="T2" fmla="*/ 21 w 129"/>
                      <a:gd name="T3" fmla="*/ 10 h 10"/>
                      <a:gd name="T4" fmla="*/ 40 w 129"/>
                      <a:gd name="T5" fmla="*/ 10 h 10"/>
                      <a:gd name="T6" fmla="*/ 58 w 129"/>
                      <a:gd name="T7" fmla="*/ 8 h 10"/>
                      <a:gd name="T8" fmla="*/ 75 w 129"/>
                      <a:gd name="T9" fmla="*/ 8 h 10"/>
                      <a:gd name="T10" fmla="*/ 90 w 129"/>
                      <a:gd name="T11" fmla="*/ 6 h 10"/>
                      <a:gd name="T12" fmla="*/ 104 w 129"/>
                      <a:gd name="T13" fmla="*/ 6 h 10"/>
                      <a:gd name="T14" fmla="*/ 113 w 129"/>
                      <a:gd name="T15" fmla="*/ 4 h 10"/>
                      <a:gd name="T16" fmla="*/ 121 w 129"/>
                      <a:gd name="T17" fmla="*/ 4 h 10"/>
                      <a:gd name="T18" fmla="*/ 127 w 129"/>
                      <a:gd name="T19" fmla="*/ 2 h 10"/>
                      <a:gd name="T20" fmla="*/ 129 w 129"/>
                      <a:gd name="T21" fmla="*/ 0 h 10"/>
                      <a:gd name="T22" fmla="*/ 123 w 129"/>
                      <a:gd name="T23" fmla="*/ 0 h 10"/>
                      <a:gd name="T24" fmla="*/ 121 w 129"/>
                      <a:gd name="T25" fmla="*/ 2 h 10"/>
                      <a:gd name="T26" fmla="*/ 115 w 129"/>
                      <a:gd name="T27" fmla="*/ 4 h 10"/>
                      <a:gd name="T28" fmla="*/ 106 w 129"/>
                      <a:gd name="T29" fmla="*/ 4 h 10"/>
                      <a:gd name="T30" fmla="*/ 94 w 129"/>
                      <a:gd name="T31" fmla="*/ 6 h 10"/>
                      <a:gd name="T32" fmla="*/ 79 w 129"/>
                      <a:gd name="T33" fmla="*/ 8 h 10"/>
                      <a:gd name="T34" fmla="*/ 61 w 129"/>
                      <a:gd name="T35" fmla="*/ 8 h 10"/>
                      <a:gd name="T36" fmla="*/ 42 w 129"/>
                      <a:gd name="T37" fmla="*/ 8 h 10"/>
                      <a:gd name="T38" fmla="*/ 21 w 129"/>
                      <a:gd name="T39" fmla="*/ 8 h 10"/>
                      <a:gd name="T40" fmla="*/ 0 w 129"/>
                      <a:gd name="T41" fmla="*/ 10 h 10"/>
                      <a:gd name="T42" fmla="*/ 0 w 129"/>
                      <a:gd name="T43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29" h="10">
                        <a:moveTo>
                          <a:pt x="0" y="10"/>
                        </a:moveTo>
                        <a:lnTo>
                          <a:pt x="21" y="10"/>
                        </a:lnTo>
                        <a:lnTo>
                          <a:pt x="40" y="10"/>
                        </a:lnTo>
                        <a:lnTo>
                          <a:pt x="58" y="8"/>
                        </a:lnTo>
                        <a:lnTo>
                          <a:pt x="75" y="8"/>
                        </a:lnTo>
                        <a:lnTo>
                          <a:pt x="90" y="6"/>
                        </a:lnTo>
                        <a:lnTo>
                          <a:pt x="104" y="6"/>
                        </a:lnTo>
                        <a:lnTo>
                          <a:pt x="113" y="4"/>
                        </a:lnTo>
                        <a:lnTo>
                          <a:pt x="121" y="4"/>
                        </a:lnTo>
                        <a:lnTo>
                          <a:pt x="127" y="2"/>
                        </a:lnTo>
                        <a:lnTo>
                          <a:pt x="129" y="0"/>
                        </a:lnTo>
                        <a:lnTo>
                          <a:pt x="123" y="0"/>
                        </a:lnTo>
                        <a:lnTo>
                          <a:pt x="121" y="2"/>
                        </a:lnTo>
                        <a:lnTo>
                          <a:pt x="115" y="4"/>
                        </a:lnTo>
                        <a:lnTo>
                          <a:pt x="106" y="4"/>
                        </a:lnTo>
                        <a:lnTo>
                          <a:pt x="94" y="6"/>
                        </a:lnTo>
                        <a:lnTo>
                          <a:pt x="79" y="8"/>
                        </a:lnTo>
                        <a:lnTo>
                          <a:pt x="61" y="8"/>
                        </a:lnTo>
                        <a:lnTo>
                          <a:pt x="42" y="8"/>
                        </a:lnTo>
                        <a:lnTo>
                          <a:pt x="21" y="8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C6C6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 230">
                    <a:extLst>
                      <a:ext uri="{FF2B5EF4-FFF2-40B4-BE49-F238E27FC236}">
                        <a16:creationId xmlns:a16="http://schemas.microsoft.com/office/drawing/2014/main" id="{8132270A-58E7-45DE-8EC2-504C48918E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1" cy="5"/>
                  </a:xfrm>
                  <a:custGeom>
                    <a:avLst/>
                    <a:gdLst>
                      <a:gd name="T0" fmla="*/ 0 w 123"/>
                      <a:gd name="T1" fmla="*/ 10 h 10"/>
                      <a:gd name="T2" fmla="*/ 21 w 123"/>
                      <a:gd name="T3" fmla="*/ 8 h 10"/>
                      <a:gd name="T4" fmla="*/ 42 w 123"/>
                      <a:gd name="T5" fmla="*/ 8 h 10"/>
                      <a:gd name="T6" fmla="*/ 61 w 123"/>
                      <a:gd name="T7" fmla="*/ 8 h 10"/>
                      <a:gd name="T8" fmla="*/ 79 w 123"/>
                      <a:gd name="T9" fmla="*/ 8 h 10"/>
                      <a:gd name="T10" fmla="*/ 94 w 123"/>
                      <a:gd name="T11" fmla="*/ 6 h 10"/>
                      <a:gd name="T12" fmla="*/ 106 w 123"/>
                      <a:gd name="T13" fmla="*/ 4 h 10"/>
                      <a:gd name="T14" fmla="*/ 115 w 123"/>
                      <a:gd name="T15" fmla="*/ 4 h 10"/>
                      <a:gd name="T16" fmla="*/ 121 w 123"/>
                      <a:gd name="T17" fmla="*/ 2 h 10"/>
                      <a:gd name="T18" fmla="*/ 123 w 123"/>
                      <a:gd name="T19" fmla="*/ 0 h 10"/>
                      <a:gd name="T20" fmla="*/ 117 w 123"/>
                      <a:gd name="T21" fmla="*/ 0 h 10"/>
                      <a:gd name="T22" fmla="*/ 115 w 123"/>
                      <a:gd name="T23" fmla="*/ 2 h 10"/>
                      <a:gd name="T24" fmla="*/ 109 w 123"/>
                      <a:gd name="T25" fmla="*/ 4 h 10"/>
                      <a:gd name="T26" fmla="*/ 102 w 123"/>
                      <a:gd name="T27" fmla="*/ 4 h 10"/>
                      <a:gd name="T28" fmla="*/ 90 w 123"/>
                      <a:gd name="T29" fmla="*/ 6 h 10"/>
                      <a:gd name="T30" fmla="*/ 75 w 123"/>
                      <a:gd name="T31" fmla="*/ 6 h 10"/>
                      <a:gd name="T32" fmla="*/ 59 w 123"/>
                      <a:gd name="T33" fmla="*/ 8 h 10"/>
                      <a:gd name="T34" fmla="*/ 40 w 123"/>
                      <a:gd name="T35" fmla="*/ 8 h 10"/>
                      <a:gd name="T36" fmla="*/ 21 w 123"/>
                      <a:gd name="T37" fmla="*/ 8 h 10"/>
                      <a:gd name="T38" fmla="*/ 0 w 123"/>
                      <a:gd name="T39" fmla="*/ 8 h 10"/>
                      <a:gd name="T40" fmla="*/ 0 w 123"/>
                      <a:gd name="T41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23" h="10">
                        <a:moveTo>
                          <a:pt x="0" y="10"/>
                        </a:moveTo>
                        <a:lnTo>
                          <a:pt x="21" y="8"/>
                        </a:lnTo>
                        <a:lnTo>
                          <a:pt x="42" y="8"/>
                        </a:lnTo>
                        <a:lnTo>
                          <a:pt x="61" y="8"/>
                        </a:lnTo>
                        <a:lnTo>
                          <a:pt x="79" y="8"/>
                        </a:lnTo>
                        <a:lnTo>
                          <a:pt x="94" y="6"/>
                        </a:lnTo>
                        <a:lnTo>
                          <a:pt x="106" y="4"/>
                        </a:lnTo>
                        <a:lnTo>
                          <a:pt x="115" y="4"/>
                        </a:lnTo>
                        <a:lnTo>
                          <a:pt x="121" y="2"/>
                        </a:lnTo>
                        <a:lnTo>
                          <a:pt x="123" y="0"/>
                        </a:lnTo>
                        <a:lnTo>
                          <a:pt x="117" y="0"/>
                        </a:lnTo>
                        <a:lnTo>
                          <a:pt x="115" y="2"/>
                        </a:lnTo>
                        <a:lnTo>
                          <a:pt x="109" y="4"/>
                        </a:lnTo>
                        <a:lnTo>
                          <a:pt x="102" y="4"/>
                        </a:lnTo>
                        <a:lnTo>
                          <a:pt x="90" y="6"/>
                        </a:lnTo>
                        <a:lnTo>
                          <a:pt x="75" y="6"/>
                        </a:lnTo>
                        <a:lnTo>
                          <a:pt x="59" y="8"/>
                        </a:lnTo>
                        <a:lnTo>
                          <a:pt x="40" y="8"/>
                        </a:lnTo>
                        <a:lnTo>
                          <a:pt x="21" y="8"/>
                        </a:lnTo>
                        <a:lnTo>
                          <a:pt x="0" y="8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B6B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231">
                    <a:extLst>
                      <a:ext uri="{FF2B5EF4-FFF2-40B4-BE49-F238E27FC236}">
                        <a16:creationId xmlns:a16="http://schemas.microsoft.com/office/drawing/2014/main" id="{6B597F53-7525-4A91-BBBF-468A0B0D1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9" cy="4"/>
                  </a:xfrm>
                  <a:custGeom>
                    <a:avLst/>
                    <a:gdLst>
                      <a:gd name="T0" fmla="*/ 0 w 117"/>
                      <a:gd name="T1" fmla="*/ 8 h 8"/>
                      <a:gd name="T2" fmla="*/ 21 w 117"/>
                      <a:gd name="T3" fmla="*/ 8 h 8"/>
                      <a:gd name="T4" fmla="*/ 40 w 117"/>
                      <a:gd name="T5" fmla="*/ 8 h 8"/>
                      <a:gd name="T6" fmla="*/ 59 w 117"/>
                      <a:gd name="T7" fmla="*/ 8 h 8"/>
                      <a:gd name="T8" fmla="*/ 75 w 117"/>
                      <a:gd name="T9" fmla="*/ 6 h 8"/>
                      <a:gd name="T10" fmla="*/ 90 w 117"/>
                      <a:gd name="T11" fmla="*/ 6 h 8"/>
                      <a:gd name="T12" fmla="*/ 102 w 117"/>
                      <a:gd name="T13" fmla="*/ 4 h 8"/>
                      <a:gd name="T14" fmla="*/ 109 w 117"/>
                      <a:gd name="T15" fmla="*/ 4 h 8"/>
                      <a:gd name="T16" fmla="*/ 115 w 117"/>
                      <a:gd name="T17" fmla="*/ 2 h 8"/>
                      <a:gd name="T18" fmla="*/ 117 w 117"/>
                      <a:gd name="T19" fmla="*/ 0 h 8"/>
                      <a:gd name="T20" fmla="*/ 111 w 117"/>
                      <a:gd name="T21" fmla="*/ 0 h 8"/>
                      <a:gd name="T22" fmla="*/ 109 w 117"/>
                      <a:gd name="T23" fmla="*/ 2 h 8"/>
                      <a:gd name="T24" fmla="*/ 104 w 117"/>
                      <a:gd name="T25" fmla="*/ 4 h 8"/>
                      <a:gd name="T26" fmla="*/ 96 w 117"/>
                      <a:gd name="T27" fmla="*/ 4 h 8"/>
                      <a:gd name="T28" fmla="*/ 84 w 117"/>
                      <a:gd name="T29" fmla="*/ 6 h 8"/>
                      <a:gd name="T30" fmla="*/ 71 w 117"/>
                      <a:gd name="T31" fmla="*/ 6 h 8"/>
                      <a:gd name="T32" fmla="*/ 56 w 117"/>
                      <a:gd name="T33" fmla="*/ 8 h 8"/>
                      <a:gd name="T34" fmla="*/ 38 w 117"/>
                      <a:gd name="T35" fmla="*/ 8 h 8"/>
                      <a:gd name="T36" fmla="*/ 19 w 117"/>
                      <a:gd name="T37" fmla="*/ 8 h 8"/>
                      <a:gd name="T38" fmla="*/ 0 w 117"/>
                      <a:gd name="T39" fmla="*/ 8 h 8"/>
                      <a:gd name="T40" fmla="*/ 0 w 117"/>
                      <a:gd name="T4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7" h="8">
                        <a:moveTo>
                          <a:pt x="0" y="8"/>
                        </a:moveTo>
                        <a:lnTo>
                          <a:pt x="21" y="8"/>
                        </a:lnTo>
                        <a:lnTo>
                          <a:pt x="40" y="8"/>
                        </a:lnTo>
                        <a:lnTo>
                          <a:pt x="59" y="8"/>
                        </a:lnTo>
                        <a:lnTo>
                          <a:pt x="75" y="6"/>
                        </a:lnTo>
                        <a:lnTo>
                          <a:pt x="90" y="6"/>
                        </a:lnTo>
                        <a:lnTo>
                          <a:pt x="102" y="4"/>
                        </a:lnTo>
                        <a:lnTo>
                          <a:pt x="109" y="4"/>
                        </a:lnTo>
                        <a:lnTo>
                          <a:pt x="115" y="2"/>
                        </a:lnTo>
                        <a:lnTo>
                          <a:pt x="117" y="0"/>
                        </a:lnTo>
                        <a:lnTo>
                          <a:pt x="111" y="0"/>
                        </a:lnTo>
                        <a:lnTo>
                          <a:pt x="109" y="2"/>
                        </a:lnTo>
                        <a:lnTo>
                          <a:pt x="104" y="4"/>
                        </a:lnTo>
                        <a:lnTo>
                          <a:pt x="96" y="4"/>
                        </a:lnTo>
                        <a:lnTo>
                          <a:pt x="84" y="6"/>
                        </a:lnTo>
                        <a:lnTo>
                          <a:pt x="71" y="6"/>
                        </a:lnTo>
                        <a:lnTo>
                          <a:pt x="56" y="8"/>
                        </a:lnTo>
                        <a:lnTo>
                          <a:pt x="38" y="8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B6B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 232">
                    <a:extLst>
                      <a:ext uri="{FF2B5EF4-FFF2-40B4-BE49-F238E27FC236}">
                        <a16:creationId xmlns:a16="http://schemas.microsoft.com/office/drawing/2014/main" id="{61244C35-F19C-45AE-8C76-C22F8FBEF8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6" cy="4"/>
                  </a:xfrm>
                  <a:custGeom>
                    <a:avLst/>
                    <a:gdLst>
                      <a:gd name="T0" fmla="*/ 0 w 111"/>
                      <a:gd name="T1" fmla="*/ 8 h 8"/>
                      <a:gd name="T2" fmla="*/ 19 w 111"/>
                      <a:gd name="T3" fmla="*/ 8 h 8"/>
                      <a:gd name="T4" fmla="*/ 38 w 111"/>
                      <a:gd name="T5" fmla="*/ 8 h 8"/>
                      <a:gd name="T6" fmla="*/ 56 w 111"/>
                      <a:gd name="T7" fmla="*/ 8 h 8"/>
                      <a:gd name="T8" fmla="*/ 71 w 111"/>
                      <a:gd name="T9" fmla="*/ 6 h 8"/>
                      <a:gd name="T10" fmla="*/ 84 w 111"/>
                      <a:gd name="T11" fmla="*/ 6 h 8"/>
                      <a:gd name="T12" fmla="*/ 96 w 111"/>
                      <a:gd name="T13" fmla="*/ 4 h 8"/>
                      <a:gd name="T14" fmla="*/ 104 w 111"/>
                      <a:gd name="T15" fmla="*/ 4 h 8"/>
                      <a:gd name="T16" fmla="*/ 109 w 111"/>
                      <a:gd name="T17" fmla="*/ 2 h 8"/>
                      <a:gd name="T18" fmla="*/ 111 w 111"/>
                      <a:gd name="T19" fmla="*/ 0 h 8"/>
                      <a:gd name="T20" fmla="*/ 106 w 111"/>
                      <a:gd name="T21" fmla="*/ 0 h 8"/>
                      <a:gd name="T22" fmla="*/ 104 w 111"/>
                      <a:gd name="T23" fmla="*/ 2 h 8"/>
                      <a:gd name="T24" fmla="*/ 98 w 111"/>
                      <a:gd name="T25" fmla="*/ 2 h 8"/>
                      <a:gd name="T26" fmla="*/ 90 w 111"/>
                      <a:gd name="T27" fmla="*/ 4 h 8"/>
                      <a:gd name="T28" fmla="*/ 81 w 111"/>
                      <a:gd name="T29" fmla="*/ 6 h 8"/>
                      <a:gd name="T30" fmla="*/ 67 w 111"/>
                      <a:gd name="T31" fmla="*/ 6 h 8"/>
                      <a:gd name="T32" fmla="*/ 54 w 111"/>
                      <a:gd name="T33" fmla="*/ 6 h 8"/>
                      <a:gd name="T34" fmla="*/ 36 w 111"/>
                      <a:gd name="T35" fmla="*/ 8 h 8"/>
                      <a:gd name="T36" fmla="*/ 19 w 111"/>
                      <a:gd name="T37" fmla="*/ 8 h 8"/>
                      <a:gd name="T38" fmla="*/ 0 w 111"/>
                      <a:gd name="T39" fmla="*/ 8 h 8"/>
                      <a:gd name="T40" fmla="*/ 0 w 111"/>
                      <a:gd name="T4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8" y="8"/>
                        </a:lnTo>
                        <a:lnTo>
                          <a:pt x="56" y="8"/>
                        </a:lnTo>
                        <a:lnTo>
                          <a:pt x="71" y="6"/>
                        </a:lnTo>
                        <a:lnTo>
                          <a:pt x="84" y="6"/>
                        </a:lnTo>
                        <a:lnTo>
                          <a:pt x="96" y="4"/>
                        </a:lnTo>
                        <a:lnTo>
                          <a:pt x="104" y="4"/>
                        </a:lnTo>
                        <a:lnTo>
                          <a:pt x="109" y="2"/>
                        </a:lnTo>
                        <a:lnTo>
                          <a:pt x="111" y="0"/>
                        </a:lnTo>
                        <a:lnTo>
                          <a:pt x="106" y="0"/>
                        </a:lnTo>
                        <a:lnTo>
                          <a:pt x="104" y="2"/>
                        </a:lnTo>
                        <a:lnTo>
                          <a:pt x="98" y="2"/>
                        </a:lnTo>
                        <a:lnTo>
                          <a:pt x="90" y="4"/>
                        </a:lnTo>
                        <a:lnTo>
                          <a:pt x="81" y="6"/>
                        </a:lnTo>
                        <a:lnTo>
                          <a:pt x="67" y="6"/>
                        </a:lnTo>
                        <a:lnTo>
                          <a:pt x="54" y="6"/>
                        </a:lnTo>
                        <a:lnTo>
                          <a:pt x="36" y="8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A6A6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7" name="Freeform 233">
                    <a:extLst>
                      <a:ext uri="{FF2B5EF4-FFF2-40B4-BE49-F238E27FC236}">
                        <a16:creationId xmlns:a16="http://schemas.microsoft.com/office/drawing/2014/main" id="{FDD2D78B-1BB2-44DF-BC2F-681988B8F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3" cy="4"/>
                  </a:xfrm>
                  <a:custGeom>
                    <a:avLst/>
                    <a:gdLst>
                      <a:gd name="T0" fmla="*/ 0 w 106"/>
                      <a:gd name="T1" fmla="*/ 8 h 8"/>
                      <a:gd name="T2" fmla="*/ 19 w 106"/>
                      <a:gd name="T3" fmla="*/ 8 h 8"/>
                      <a:gd name="T4" fmla="*/ 36 w 106"/>
                      <a:gd name="T5" fmla="*/ 8 h 8"/>
                      <a:gd name="T6" fmla="*/ 54 w 106"/>
                      <a:gd name="T7" fmla="*/ 6 h 8"/>
                      <a:gd name="T8" fmla="*/ 67 w 106"/>
                      <a:gd name="T9" fmla="*/ 6 h 8"/>
                      <a:gd name="T10" fmla="*/ 81 w 106"/>
                      <a:gd name="T11" fmla="*/ 6 h 8"/>
                      <a:gd name="T12" fmla="*/ 90 w 106"/>
                      <a:gd name="T13" fmla="*/ 4 h 8"/>
                      <a:gd name="T14" fmla="*/ 98 w 106"/>
                      <a:gd name="T15" fmla="*/ 2 h 8"/>
                      <a:gd name="T16" fmla="*/ 104 w 106"/>
                      <a:gd name="T17" fmla="*/ 2 h 8"/>
                      <a:gd name="T18" fmla="*/ 106 w 106"/>
                      <a:gd name="T19" fmla="*/ 0 h 8"/>
                      <a:gd name="T20" fmla="*/ 100 w 106"/>
                      <a:gd name="T21" fmla="*/ 0 h 8"/>
                      <a:gd name="T22" fmla="*/ 98 w 106"/>
                      <a:gd name="T23" fmla="*/ 2 h 8"/>
                      <a:gd name="T24" fmla="*/ 92 w 106"/>
                      <a:gd name="T25" fmla="*/ 4 h 8"/>
                      <a:gd name="T26" fmla="*/ 83 w 106"/>
                      <a:gd name="T27" fmla="*/ 4 h 8"/>
                      <a:gd name="T28" fmla="*/ 71 w 106"/>
                      <a:gd name="T29" fmla="*/ 6 h 8"/>
                      <a:gd name="T30" fmla="*/ 56 w 106"/>
                      <a:gd name="T31" fmla="*/ 6 h 8"/>
                      <a:gd name="T32" fmla="*/ 38 w 106"/>
                      <a:gd name="T33" fmla="*/ 6 h 8"/>
                      <a:gd name="T34" fmla="*/ 19 w 106"/>
                      <a:gd name="T35" fmla="*/ 8 h 8"/>
                      <a:gd name="T36" fmla="*/ 0 w 106"/>
                      <a:gd name="T37" fmla="*/ 8 h 8"/>
                      <a:gd name="T38" fmla="*/ 0 w 106"/>
                      <a:gd name="T3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6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6" y="8"/>
                        </a:lnTo>
                        <a:lnTo>
                          <a:pt x="54" y="6"/>
                        </a:lnTo>
                        <a:lnTo>
                          <a:pt x="67" y="6"/>
                        </a:lnTo>
                        <a:lnTo>
                          <a:pt x="81" y="6"/>
                        </a:lnTo>
                        <a:lnTo>
                          <a:pt x="90" y="4"/>
                        </a:lnTo>
                        <a:lnTo>
                          <a:pt x="98" y="2"/>
                        </a:lnTo>
                        <a:lnTo>
                          <a:pt x="104" y="2"/>
                        </a:lnTo>
                        <a:lnTo>
                          <a:pt x="106" y="0"/>
                        </a:lnTo>
                        <a:lnTo>
                          <a:pt x="100" y="0"/>
                        </a:lnTo>
                        <a:lnTo>
                          <a:pt x="98" y="2"/>
                        </a:lnTo>
                        <a:lnTo>
                          <a:pt x="92" y="4"/>
                        </a:lnTo>
                        <a:lnTo>
                          <a:pt x="83" y="4"/>
                        </a:lnTo>
                        <a:lnTo>
                          <a:pt x="71" y="6"/>
                        </a:lnTo>
                        <a:lnTo>
                          <a:pt x="56" y="6"/>
                        </a:lnTo>
                        <a:lnTo>
                          <a:pt x="38" y="6"/>
                        </a:lnTo>
                        <a:lnTo>
                          <a:pt x="19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9696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 234">
                    <a:extLst>
                      <a:ext uri="{FF2B5EF4-FFF2-40B4-BE49-F238E27FC236}">
                        <a16:creationId xmlns:a16="http://schemas.microsoft.com/office/drawing/2014/main" id="{EBC95ED3-91D4-4D0C-8050-4B6112AF4F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50" cy="4"/>
                  </a:xfrm>
                  <a:custGeom>
                    <a:avLst/>
                    <a:gdLst>
                      <a:gd name="T0" fmla="*/ 0 w 100"/>
                      <a:gd name="T1" fmla="*/ 8 h 8"/>
                      <a:gd name="T2" fmla="*/ 19 w 100"/>
                      <a:gd name="T3" fmla="*/ 8 h 8"/>
                      <a:gd name="T4" fmla="*/ 38 w 100"/>
                      <a:gd name="T5" fmla="*/ 6 h 8"/>
                      <a:gd name="T6" fmla="*/ 56 w 100"/>
                      <a:gd name="T7" fmla="*/ 6 h 8"/>
                      <a:gd name="T8" fmla="*/ 71 w 100"/>
                      <a:gd name="T9" fmla="*/ 6 h 8"/>
                      <a:gd name="T10" fmla="*/ 83 w 100"/>
                      <a:gd name="T11" fmla="*/ 4 h 8"/>
                      <a:gd name="T12" fmla="*/ 92 w 100"/>
                      <a:gd name="T13" fmla="*/ 4 h 8"/>
                      <a:gd name="T14" fmla="*/ 98 w 100"/>
                      <a:gd name="T15" fmla="*/ 2 h 8"/>
                      <a:gd name="T16" fmla="*/ 100 w 100"/>
                      <a:gd name="T17" fmla="*/ 0 h 8"/>
                      <a:gd name="T18" fmla="*/ 94 w 100"/>
                      <a:gd name="T19" fmla="*/ 0 h 8"/>
                      <a:gd name="T20" fmla="*/ 92 w 100"/>
                      <a:gd name="T21" fmla="*/ 2 h 8"/>
                      <a:gd name="T22" fmla="*/ 86 w 100"/>
                      <a:gd name="T23" fmla="*/ 2 h 8"/>
                      <a:gd name="T24" fmla="*/ 77 w 100"/>
                      <a:gd name="T25" fmla="*/ 4 h 8"/>
                      <a:gd name="T26" fmla="*/ 65 w 100"/>
                      <a:gd name="T27" fmla="*/ 6 h 8"/>
                      <a:gd name="T28" fmla="*/ 52 w 100"/>
                      <a:gd name="T29" fmla="*/ 6 h 8"/>
                      <a:gd name="T30" fmla="*/ 36 w 100"/>
                      <a:gd name="T31" fmla="*/ 6 h 8"/>
                      <a:gd name="T32" fmla="*/ 19 w 100"/>
                      <a:gd name="T33" fmla="*/ 6 h 8"/>
                      <a:gd name="T34" fmla="*/ 0 w 100"/>
                      <a:gd name="T35" fmla="*/ 6 h 8"/>
                      <a:gd name="T36" fmla="*/ 0 w 100"/>
                      <a:gd name="T37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0" h="8">
                        <a:moveTo>
                          <a:pt x="0" y="8"/>
                        </a:moveTo>
                        <a:lnTo>
                          <a:pt x="19" y="8"/>
                        </a:lnTo>
                        <a:lnTo>
                          <a:pt x="38" y="6"/>
                        </a:lnTo>
                        <a:lnTo>
                          <a:pt x="56" y="6"/>
                        </a:lnTo>
                        <a:lnTo>
                          <a:pt x="71" y="6"/>
                        </a:lnTo>
                        <a:lnTo>
                          <a:pt x="83" y="4"/>
                        </a:lnTo>
                        <a:lnTo>
                          <a:pt x="92" y="4"/>
                        </a:lnTo>
                        <a:lnTo>
                          <a:pt x="98" y="2"/>
                        </a:lnTo>
                        <a:lnTo>
                          <a:pt x="100" y="0"/>
                        </a:lnTo>
                        <a:lnTo>
                          <a:pt x="94" y="0"/>
                        </a:lnTo>
                        <a:lnTo>
                          <a:pt x="92" y="2"/>
                        </a:lnTo>
                        <a:lnTo>
                          <a:pt x="86" y="2"/>
                        </a:lnTo>
                        <a:lnTo>
                          <a:pt x="77" y="4"/>
                        </a:lnTo>
                        <a:lnTo>
                          <a:pt x="65" y="6"/>
                        </a:lnTo>
                        <a:lnTo>
                          <a:pt x="52" y="6"/>
                        </a:lnTo>
                        <a:lnTo>
                          <a:pt x="36" y="6"/>
                        </a:lnTo>
                        <a:lnTo>
                          <a:pt x="19" y="6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69696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235">
                    <a:extLst>
                      <a:ext uri="{FF2B5EF4-FFF2-40B4-BE49-F238E27FC236}">
                        <a16:creationId xmlns:a16="http://schemas.microsoft.com/office/drawing/2014/main" id="{4351EA6B-04BC-4280-B331-CF44E18AD7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47" cy="3"/>
                  </a:xfrm>
                  <a:custGeom>
                    <a:avLst/>
                    <a:gdLst>
                      <a:gd name="T0" fmla="*/ 0 w 94"/>
                      <a:gd name="T1" fmla="*/ 6 h 6"/>
                      <a:gd name="T2" fmla="*/ 19 w 94"/>
                      <a:gd name="T3" fmla="*/ 6 h 6"/>
                      <a:gd name="T4" fmla="*/ 36 w 94"/>
                      <a:gd name="T5" fmla="*/ 6 h 6"/>
                      <a:gd name="T6" fmla="*/ 52 w 94"/>
                      <a:gd name="T7" fmla="*/ 6 h 6"/>
                      <a:gd name="T8" fmla="*/ 65 w 94"/>
                      <a:gd name="T9" fmla="*/ 6 h 6"/>
                      <a:gd name="T10" fmla="*/ 77 w 94"/>
                      <a:gd name="T11" fmla="*/ 4 h 6"/>
                      <a:gd name="T12" fmla="*/ 86 w 94"/>
                      <a:gd name="T13" fmla="*/ 2 h 6"/>
                      <a:gd name="T14" fmla="*/ 92 w 94"/>
                      <a:gd name="T15" fmla="*/ 2 h 6"/>
                      <a:gd name="T16" fmla="*/ 94 w 94"/>
                      <a:gd name="T17" fmla="*/ 0 h 6"/>
                      <a:gd name="T18" fmla="*/ 88 w 94"/>
                      <a:gd name="T19" fmla="*/ 0 h 6"/>
                      <a:gd name="T20" fmla="*/ 86 w 94"/>
                      <a:gd name="T21" fmla="*/ 2 h 6"/>
                      <a:gd name="T22" fmla="*/ 81 w 94"/>
                      <a:gd name="T23" fmla="*/ 2 h 6"/>
                      <a:gd name="T24" fmla="*/ 73 w 94"/>
                      <a:gd name="T25" fmla="*/ 4 h 6"/>
                      <a:gd name="T26" fmla="*/ 61 w 94"/>
                      <a:gd name="T27" fmla="*/ 4 h 6"/>
                      <a:gd name="T28" fmla="*/ 50 w 94"/>
                      <a:gd name="T29" fmla="*/ 6 h 6"/>
                      <a:gd name="T30" fmla="*/ 34 w 94"/>
                      <a:gd name="T31" fmla="*/ 6 h 6"/>
                      <a:gd name="T32" fmla="*/ 17 w 94"/>
                      <a:gd name="T33" fmla="*/ 6 h 6"/>
                      <a:gd name="T34" fmla="*/ 0 w 94"/>
                      <a:gd name="T35" fmla="*/ 6 h 6"/>
                      <a:gd name="T36" fmla="*/ 0 w 94"/>
                      <a:gd name="T3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4" h="6">
                        <a:moveTo>
                          <a:pt x="0" y="6"/>
                        </a:moveTo>
                        <a:lnTo>
                          <a:pt x="19" y="6"/>
                        </a:lnTo>
                        <a:lnTo>
                          <a:pt x="36" y="6"/>
                        </a:lnTo>
                        <a:lnTo>
                          <a:pt x="52" y="6"/>
                        </a:lnTo>
                        <a:lnTo>
                          <a:pt x="65" y="6"/>
                        </a:lnTo>
                        <a:lnTo>
                          <a:pt x="77" y="4"/>
                        </a:lnTo>
                        <a:lnTo>
                          <a:pt x="86" y="2"/>
                        </a:lnTo>
                        <a:lnTo>
                          <a:pt x="92" y="2"/>
                        </a:lnTo>
                        <a:lnTo>
                          <a:pt x="94" y="0"/>
                        </a:lnTo>
                        <a:lnTo>
                          <a:pt x="88" y="0"/>
                        </a:lnTo>
                        <a:lnTo>
                          <a:pt x="86" y="2"/>
                        </a:lnTo>
                        <a:lnTo>
                          <a:pt x="81" y="2"/>
                        </a:lnTo>
                        <a:lnTo>
                          <a:pt x="73" y="4"/>
                        </a:lnTo>
                        <a:lnTo>
                          <a:pt x="61" y="4"/>
                        </a:lnTo>
                        <a:lnTo>
                          <a:pt x="50" y="6"/>
                        </a:lnTo>
                        <a:lnTo>
                          <a:pt x="34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8686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236">
                    <a:extLst>
                      <a:ext uri="{FF2B5EF4-FFF2-40B4-BE49-F238E27FC236}">
                        <a16:creationId xmlns:a16="http://schemas.microsoft.com/office/drawing/2014/main" id="{691C8AE6-F313-4079-811F-BE45052062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44" cy="3"/>
                  </a:xfrm>
                  <a:custGeom>
                    <a:avLst/>
                    <a:gdLst>
                      <a:gd name="T0" fmla="*/ 0 w 88"/>
                      <a:gd name="T1" fmla="*/ 6 h 6"/>
                      <a:gd name="T2" fmla="*/ 17 w 88"/>
                      <a:gd name="T3" fmla="*/ 6 h 6"/>
                      <a:gd name="T4" fmla="*/ 34 w 88"/>
                      <a:gd name="T5" fmla="*/ 6 h 6"/>
                      <a:gd name="T6" fmla="*/ 50 w 88"/>
                      <a:gd name="T7" fmla="*/ 6 h 6"/>
                      <a:gd name="T8" fmla="*/ 61 w 88"/>
                      <a:gd name="T9" fmla="*/ 4 h 6"/>
                      <a:gd name="T10" fmla="*/ 73 w 88"/>
                      <a:gd name="T11" fmla="*/ 4 h 6"/>
                      <a:gd name="T12" fmla="*/ 81 w 88"/>
                      <a:gd name="T13" fmla="*/ 2 h 6"/>
                      <a:gd name="T14" fmla="*/ 86 w 88"/>
                      <a:gd name="T15" fmla="*/ 2 h 6"/>
                      <a:gd name="T16" fmla="*/ 88 w 88"/>
                      <a:gd name="T17" fmla="*/ 0 h 6"/>
                      <a:gd name="T18" fmla="*/ 83 w 88"/>
                      <a:gd name="T19" fmla="*/ 0 h 6"/>
                      <a:gd name="T20" fmla="*/ 81 w 88"/>
                      <a:gd name="T21" fmla="*/ 2 h 6"/>
                      <a:gd name="T22" fmla="*/ 75 w 88"/>
                      <a:gd name="T23" fmla="*/ 2 h 6"/>
                      <a:gd name="T24" fmla="*/ 67 w 88"/>
                      <a:gd name="T25" fmla="*/ 4 h 6"/>
                      <a:gd name="T26" fmla="*/ 58 w 88"/>
                      <a:gd name="T27" fmla="*/ 4 h 6"/>
                      <a:gd name="T28" fmla="*/ 46 w 88"/>
                      <a:gd name="T29" fmla="*/ 6 h 6"/>
                      <a:gd name="T30" fmla="*/ 33 w 88"/>
                      <a:gd name="T31" fmla="*/ 6 h 6"/>
                      <a:gd name="T32" fmla="*/ 17 w 88"/>
                      <a:gd name="T33" fmla="*/ 6 h 6"/>
                      <a:gd name="T34" fmla="*/ 0 w 88"/>
                      <a:gd name="T35" fmla="*/ 6 h 6"/>
                      <a:gd name="T36" fmla="*/ 0 w 88"/>
                      <a:gd name="T3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8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4" y="6"/>
                        </a:lnTo>
                        <a:lnTo>
                          <a:pt x="50" y="6"/>
                        </a:lnTo>
                        <a:lnTo>
                          <a:pt x="61" y="4"/>
                        </a:lnTo>
                        <a:lnTo>
                          <a:pt x="73" y="4"/>
                        </a:lnTo>
                        <a:lnTo>
                          <a:pt x="81" y="2"/>
                        </a:lnTo>
                        <a:lnTo>
                          <a:pt x="86" y="2"/>
                        </a:lnTo>
                        <a:lnTo>
                          <a:pt x="88" y="0"/>
                        </a:lnTo>
                        <a:lnTo>
                          <a:pt x="83" y="0"/>
                        </a:lnTo>
                        <a:lnTo>
                          <a:pt x="81" y="2"/>
                        </a:lnTo>
                        <a:lnTo>
                          <a:pt x="75" y="2"/>
                        </a:lnTo>
                        <a:lnTo>
                          <a:pt x="67" y="4"/>
                        </a:lnTo>
                        <a:lnTo>
                          <a:pt x="58" y="4"/>
                        </a:lnTo>
                        <a:lnTo>
                          <a:pt x="46" y="6"/>
                        </a:lnTo>
                        <a:lnTo>
                          <a:pt x="33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" name="Freeform 237">
                    <a:extLst>
                      <a:ext uri="{FF2B5EF4-FFF2-40B4-BE49-F238E27FC236}">
                        <a16:creationId xmlns:a16="http://schemas.microsoft.com/office/drawing/2014/main" id="{16FCE553-0469-400A-A971-23D4E0415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41" cy="3"/>
                  </a:xfrm>
                  <a:custGeom>
                    <a:avLst/>
                    <a:gdLst>
                      <a:gd name="T0" fmla="*/ 0 w 83"/>
                      <a:gd name="T1" fmla="*/ 6 h 6"/>
                      <a:gd name="T2" fmla="*/ 17 w 83"/>
                      <a:gd name="T3" fmla="*/ 6 h 6"/>
                      <a:gd name="T4" fmla="*/ 33 w 83"/>
                      <a:gd name="T5" fmla="*/ 6 h 6"/>
                      <a:gd name="T6" fmla="*/ 46 w 83"/>
                      <a:gd name="T7" fmla="*/ 6 h 6"/>
                      <a:gd name="T8" fmla="*/ 58 w 83"/>
                      <a:gd name="T9" fmla="*/ 4 h 6"/>
                      <a:gd name="T10" fmla="*/ 67 w 83"/>
                      <a:gd name="T11" fmla="*/ 4 h 6"/>
                      <a:gd name="T12" fmla="*/ 75 w 83"/>
                      <a:gd name="T13" fmla="*/ 2 h 6"/>
                      <a:gd name="T14" fmla="*/ 81 w 83"/>
                      <a:gd name="T15" fmla="*/ 2 h 6"/>
                      <a:gd name="T16" fmla="*/ 83 w 83"/>
                      <a:gd name="T17" fmla="*/ 0 h 6"/>
                      <a:gd name="T18" fmla="*/ 77 w 83"/>
                      <a:gd name="T19" fmla="*/ 0 h 6"/>
                      <a:gd name="T20" fmla="*/ 75 w 83"/>
                      <a:gd name="T21" fmla="*/ 2 h 6"/>
                      <a:gd name="T22" fmla="*/ 69 w 83"/>
                      <a:gd name="T23" fmla="*/ 2 h 6"/>
                      <a:gd name="T24" fmla="*/ 59 w 83"/>
                      <a:gd name="T25" fmla="*/ 4 h 6"/>
                      <a:gd name="T26" fmla="*/ 48 w 83"/>
                      <a:gd name="T27" fmla="*/ 4 h 6"/>
                      <a:gd name="T28" fmla="*/ 33 w 83"/>
                      <a:gd name="T29" fmla="*/ 6 h 6"/>
                      <a:gd name="T30" fmla="*/ 17 w 83"/>
                      <a:gd name="T31" fmla="*/ 6 h 6"/>
                      <a:gd name="T32" fmla="*/ 0 w 83"/>
                      <a:gd name="T33" fmla="*/ 6 h 6"/>
                      <a:gd name="T34" fmla="*/ 0 w 83"/>
                      <a:gd name="T3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3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3" y="6"/>
                        </a:lnTo>
                        <a:lnTo>
                          <a:pt x="46" y="6"/>
                        </a:lnTo>
                        <a:lnTo>
                          <a:pt x="58" y="4"/>
                        </a:lnTo>
                        <a:lnTo>
                          <a:pt x="67" y="4"/>
                        </a:lnTo>
                        <a:lnTo>
                          <a:pt x="75" y="2"/>
                        </a:lnTo>
                        <a:lnTo>
                          <a:pt x="81" y="2"/>
                        </a:lnTo>
                        <a:lnTo>
                          <a:pt x="83" y="0"/>
                        </a:lnTo>
                        <a:lnTo>
                          <a:pt x="77" y="0"/>
                        </a:lnTo>
                        <a:lnTo>
                          <a:pt x="75" y="2"/>
                        </a:lnTo>
                        <a:lnTo>
                          <a:pt x="69" y="2"/>
                        </a:lnTo>
                        <a:lnTo>
                          <a:pt x="59" y="4"/>
                        </a:lnTo>
                        <a:lnTo>
                          <a:pt x="48" y="4"/>
                        </a:lnTo>
                        <a:lnTo>
                          <a:pt x="33" y="6"/>
                        </a:lnTo>
                        <a:lnTo>
                          <a:pt x="17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 238">
                    <a:extLst>
                      <a:ext uri="{FF2B5EF4-FFF2-40B4-BE49-F238E27FC236}">
                        <a16:creationId xmlns:a16="http://schemas.microsoft.com/office/drawing/2014/main" id="{13D13B2B-A48A-44E5-9076-B567B334A6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8" cy="3"/>
                  </a:xfrm>
                  <a:custGeom>
                    <a:avLst/>
                    <a:gdLst>
                      <a:gd name="T0" fmla="*/ 0 w 77"/>
                      <a:gd name="T1" fmla="*/ 6 h 6"/>
                      <a:gd name="T2" fmla="*/ 17 w 77"/>
                      <a:gd name="T3" fmla="*/ 6 h 6"/>
                      <a:gd name="T4" fmla="*/ 33 w 77"/>
                      <a:gd name="T5" fmla="*/ 6 h 6"/>
                      <a:gd name="T6" fmla="*/ 48 w 77"/>
                      <a:gd name="T7" fmla="*/ 4 h 6"/>
                      <a:gd name="T8" fmla="*/ 59 w 77"/>
                      <a:gd name="T9" fmla="*/ 4 h 6"/>
                      <a:gd name="T10" fmla="*/ 69 w 77"/>
                      <a:gd name="T11" fmla="*/ 2 h 6"/>
                      <a:gd name="T12" fmla="*/ 75 w 77"/>
                      <a:gd name="T13" fmla="*/ 2 h 6"/>
                      <a:gd name="T14" fmla="*/ 77 w 77"/>
                      <a:gd name="T15" fmla="*/ 0 h 6"/>
                      <a:gd name="T16" fmla="*/ 71 w 77"/>
                      <a:gd name="T17" fmla="*/ 0 h 6"/>
                      <a:gd name="T18" fmla="*/ 69 w 77"/>
                      <a:gd name="T19" fmla="*/ 2 h 6"/>
                      <a:gd name="T20" fmla="*/ 63 w 77"/>
                      <a:gd name="T21" fmla="*/ 2 h 6"/>
                      <a:gd name="T22" fmla="*/ 56 w 77"/>
                      <a:gd name="T23" fmla="*/ 4 h 6"/>
                      <a:gd name="T24" fmla="*/ 44 w 77"/>
                      <a:gd name="T25" fmla="*/ 4 h 6"/>
                      <a:gd name="T26" fmla="*/ 31 w 77"/>
                      <a:gd name="T27" fmla="*/ 4 h 6"/>
                      <a:gd name="T28" fmla="*/ 15 w 77"/>
                      <a:gd name="T29" fmla="*/ 6 h 6"/>
                      <a:gd name="T30" fmla="*/ 0 w 77"/>
                      <a:gd name="T31" fmla="*/ 6 h 6"/>
                      <a:gd name="T32" fmla="*/ 0 w 77"/>
                      <a:gd name="T3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7" h="6">
                        <a:moveTo>
                          <a:pt x="0" y="6"/>
                        </a:moveTo>
                        <a:lnTo>
                          <a:pt x="17" y="6"/>
                        </a:lnTo>
                        <a:lnTo>
                          <a:pt x="33" y="6"/>
                        </a:lnTo>
                        <a:lnTo>
                          <a:pt x="48" y="4"/>
                        </a:lnTo>
                        <a:lnTo>
                          <a:pt x="59" y="4"/>
                        </a:lnTo>
                        <a:lnTo>
                          <a:pt x="69" y="2"/>
                        </a:lnTo>
                        <a:lnTo>
                          <a:pt x="75" y="2"/>
                        </a:lnTo>
                        <a:lnTo>
                          <a:pt x="77" y="0"/>
                        </a:lnTo>
                        <a:lnTo>
                          <a:pt x="71" y="0"/>
                        </a:lnTo>
                        <a:lnTo>
                          <a:pt x="69" y="2"/>
                        </a:lnTo>
                        <a:lnTo>
                          <a:pt x="63" y="2"/>
                        </a:lnTo>
                        <a:lnTo>
                          <a:pt x="56" y="4"/>
                        </a:lnTo>
                        <a:lnTo>
                          <a:pt x="44" y="4"/>
                        </a:lnTo>
                        <a:lnTo>
                          <a:pt x="31" y="4"/>
                        </a:lnTo>
                        <a:lnTo>
                          <a:pt x="15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239">
                    <a:extLst>
                      <a:ext uri="{FF2B5EF4-FFF2-40B4-BE49-F238E27FC236}">
                        <a16:creationId xmlns:a16="http://schemas.microsoft.com/office/drawing/2014/main" id="{52E931F1-DD61-4D8E-815A-2A72ECCF9E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6" cy="3"/>
                  </a:xfrm>
                  <a:custGeom>
                    <a:avLst/>
                    <a:gdLst>
                      <a:gd name="T0" fmla="*/ 0 w 71"/>
                      <a:gd name="T1" fmla="*/ 6 h 6"/>
                      <a:gd name="T2" fmla="*/ 15 w 71"/>
                      <a:gd name="T3" fmla="*/ 6 h 6"/>
                      <a:gd name="T4" fmla="*/ 31 w 71"/>
                      <a:gd name="T5" fmla="*/ 4 h 6"/>
                      <a:gd name="T6" fmla="*/ 44 w 71"/>
                      <a:gd name="T7" fmla="*/ 4 h 6"/>
                      <a:gd name="T8" fmla="*/ 56 w 71"/>
                      <a:gd name="T9" fmla="*/ 4 h 6"/>
                      <a:gd name="T10" fmla="*/ 63 w 71"/>
                      <a:gd name="T11" fmla="*/ 2 h 6"/>
                      <a:gd name="T12" fmla="*/ 69 w 71"/>
                      <a:gd name="T13" fmla="*/ 2 h 6"/>
                      <a:gd name="T14" fmla="*/ 71 w 71"/>
                      <a:gd name="T15" fmla="*/ 0 h 6"/>
                      <a:gd name="T16" fmla="*/ 65 w 71"/>
                      <a:gd name="T17" fmla="*/ 0 h 6"/>
                      <a:gd name="T18" fmla="*/ 63 w 71"/>
                      <a:gd name="T19" fmla="*/ 2 h 6"/>
                      <a:gd name="T20" fmla="*/ 58 w 71"/>
                      <a:gd name="T21" fmla="*/ 2 h 6"/>
                      <a:gd name="T22" fmla="*/ 50 w 71"/>
                      <a:gd name="T23" fmla="*/ 4 h 6"/>
                      <a:gd name="T24" fmla="*/ 40 w 71"/>
                      <a:gd name="T25" fmla="*/ 4 h 6"/>
                      <a:gd name="T26" fmla="*/ 29 w 71"/>
                      <a:gd name="T27" fmla="*/ 4 h 6"/>
                      <a:gd name="T28" fmla="*/ 15 w 71"/>
                      <a:gd name="T29" fmla="*/ 4 h 6"/>
                      <a:gd name="T30" fmla="*/ 0 w 71"/>
                      <a:gd name="T31" fmla="*/ 4 h 6"/>
                      <a:gd name="T32" fmla="*/ 0 w 71"/>
                      <a:gd name="T3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1" h="6">
                        <a:moveTo>
                          <a:pt x="0" y="6"/>
                        </a:moveTo>
                        <a:lnTo>
                          <a:pt x="15" y="6"/>
                        </a:lnTo>
                        <a:lnTo>
                          <a:pt x="31" y="4"/>
                        </a:lnTo>
                        <a:lnTo>
                          <a:pt x="44" y="4"/>
                        </a:lnTo>
                        <a:lnTo>
                          <a:pt x="56" y="4"/>
                        </a:lnTo>
                        <a:lnTo>
                          <a:pt x="63" y="2"/>
                        </a:lnTo>
                        <a:lnTo>
                          <a:pt x="69" y="2"/>
                        </a:lnTo>
                        <a:lnTo>
                          <a:pt x="71" y="0"/>
                        </a:lnTo>
                        <a:lnTo>
                          <a:pt x="65" y="0"/>
                        </a:lnTo>
                        <a:lnTo>
                          <a:pt x="63" y="2"/>
                        </a:lnTo>
                        <a:lnTo>
                          <a:pt x="58" y="2"/>
                        </a:lnTo>
                        <a:lnTo>
                          <a:pt x="50" y="4"/>
                        </a:lnTo>
                        <a:lnTo>
                          <a:pt x="40" y="4"/>
                        </a:lnTo>
                        <a:lnTo>
                          <a:pt x="29" y="4"/>
                        </a:lnTo>
                        <a:lnTo>
                          <a:pt x="15" y="4"/>
                        </a:lnTo>
                        <a:lnTo>
                          <a:pt x="0" y="4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240">
                    <a:extLst>
                      <a:ext uri="{FF2B5EF4-FFF2-40B4-BE49-F238E27FC236}">
                        <a16:creationId xmlns:a16="http://schemas.microsoft.com/office/drawing/2014/main" id="{A432B98E-AA69-4CDE-AC7F-D6600F4C04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3" cy="2"/>
                  </a:xfrm>
                  <a:custGeom>
                    <a:avLst/>
                    <a:gdLst>
                      <a:gd name="T0" fmla="*/ 0 w 65"/>
                      <a:gd name="T1" fmla="*/ 4 h 4"/>
                      <a:gd name="T2" fmla="*/ 15 w 65"/>
                      <a:gd name="T3" fmla="*/ 4 h 4"/>
                      <a:gd name="T4" fmla="*/ 29 w 65"/>
                      <a:gd name="T5" fmla="*/ 4 h 4"/>
                      <a:gd name="T6" fmla="*/ 40 w 65"/>
                      <a:gd name="T7" fmla="*/ 4 h 4"/>
                      <a:gd name="T8" fmla="*/ 50 w 65"/>
                      <a:gd name="T9" fmla="*/ 4 h 4"/>
                      <a:gd name="T10" fmla="*/ 58 w 65"/>
                      <a:gd name="T11" fmla="*/ 2 h 4"/>
                      <a:gd name="T12" fmla="*/ 63 w 65"/>
                      <a:gd name="T13" fmla="*/ 2 h 4"/>
                      <a:gd name="T14" fmla="*/ 65 w 65"/>
                      <a:gd name="T15" fmla="*/ 0 h 4"/>
                      <a:gd name="T16" fmla="*/ 59 w 65"/>
                      <a:gd name="T17" fmla="*/ 0 h 4"/>
                      <a:gd name="T18" fmla="*/ 58 w 65"/>
                      <a:gd name="T19" fmla="*/ 2 h 4"/>
                      <a:gd name="T20" fmla="*/ 54 w 65"/>
                      <a:gd name="T21" fmla="*/ 2 h 4"/>
                      <a:gd name="T22" fmla="*/ 46 w 65"/>
                      <a:gd name="T23" fmla="*/ 2 h 4"/>
                      <a:gd name="T24" fmla="*/ 36 w 65"/>
                      <a:gd name="T25" fmla="*/ 4 h 4"/>
                      <a:gd name="T26" fmla="*/ 27 w 65"/>
                      <a:gd name="T27" fmla="*/ 4 h 4"/>
                      <a:gd name="T28" fmla="*/ 13 w 65"/>
                      <a:gd name="T29" fmla="*/ 4 h 4"/>
                      <a:gd name="T30" fmla="*/ 0 w 65"/>
                      <a:gd name="T31" fmla="*/ 4 h 4"/>
                      <a:gd name="T32" fmla="*/ 0 w 65"/>
                      <a:gd name="T3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5" h="4">
                        <a:moveTo>
                          <a:pt x="0" y="4"/>
                        </a:moveTo>
                        <a:lnTo>
                          <a:pt x="15" y="4"/>
                        </a:lnTo>
                        <a:lnTo>
                          <a:pt x="29" y="4"/>
                        </a:lnTo>
                        <a:lnTo>
                          <a:pt x="40" y="4"/>
                        </a:lnTo>
                        <a:lnTo>
                          <a:pt x="50" y="4"/>
                        </a:lnTo>
                        <a:lnTo>
                          <a:pt x="58" y="2"/>
                        </a:lnTo>
                        <a:lnTo>
                          <a:pt x="63" y="2"/>
                        </a:lnTo>
                        <a:lnTo>
                          <a:pt x="65" y="0"/>
                        </a:lnTo>
                        <a:lnTo>
                          <a:pt x="59" y="0"/>
                        </a:lnTo>
                        <a:lnTo>
                          <a:pt x="58" y="2"/>
                        </a:lnTo>
                        <a:lnTo>
                          <a:pt x="54" y="2"/>
                        </a:lnTo>
                        <a:lnTo>
                          <a:pt x="46" y="2"/>
                        </a:lnTo>
                        <a:lnTo>
                          <a:pt x="36" y="4"/>
                        </a:lnTo>
                        <a:lnTo>
                          <a:pt x="27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241">
                    <a:extLst>
                      <a:ext uri="{FF2B5EF4-FFF2-40B4-BE49-F238E27FC236}">
                        <a16:creationId xmlns:a16="http://schemas.microsoft.com/office/drawing/2014/main" id="{37ECFF60-2513-497C-B4A6-AB4F463AF8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0" cy="2"/>
                  </a:xfrm>
                  <a:custGeom>
                    <a:avLst/>
                    <a:gdLst>
                      <a:gd name="T0" fmla="*/ 0 w 59"/>
                      <a:gd name="T1" fmla="*/ 4 h 4"/>
                      <a:gd name="T2" fmla="*/ 13 w 59"/>
                      <a:gd name="T3" fmla="*/ 4 h 4"/>
                      <a:gd name="T4" fmla="*/ 27 w 59"/>
                      <a:gd name="T5" fmla="*/ 4 h 4"/>
                      <a:gd name="T6" fmla="*/ 36 w 59"/>
                      <a:gd name="T7" fmla="*/ 4 h 4"/>
                      <a:gd name="T8" fmla="*/ 46 w 59"/>
                      <a:gd name="T9" fmla="*/ 2 h 4"/>
                      <a:gd name="T10" fmla="*/ 54 w 59"/>
                      <a:gd name="T11" fmla="*/ 2 h 4"/>
                      <a:gd name="T12" fmla="*/ 58 w 59"/>
                      <a:gd name="T13" fmla="*/ 2 h 4"/>
                      <a:gd name="T14" fmla="*/ 59 w 59"/>
                      <a:gd name="T15" fmla="*/ 0 h 4"/>
                      <a:gd name="T16" fmla="*/ 54 w 59"/>
                      <a:gd name="T17" fmla="*/ 0 h 4"/>
                      <a:gd name="T18" fmla="*/ 52 w 59"/>
                      <a:gd name="T19" fmla="*/ 2 h 4"/>
                      <a:gd name="T20" fmla="*/ 46 w 59"/>
                      <a:gd name="T21" fmla="*/ 2 h 4"/>
                      <a:gd name="T22" fmla="*/ 38 w 59"/>
                      <a:gd name="T23" fmla="*/ 4 h 4"/>
                      <a:gd name="T24" fmla="*/ 27 w 59"/>
                      <a:gd name="T25" fmla="*/ 4 h 4"/>
                      <a:gd name="T26" fmla="*/ 13 w 59"/>
                      <a:gd name="T27" fmla="*/ 4 h 4"/>
                      <a:gd name="T28" fmla="*/ 0 w 59"/>
                      <a:gd name="T29" fmla="*/ 4 h 4"/>
                      <a:gd name="T30" fmla="*/ 0 w 59"/>
                      <a:gd name="T31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9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7" y="4"/>
                        </a:lnTo>
                        <a:lnTo>
                          <a:pt x="36" y="4"/>
                        </a:lnTo>
                        <a:lnTo>
                          <a:pt x="46" y="2"/>
                        </a:lnTo>
                        <a:lnTo>
                          <a:pt x="54" y="2"/>
                        </a:lnTo>
                        <a:lnTo>
                          <a:pt x="58" y="2"/>
                        </a:lnTo>
                        <a:lnTo>
                          <a:pt x="59" y="0"/>
                        </a:lnTo>
                        <a:lnTo>
                          <a:pt x="54" y="0"/>
                        </a:lnTo>
                        <a:lnTo>
                          <a:pt x="52" y="2"/>
                        </a:lnTo>
                        <a:lnTo>
                          <a:pt x="46" y="2"/>
                        </a:lnTo>
                        <a:lnTo>
                          <a:pt x="38" y="4"/>
                        </a:lnTo>
                        <a:lnTo>
                          <a:pt x="27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6" name="Freeform 242">
                    <a:extLst>
                      <a:ext uri="{FF2B5EF4-FFF2-40B4-BE49-F238E27FC236}">
                        <a16:creationId xmlns:a16="http://schemas.microsoft.com/office/drawing/2014/main" id="{6345AEF9-5D79-4C76-B427-AFFE9099C9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7" cy="2"/>
                  </a:xfrm>
                  <a:custGeom>
                    <a:avLst/>
                    <a:gdLst>
                      <a:gd name="T0" fmla="*/ 0 w 54"/>
                      <a:gd name="T1" fmla="*/ 4 h 4"/>
                      <a:gd name="T2" fmla="*/ 13 w 54"/>
                      <a:gd name="T3" fmla="*/ 4 h 4"/>
                      <a:gd name="T4" fmla="*/ 27 w 54"/>
                      <a:gd name="T5" fmla="*/ 4 h 4"/>
                      <a:gd name="T6" fmla="*/ 38 w 54"/>
                      <a:gd name="T7" fmla="*/ 4 h 4"/>
                      <a:gd name="T8" fmla="*/ 46 w 54"/>
                      <a:gd name="T9" fmla="*/ 2 h 4"/>
                      <a:gd name="T10" fmla="*/ 52 w 54"/>
                      <a:gd name="T11" fmla="*/ 2 h 4"/>
                      <a:gd name="T12" fmla="*/ 54 w 54"/>
                      <a:gd name="T13" fmla="*/ 0 h 4"/>
                      <a:gd name="T14" fmla="*/ 48 w 54"/>
                      <a:gd name="T15" fmla="*/ 0 h 4"/>
                      <a:gd name="T16" fmla="*/ 46 w 54"/>
                      <a:gd name="T17" fmla="*/ 2 h 4"/>
                      <a:gd name="T18" fmla="*/ 40 w 54"/>
                      <a:gd name="T19" fmla="*/ 2 h 4"/>
                      <a:gd name="T20" fmla="*/ 33 w 54"/>
                      <a:gd name="T21" fmla="*/ 2 h 4"/>
                      <a:gd name="T22" fmla="*/ 23 w 54"/>
                      <a:gd name="T23" fmla="*/ 4 h 4"/>
                      <a:gd name="T24" fmla="*/ 13 w 54"/>
                      <a:gd name="T25" fmla="*/ 4 h 4"/>
                      <a:gd name="T26" fmla="*/ 0 w 54"/>
                      <a:gd name="T27" fmla="*/ 4 h 4"/>
                      <a:gd name="T28" fmla="*/ 0 w 54"/>
                      <a:gd name="T2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4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7" y="4"/>
                        </a:lnTo>
                        <a:lnTo>
                          <a:pt x="38" y="4"/>
                        </a:lnTo>
                        <a:lnTo>
                          <a:pt x="46" y="2"/>
                        </a:lnTo>
                        <a:lnTo>
                          <a:pt x="52" y="2"/>
                        </a:lnTo>
                        <a:lnTo>
                          <a:pt x="54" y="0"/>
                        </a:lnTo>
                        <a:lnTo>
                          <a:pt x="48" y="0"/>
                        </a:lnTo>
                        <a:lnTo>
                          <a:pt x="46" y="2"/>
                        </a:lnTo>
                        <a:lnTo>
                          <a:pt x="40" y="2"/>
                        </a:lnTo>
                        <a:lnTo>
                          <a:pt x="33" y="2"/>
                        </a:lnTo>
                        <a:lnTo>
                          <a:pt x="23" y="4"/>
                        </a:lnTo>
                        <a:lnTo>
                          <a:pt x="13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 243">
                    <a:extLst>
                      <a:ext uri="{FF2B5EF4-FFF2-40B4-BE49-F238E27FC236}">
                        <a16:creationId xmlns:a16="http://schemas.microsoft.com/office/drawing/2014/main" id="{0232B1C2-18EC-4542-941F-C2691105CA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4" cy="2"/>
                  </a:xfrm>
                  <a:custGeom>
                    <a:avLst/>
                    <a:gdLst>
                      <a:gd name="T0" fmla="*/ 0 w 48"/>
                      <a:gd name="T1" fmla="*/ 4 h 4"/>
                      <a:gd name="T2" fmla="*/ 13 w 48"/>
                      <a:gd name="T3" fmla="*/ 4 h 4"/>
                      <a:gd name="T4" fmla="*/ 23 w 48"/>
                      <a:gd name="T5" fmla="*/ 4 h 4"/>
                      <a:gd name="T6" fmla="*/ 33 w 48"/>
                      <a:gd name="T7" fmla="*/ 2 h 4"/>
                      <a:gd name="T8" fmla="*/ 40 w 48"/>
                      <a:gd name="T9" fmla="*/ 2 h 4"/>
                      <a:gd name="T10" fmla="*/ 46 w 48"/>
                      <a:gd name="T11" fmla="*/ 2 h 4"/>
                      <a:gd name="T12" fmla="*/ 48 w 48"/>
                      <a:gd name="T13" fmla="*/ 0 h 4"/>
                      <a:gd name="T14" fmla="*/ 42 w 48"/>
                      <a:gd name="T15" fmla="*/ 0 h 4"/>
                      <a:gd name="T16" fmla="*/ 40 w 48"/>
                      <a:gd name="T17" fmla="*/ 2 h 4"/>
                      <a:gd name="T18" fmla="*/ 36 w 48"/>
                      <a:gd name="T19" fmla="*/ 2 h 4"/>
                      <a:gd name="T20" fmla="*/ 29 w 48"/>
                      <a:gd name="T21" fmla="*/ 2 h 4"/>
                      <a:gd name="T22" fmla="*/ 21 w 48"/>
                      <a:gd name="T23" fmla="*/ 2 h 4"/>
                      <a:gd name="T24" fmla="*/ 11 w 48"/>
                      <a:gd name="T25" fmla="*/ 4 h 4"/>
                      <a:gd name="T26" fmla="*/ 0 w 48"/>
                      <a:gd name="T27" fmla="*/ 4 h 4"/>
                      <a:gd name="T28" fmla="*/ 0 w 48"/>
                      <a:gd name="T2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8" h="4">
                        <a:moveTo>
                          <a:pt x="0" y="4"/>
                        </a:moveTo>
                        <a:lnTo>
                          <a:pt x="13" y="4"/>
                        </a:lnTo>
                        <a:lnTo>
                          <a:pt x="23" y="4"/>
                        </a:lnTo>
                        <a:lnTo>
                          <a:pt x="33" y="2"/>
                        </a:lnTo>
                        <a:lnTo>
                          <a:pt x="40" y="2"/>
                        </a:lnTo>
                        <a:lnTo>
                          <a:pt x="46" y="2"/>
                        </a:lnTo>
                        <a:lnTo>
                          <a:pt x="48" y="0"/>
                        </a:lnTo>
                        <a:lnTo>
                          <a:pt x="42" y="0"/>
                        </a:lnTo>
                        <a:lnTo>
                          <a:pt x="40" y="2"/>
                        </a:lnTo>
                        <a:lnTo>
                          <a:pt x="36" y="2"/>
                        </a:lnTo>
                        <a:lnTo>
                          <a:pt x="29" y="2"/>
                        </a:lnTo>
                        <a:lnTo>
                          <a:pt x="21" y="2"/>
                        </a:lnTo>
                        <a:lnTo>
                          <a:pt x="11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 244">
                    <a:extLst>
                      <a:ext uri="{FF2B5EF4-FFF2-40B4-BE49-F238E27FC236}">
                        <a16:creationId xmlns:a16="http://schemas.microsoft.com/office/drawing/2014/main" id="{D451117A-E3BF-41A5-90F0-E36B509B8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21" cy="2"/>
                  </a:xfrm>
                  <a:custGeom>
                    <a:avLst/>
                    <a:gdLst>
                      <a:gd name="T0" fmla="*/ 0 w 42"/>
                      <a:gd name="T1" fmla="*/ 4 h 4"/>
                      <a:gd name="T2" fmla="*/ 11 w 42"/>
                      <a:gd name="T3" fmla="*/ 4 h 4"/>
                      <a:gd name="T4" fmla="*/ 21 w 42"/>
                      <a:gd name="T5" fmla="*/ 2 h 4"/>
                      <a:gd name="T6" fmla="*/ 29 w 42"/>
                      <a:gd name="T7" fmla="*/ 2 h 4"/>
                      <a:gd name="T8" fmla="*/ 36 w 42"/>
                      <a:gd name="T9" fmla="*/ 2 h 4"/>
                      <a:gd name="T10" fmla="*/ 40 w 42"/>
                      <a:gd name="T11" fmla="*/ 2 h 4"/>
                      <a:gd name="T12" fmla="*/ 42 w 42"/>
                      <a:gd name="T13" fmla="*/ 0 h 4"/>
                      <a:gd name="T14" fmla="*/ 36 w 42"/>
                      <a:gd name="T15" fmla="*/ 0 h 4"/>
                      <a:gd name="T16" fmla="*/ 34 w 42"/>
                      <a:gd name="T17" fmla="*/ 2 h 4"/>
                      <a:gd name="T18" fmla="*/ 29 w 42"/>
                      <a:gd name="T19" fmla="*/ 2 h 4"/>
                      <a:gd name="T20" fmla="*/ 21 w 42"/>
                      <a:gd name="T21" fmla="*/ 2 h 4"/>
                      <a:gd name="T22" fmla="*/ 11 w 42"/>
                      <a:gd name="T23" fmla="*/ 2 h 4"/>
                      <a:gd name="T24" fmla="*/ 0 w 42"/>
                      <a:gd name="T25" fmla="*/ 2 h 4"/>
                      <a:gd name="T26" fmla="*/ 0 w 42"/>
                      <a:gd name="T2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2" h="4">
                        <a:moveTo>
                          <a:pt x="0" y="4"/>
                        </a:moveTo>
                        <a:lnTo>
                          <a:pt x="11" y="4"/>
                        </a:lnTo>
                        <a:lnTo>
                          <a:pt x="21" y="2"/>
                        </a:lnTo>
                        <a:lnTo>
                          <a:pt x="29" y="2"/>
                        </a:lnTo>
                        <a:lnTo>
                          <a:pt x="36" y="2"/>
                        </a:lnTo>
                        <a:lnTo>
                          <a:pt x="40" y="2"/>
                        </a:lnTo>
                        <a:lnTo>
                          <a:pt x="42" y="0"/>
                        </a:lnTo>
                        <a:lnTo>
                          <a:pt x="36" y="0"/>
                        </a:lnTo>
                        <a:lnTo>
                          <a:pt x="34" y="2"/>
                        </a:lnTo>
                        <a:lnTo>
                          <a:pt x="29" y="2"/>
                        </a:lnTo>
                        <a:lnTo>
                          <a:pt x="21" y="2"/>
                        </a:lnTo>
                        <a:lnTo>
                          <a:pt x="11" y="2"/>
                        </a:lnTo>
                        <a:lnTo>
                          <a:pt x="0" y="2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9" name="Freeform 245">
                    <a:extLst>
                      <a:ext uri="{FF2B5EF4-FFF2-40B4-BE49-F238E27FC236}">
                        <a16:creationId xmlns:a16="http://schemas.microsoft.com/office/drawing/2014/main" id="{CB044FF6-1EB4-46B9-A592-F518D04AA0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8" cy="1"/>
                  </a:xfrm>
                  <a:custGeom>
                    <a:avLst/>
                    <a:gdLst>
                      <a:gd name="T0" fmla="*/ 0 w 36"/>
                      <a:gd name="T1" fmla="*/ 2 h 2"/>
                      <a:gd name="T2" fmla="*/ 11 w 36"/>
                      <a:gd name="T3" fmla="*/ 2 h 2"/>
                      <a:gd name="T4" fmla="*/ 21 w 36"/>
                      <a:gd name="T5" fmla="*/ 2 h 2"/>
                      <a:gd name="T6" fmla="*/ 29 w 36"/>
                      <a:gd name="T7" fmla="*/ 2 h 2"/>
                      <a:gd name="T8" fmla="*/ 34 w 36"/>
                      <a:gd name="T9" fmla="*/ 2 h 2"/>
                      <a:gd name="T10" fmla="*/ 36 w 36"/>
                      <a:gd name="T11" fmla="*/ 0 h 2"/>
                      <a:gd name="T12" fmla="*/ 29 w 36"/>
                      <a:gd name="T13" fmla="*/ 0 h 2"/>
                      <a:gd name="T14" fmla="*/ 29 w 36"/>
                      <a:gd name="T15" fmla="*/ 2 h 2"/>
                      <a:gd name="T16" fmla="*/ 25 w 36"/>
                      <a:gd name="T17" fmla="*/ 2 h 2"/>
                      <a:gd name="T18" fmla="*/ 17 w 36"/>
                      <a:gd name="T19" fmla="*/ 2 h 2"/>
                      <a:gd name="T20" fmla="*/ 9 w 36"/>
                      <a:gd name="T21" fmla="*/ 2 h 2"/>
                      <a:gd name="T22" fmla="*/ 0 w 36"/>
                      <a:gd name="T23" fmla="*/ 2 h 2"/>
                      <a:gd name="T24" fmla="*/ 0 w 36"/>
                      <a:gd name="T2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6" h="2">
                        <a:moveTo>
                          <a:pt x="0" y="2"/>
                        </a:moveTo>
                        <a:lnTo>
                          <a:pt x="11" y="2"/>
                        </a:lnTo>
                        <a:lnTo>
                          <a:pt x="21" y="2"/>
                        </a:lnTo>
                        <a:lnTo>
                          <a:pt x="29" y="2"/>
                        </a:lnTo>
                        <a:lnTo>
                          <a:pt x="34" y="2"/>
                        </a:lnTo>
                        <a:lnTo>
                          <a:pt x="36" y="0"/>
                        </a:lnTo>
                        <a:lnTo>
                          <a:pt x="29" y="0"/>
                        </a:lnTo>
                        <a:lnTo>
                          <a:pt x="29" y="2"/>
                        </a:lnTo>
                        <a:lnTo>
                          <a:pt x="25" y="2"/>
                        </a:lnTo>
                        <a:lnTo>
                          <a:pt x="17" y="2"/>
                        </a:lnTo>
                        <a:lnTo>
                          <a:pt x="9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 246">
                    <a:extLst>
                      <a:ext uri="{FF2B5EF4-FFF2-40B4-BE49-F238E27FC236}">
                        <a16:creationId xmlns:a16="http://schemas.microsoft.com/office/drawing/2014/main" id="{A6EA8584-B4B6-408D-A079-6B30BF15EB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4" cy="1"/>
                  </a:xfrm>
                  <a:custGeom>
                    <a:avLst/>
                    <a:gdLst>
                      <a:gd name="T0" fmla="*/ 0 w 29"/>
                      <a:gd name="T1" fmla="*/ 2 h 2"/>
                      <a:gd name="T2" fmla="*/ 9 w 29"/>
                      <a:gd name="T3" fmla="*/ 2 h 2"/>
                      <a:gd name="T4" fmla="*/ 17 w 29"/>
                      <a:gd name="T5" fmla="*/ 2 h 2"/>
                      <a:gd name="T6" fmla="*/ 25 w 29"/>
                      <a:gd name="T7" fmla="*/ 2 h 2"/>
                      <a:gd name="T8" fmla="*/ 29 w 29"/>
                      <a:gd name="T9" fmla="*/ 2 h 2"/>
                      <a:gd name="T10" fmla="*/ 29 w 29"/>
                      <a:gd name="T11" fmla="*/ 0 h 2"/>
                      <a:gd name="T12" fmla="*/ 23 w 29"/>
                      <a:gd name="T13" fmla="*/ 0 h 2"/>
                      <a:gd name="T14" fmla="*/ 23 w 29"/>
                      <a:gd name="T15" fmla="*/ 2 h 2"/>
                      <a:gd name="T16" fmla="*/ 17 w 29"/>
                      <a:gd name="T17" fmla="*/ 2 h 2"/>
                      <a:gd name="T18" fmla="*/ 9 w 29"/>
                      <a:gd name="T19" fmla="*/ 2 h 2"/>
                      <a:gd name="T20" fmla="*/ 0 w 29"/>
                      <a:gd name="T21" fmla="*/ 2 h 2"/>
                      <a:gd name="T22" fmla="*/ 0 w 29"/>
                      <a:gd name="T2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9" h="2">
                        <a:moveTo>
                          <a:pt x="0" y="2"/>
                        </a:moveTo>
                        <a:lnTo>
                          <a:pt x="9" y="2"/>
                        </a:lnTo>
                        <a:lnTo>
                          <a:pt x="17" y="2"/>
                        </a:lnTo>
                        <a:lnTo>
                          <a:pt x="25" y="2"/>
                        </a:lnTo>
                        <a:lnTo>
                          <a:pt x="29" y="2"/>
                        </a:lnTo>
                        <a:lnTo>
                          <a:pt x="29" y="0"/>
                        </a:lnTo>
                        <a:lnTo>
                          <a:pt x="23" y="0"/>
                        </a:lnTo>
                        <a:lnTo>
                          <a:pt x="23" y="2"/>
                        </a:lnTo>
                        <a:lnTo>
                          <a:pt x="17" y="2"/>
                        </a:lnTo>
                        <a:lnTo>
                          <a:pt x="9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 247">
                    <a:extLst>
                      <a:ext uri="{FF2B5EF4-FFF2-40B4-BE49-F238E27FC236}">
                        <a16:creationId xmlns:a16="http://schemas.microsoft.com/office/drawing/2014/main" id="{54BFEA57-F470-403D-A75E-BB7DEE89AF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11" cy="1"/>
                  </a:xfrm>
                  <a:custGeom>
                    <a:avLst/>
                    <a:gdLst>
                      <a:gd name="T0" fmla="*/ 0 w 23"/>
                      <a:gd name="T1" fmla="*/ 2 h 2"/>
                      <a:gd name="T2" fmla="*/ 9 w 23"/>
                      <a:gd name="T3" fmla="*/ 2 h 2"/>
                      <a:gd name="T4" fmla="*/ 17 w 23"/>
                      <a:gd name="T5" fmla="*/ 2 h 2"/>
                      <a:gd name="T6" fmla="*/ 23 w 23"/>
                      <a:gd name="T7" fmla="*/ 2 h 2"/>
                      <a:gd name="T8" fmla="*/ 23 w 23"/>
                      <a:gd name="T9" fmla="*/ 0 h 2"/>
                      <a:gd name="T10" fmla="*/ 17 w 23"/>
                      <a:gd name="T11" fmla="*/ 0 h 2"/>
                      <a:gd name="T12" fmla="*/ 17 w 23"/>
                      <a:gd name="T13" fmla="*/ 0 h 2"/>
                      <a:gd name="T14" fmla="*/ 13 w 23"/>
                      <a:gd name="T15" fmla="*/ 2 h 2"/>
                      <a:gd name="T16" fmla="*/ 8 w 23"/>
                      <a:gd name="T17" fmla="*/ 2 h 2"/>
                      <a:gd name="T18" fmla="*/ 0 w 23"/>
                      <a:gd name="T19" fmla="*/ 2 h 2"/>
                      <a:gd name="T20" fmla="*/ 0 w 23"/>
                      <a:gd name="T21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3" h="2">
                        <a:moveTo>
                          <a:pt x="0" y="2"/>
                        </a:moveTo>
                        <a:lnTo>
                          <a:pt x="9" y="2"/>
                        </a:lnTo>
                        <a:lnTo>
                          <a:pt x="17" y="2"/>
                        </a:lnTo>
                        <a:lnTo>
                          <a:pt x="23" y="2"/>
                        </a:lnTo>
                        <a:lnTo>
                          <a:pt x="23" y="0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lnTo>
                          <a:pt x="13" y="2"/>
                        </a:lnTo>
                        <a:lnTo>
                          <a:pt x="8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248">
                    <a:extLst>
                      <a:ext uri="{FF2B5EF4-FFF2-40B4-BE49-F238E27FC236}">
                        <a16:creationId xmlns:a16="http://schemas.microsoft.com/office/drawing/2014/main" id="{F3835A84-A8F1-44AB-8DED-4B7A60B44B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9" cy="1"/>
                  </a:xfrm>
                  <a:custGeom>
                    <a:avLst/>
                    <a:gdLst>
                      <a:gd name="T0" fmla="*/ 0 w 17"/>
                      <a:gd name="T1" fmla="*/ 2 h 2"/>
                      <a:gd name="T2" fmla="*/ 8 w 17"/>
                      <a:gd name="T3" fmla="*/ 2 h 2"/>
                      <a:gd name="T4" fmla="*/ 13 w 17"/>
                      <a:gd name="T5" fmla="*/ 2 h 2"/>
                      <a:gd name="T6" fmla="*/ 17 w 17"/>
                      <a:gd name="T7" fmla="*/ 0 h 2"/>
                      <a:gd name="T8" fmla="*/ 17 w 17"/>
                      <a:gd name="T9" fmla="*/ 0 h 2"/>
                      <a:gd name="T10" fmla="*/ 11 w 17"/>
                      <a:gd name="T11" fmla="*/ 0 h 2"/>
                      <a:gd name="T12" fmla="*/ 11 w 17"/>
                      <a:gd name="T13" fmla="*/ 0 h 2"/>
                      <a:gd name="T14" fmla="*/ 6 w 17"/>
                      <a:gd name="T15" fmla="*/ 2 h 2"/>
                      <a:gd name="T16" fmla="*/ 0 w 17"/>
                      <a:gd name="T17" fmla="*/ 2 h 2"/>
                      <a:gd name="T18" fmla="*/ 0 w 17"/>
                      <a:gd name="T1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2">
                        <a:moveTo>
                          <a:pt x="0" y="2"/>
                        </a:moveTo>
                        <a:lnTo>
                          <a:pt x="8" y="2"/>
                        </a:lnTo>
                        <a:lnTo>
                          <a:pt x="13" y="2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6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3" name="Freeform 249">
                    <a:extLst>
                      <a:ext uri="{FF2B5EF4-FFF2-40B4-BE49-F238E27FC236}">
                        <a16:creationId xmlns:a16="http://schemas.microsoft.com/office/drawing/2014/main" id="{568D963C-983E-448B-B778-433BB856AF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6" cy="1"/>
                  </a:xfrm>
                  <a:custGeom>
                    <a:avLst/>
                    <a:gdLst>
                      <a:gd name="T0" fmla="*/ 0 w 11"/>
                      <a:gd name="T1" fmla="*/ 2 h 2"/>
                      <a:gd name="T2" fmla="*/ 6 w 11"/>
                      <a:gd name="T3" fmla="*/ 2 h 2"/>
                      <a:gd name="T4" fmla="*/ 11 w 11"/>
                      <a:gd name="T5" fmla="*/ 0 h 2"/>
                      <a:gd name="T6" fmla="*/ 11 w 11"/>
                      <a:gd name="T7" fmla="*/ 0 h 2"/>
                      <a:gd name="T8" fmla="*/ 6 w 11"/>
                      <a:gd name="T9" fmla="*/ 0 h 2"/>
                      <a:gd name="T10" fmla="*/ 6 w 11"/>
                      <a:gd name="T11" fmla="*/ 0 h 2"/>
                      <a:gd name="T12" fmla="*/ 0 w 11"/>
                      <a:gd name="T13" fmla="*/ 0 h 2"/>
                      <a:gd name="T14" fmla="*/ 0 w 11"/>
                      <a:gd name="T1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2">
                        <a:moveTo>
                          <a:pt x="0" y="2"/>
                        </a:moveTo>
                        <a:lnTo>
                          <a:pt x="6" y="2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" name="Freeform 250">
                    <a:extLst>
                      <a:ext uri="{FF2B5EF4-FFF2-40B4-BE49-F238E27FC236}">
                        <a16:creationId xmlns:a16="http://schemas.microsoft.com/office/drawing/2014/main" id="{48BC4D96-DCF7-4C6B-A2CA-1805436273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1" y="1416"/>
                    <a:ext cx="3" cy="1"/>
                  </a:xfrm>
                  <a:custGeom>
                    <a:avLst/>
                    <a:gdLst>
                      <a:gd name="T0" fmla="*/ 0 w 6"/>
                      <a:gd name="T1" fmla="*/ 6 w 6"/>
                      <a:gd name="T2" fmla="*/ 6 w 6"/>
                      <a:gd name="T3" fmla="*/ 0 w 6"/>
                      <a:gd name="T4" fmla="*/ 0 w 6"/>
                      <a:gd name="T5" fmla="*/ 0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251">
                    <a:extLst>
                      <a:ext uri="{FF2B5EF4-FFF2-40B4-BE49-F238E27FC236}">
                        <a16:creationId xmlns:a16="http://schemas.microsoft.com/office/drawing/2014/main" id="{10E74A32-7631-4B1F-B47E-0E2AF23861A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40" cy="64"/>
                  </a:xfrm>
                  <a:custGeom>
                    <a:avLst/>
                    <a:gdLst>
                      <a:gd name="T0" fmla="*/ 0 w 680"/>
                      <a:gd name="T1" fmla="*/ 0 h 127"/>
                      <a:gd name="T2" fmla="*/ 680 w 680"/>
                      <a:gd name="T3" fmla="*/ 0 h 127"/>
                      <a:gd name="T4" fmla="*/ 680 w 680"/>
                      <a:gd name="T5" fmla="*/ 127 h 127"/>
                      <a:gd name="T6" fmla="*/ 0 w 680"/>
                      <a:gd name="T7" fmla="*/ 127 h 127"/>
                      <a:gd name="T8" fmla="*/ 0 w 680"/>
                      <a:gd name="T9" fmla="*/ 0 h 127"/>
                      <a:gd name="T10" fmla="*/ 0 w 680"/>
                      <a:gd name="T11" fmla="*/ 0 h 127"/>
                      <a:gd name="T12" fmla="*/ 663 w 680"/>
                      <a:gd name="T13" fmla="*/ 0 h 127"/>
                      <a:gd name="T14" fmla="*/ 663 w 680"/>
                      <a:gd name="T15" fmla="*/ 127 h 127"/>
                      <a:gd name="T16" fmla="*/ 0 w 680"/>
                      <a:gd name="T17" fmla="*/ 127 h 127"/>
                      <a:gd name="T18" fmla="*/ 0 w 68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0" h="127">
                        <a:moveTo>
                          <a:pt x="0" y="0"/>
                        </a:moveTo>
                        <a:lnTo>
                          <a:pt x="680" y="0"/>
                        </a:lnTo>
                        <a:lnTo>
                          <a:pt x="68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63" y="0"/>
                        </a:lnTo>
                        <a:lnTo>
                          <a:pt x="66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6" name="Freeform 252">
                    <a:extLst>
                      <a:ext uri="{FF2B5EF4-FFF2-40B4-BE49-F238E27FC236}">
                        <a16:creationId xmlns:a16="http://schemas.microsoft.com/office/drawing/2014/main" id="{4768E5DF-3B85-4CD3-9C84-39773138F6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32" cy="64"/>
                  </a:xfrm>
                  <a:custGeom>
                    <a:avLst/>
                    <a:gdLst>
                      <a:gd name="T0" fmla="*/ 0 w 663"/>
                      <a:gd name="T1" fmla="*/ 0 h 127"/>
                      <a:gd name="T2" fmla="*/ 663 w 663"/>
                      <a:gd name="T3" fmla="*/ 0 h 127"/>
                      <a:gd name="T4" fmla="*/ 663 w 663"/>
                      <a:gd name="T5" fmla="*/ 127 h 127"/>
                      <a:gd name="T6" fmla="*/ 0 w 663"/>
                      <a:gd name="T7" fmla="*/ 127 h 127"/>
                      <a:gd name="T8" fmla="*/ 0 w 663"/>
                      <a:gd name="T9" fmla="*/ 0 h 127"/>
                      <a:gd name="T10" fmla="*/ 0 w 663"/>
                      <a:gd name="T11" fmla="*/ 0 h 127"/>
                      <a:gd name="T12" fmla="*/ 646 w 663"/>
                      <a:gd name="T13" fmla="*/ 0 h 127"/>
                      <a:gd name="T14" fmla="*/ 646 w 663"/>
                      <a:gd name="T15" fmla="*/ 127 h 127"/>
                      <a:gd name="T16" fmla="*/ 0 w 663"/>
                      <a:gd name="T17" fmla="*/ 127 h 127"/>
                      <a:gd name="T18" fmla="*/ 0 w 66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63" h="127">
                        <a:moveTo>
                          <a:pt x="0" y="0"/>
                        </a:moveTo>
                        <a:lnTo>
                          <a:pt x="663" y="0"/>
                        </a:lnTo>
                        <a:lnTo>
                          <a:pt x="66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46" y="0"/>
                        </a:lnTo>
                        <a:lnTo>
                          <a:pt x="64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 253">
                    <a:extLst>
                      <a:ext uri="{FF2B5EF4-FFF2-40B4-BE49-F238E27FC236}">
                        <a16:creationId xmlns:a16="http://schemas.microsoft.com/office/drawing/2014/main" id="{D129E9BA-A94F-459F-9AAF-3F7E88CEED5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23" cy="64"/>
                  </a:xfrm>
                  <a:custGeom>
                    <a:avLst/>
                    <a:gdLst>
                      <a:gd name="T0" fmla="*/ 0 w 646"/>
                      <a:gd name="T1" fmla="*/ 0 h 127"/>
                      <a:gd name="T2" fmla="*/ 646 w 646"/>
                      <a:gd name="T3" fmla="*/ 0 h 127"/>
                      <a:gd name="T4" fmla="*/ 646 w 646"/>
                      <a:gd name="T5" fmla="*/ 127 h 127"/>
                      <a:gd name="T6" fmla="*/ 0 w 646"/>
                      <a:gd name="T7" fmla="*/ 127 h 127"/>
                      <a:gd name="T8" fmla="*/ 0 w 646"/>
                      <a:gd name="T9" fmla="*/ 0 h 127"/>
                      <a:gd name="T10" fmla="*/ 0 w 646"/>
                      <a:gd name="T11" fmla="*/ 0 h 127"/>
                      <a:gd name="T12" fmla="*/ 627 w 646"/>
                      <a:gd name="T13" fmla="*/ 0 h 127"/>
                      <a:gd name="T14" fmla="*/ 627 w 646"/>
                      <a:gd name="T15" fmla="*/ 127 h 127"/>
                      <a:gd name="T16" fmla="*/ 0 w 646"/>
                      <a:gd name="T17" fmla="*/ 127 h 127"/>
                      <a:gd name="T18" fmla="*/ 0 w 64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46" h="127">
                        <a:moveTo>
                          <a:pt x="0" y="0"/>
                        </a:moveTo>
                        <a:lnTo>
                          <a:pt x="646" y="0"/>
                        </a:lnTo>
                        <a:lnTo>
                          <a:pt x="64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27" y="0"/>
                        </a:lnTo>
                        <a:lnTo>
                          <a:pt x="62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4E4E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" name="Freeform 254">
                    <a:extLst>
                      <a:ext uri="{FF2B5EF4-FFF2-40B4-BE49-F238E27FC236}">
                        <a16:creationId xmlns:a16="http://schemas.microsoft.com/office/drawing/2014/main" id="{5514FAB9-DFF7-4A5E-8DF5-C539EDCACC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13" cy="64"/>
                  </a:xfrm>
                  <a:custGeom>
                    <a:avLst/>
                    <a:gdLst>
                      <a:gd name="T0" fmla="*/ 0 w 627"/>
                      <a:gd name="T1" fmla="*/ 0 h 127"/>
                      <a:gd name="T2" fmla="*/ 627 w 627"/>
                      <a:gd name="T3" fmla="*/ 0 h 127"/>
                      <a:gd name="T4" fmla="*/ 627 w 627"/>
                      <a:gd name="T5" fmla="*/ 127 h 127"/>
                      <a:gd name="T6" fmla="*/ 0 w 627"/>
                      <a:gd name="T7" fmla="*/ 127 h 127"/>
                      <a:gd name="T8" fmla="*/ 0 w 627"/>
                      <a:gd name="T9" fmla="*/ 0 h 127"/>
                      <a:gd name="T10" fmla="*/ 0 w 627"/>
                      <a:gd name="T11" fmla="*/ 0 h 127"/>
                      <a:gd name="T12" fmla="*/ 609 w 627"/>
                      <a:gd name="T13" fmla="*/ 0 h 127"/>
                      <a:gd name="T14" fmla="*/ 609 w 627"/>
                      <a:gd name="T15" fmla="*/ 127 h 127"/>
                      <a:gd name="T16" fmla="*/ 0 w 627"/>
                      <a:gd name="T17" fmla="*/ 127 h 127"/>
                      <a:gd name="T18" fmla="*/ 0 w 62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27" h="127">
                        <a:moveTo>
                          <a:pt x="0" y="0"/>
                        </a:moveTo>
                        <a:lnTo>
                          <a:pt x="627" y="0"/>
                        </a:lnTo>
                        <a:lnTo>
                          <a:pt x="62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609" y="0"/>
                        </a:lnTo>
                        <a:lnTo>
                          <a:pt x="60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3E3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" name="Freeform 255">
                    <a:extLst>
                      <a:ext uri="{FF2B5EF4-FFF2-40B4-BE49-F238E27FC236}">
                        <a16:creationId xmlns:a16="http://schemas.microsoft.com/office/drawing/2014/main" id="{EF5823BE-D027-4BD6-A83A-93870C71CF0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05" cy="64"/>
                  </a:xfrm>
                  <a:custGeom>
                    <a:avLst/>
                    <a:gdLst>
                      <a:gd name="T0" fmla="*/ 0 w 609"/>
                      <a:gd name="T1" fmla="*/ 0 h 127"/>
                      <a:gd name="T2" fmla="*/ 609 w 609"/>
                      <a:gd name="T3" fmla="*/ 0 h 127"/>
                      <a:gd name="T4" fmla="*/ 609 w 609"/>
                      <a:gd name="T5" fmla="*/ 127 h 127"/>
                      <a:gd name="T6" fmla="*/ 0 w 609"/>
                      <a:gd name="T7" fmla="*/ 127 h 127"/>
                      <a:gd name="T8" fmla="*/ 0 w 609"/>
                      <a:gd name="T9" fmla="*/ 0 h 127"/>
                      <a:gd name="T10" fmla="*/ 0 w 609"/>
                      <a:gd name="T11" fmla="*/ 0 h 127"/>
                      <a:gd name="T12" fmla="*/ 592 w 609"/>
                      <a:gd name="T13" fmla="*/ 0 h 127"/>
                      <a:gd name="T14" fmla="*/ 592 w 609"/>
                      <a:gd name="T15" fmla="*/ 127 h 127"/>
                      <a:gd name="T16" fmla="*/ 0 w 609"/>
                      <a:gd name="T17" fmla="*/ 127 h 127"/>
                      <a:gd name="T18" fmla="*/ 0 w 60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09" h="127">
                        <a:moveTo>
                          <a:pt x="0" y="0"/>
                        </a:moveTo>
                        <a:lnTo>
                          <a:pt x="609" y="0"/>
                        </a:lnTo>
                        <a:lnTo>
                          <a:pt x="60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92" y="0"/>
                        </a:lnTo>
                        <a:lnTo>
                          <a:pt x="59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2E2E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" name="Freeform 256">
                    <a:extLst>
                      <a:ext uri="{FF2B5EF4-FFF2-40B4-BE49-F238E27FC236}">
                        <a16:creationId xmlns:a16="http://schemas.microsoft.com/office/drawing/2014/main" id="{40594AA6-0ED0-4173-B0D8-CDA4E97253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96" cy="64"/>
                  </a:xfrm>
                  <a:custGeom>
                    <a:avLst/>
                    <a:gdLst>
                      <a:gd name="T0" fmla="*/ 0 w 592"/>
                      <a:gd name="T1" fmla="*/ 0 h 127"/>
                      <a:gd name="T2" fmla="*/ 592 w 592"/>
                      <a:gd name="T3" fmla="*/ 0 h 127"/>
                      <a:gd name="T4" fmla="*/ 592 w 592"/>
                      <a:gd name="T5" fmla="*/ 127 h 127"/>
                      <a:gd name="T6" fmla="*/ 0 w 592"/>
                      <a:gd name="T7" fmla="*/ 127 h 127"/>
                      <a:gd name="T8" fmla="*/ 0 w 592"/>
                      <a:gd name="T9" fmla="*/ 0 h 127"/>
                      <a:gd name="T10" fmla="*/ 0 w 592"/>
                      <a:gd name="T11" fmla="*/ 0 h 127"/>
                      <a:gd name="T12" fmla="*/ 573 w 592"/>
                      <a:gd name="T13" fmla="*/ 0 h 127"/>
                      <a:gd name="T14" fmla="*/ 573 w 592"/>
                      <a:gd name="T15" fmla="*/ 127 h 127"/>
                      <a:gd name="T16" fmla="*/ 0 w 592"/>
                      <a:gd name="T17" fmla="*/ 127 h 127"/>
                      <a:gd name="T18" fmla="*/ 0 w 59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2" h="127">
                        <a:moveTo>
                          <a:pt x="0" y="0"/>
                        </a:moveTo>
                        <a:lnTo>
                          <a:pt x="592" y="0"/>
                        </a:lnTo>
                        <a:lnTo>
                          <a:pt x="59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73" y="0"/>
                        </a:lnTo>
                        <a:lnTo>
                          <a:pt x="57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E1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" name="Freeform 257">
                    <a:extLst>
                      <a:ext uri="{FF2B5EF4-FFF2-40B4-BE49-F238E27FC236}">
                        <a16:creationId xmlns:a16="http://schemas.microsoft.com/office/drawing/2014/main" id="{A6AEFD7F-6AE0-41D1-A5AF-1928832B1F6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86" cy="64"/>
                  </a:xfrm>
                  <a:custGeom>
                    <a:avLst/>
                    <a:gdLst>
                      <a:gd name="T0" fmla="*/ 0 w 573"/>
                      <a:gd name="T1" fmla="*/ 0 h 127"/>
                      <a:gd name="T2" fmla="*/ 573 w 573"/>
                      <a:gd name="T3" fmla="*/ 0 h 127"/>
                      <a:gd name="T4" fmla="*/ 573 w 573"/>
                      <a:gd name="T5" fmla="*/ 127 h 127"/>
                      <a:gd name="T6" fmla="*/ 0 w 573"/>
                      <a:gd name="T7" fmla="*/ 127 h 127"/>
                      <a:gd name="T8" fmla="*/ 0 w 573"/>
                      <a:gd name="T9" fmla="*/ 0 h 127"/>
                      <a:gd name="T10" fmla="*/ 0 w 573"/>
                      <a:gd name="T11" fmla="*/ 0 h 127"/>
                      <a:gd name="T12" fmla="*/ 555 w 573"/>
                      <a:gd name="T13" fmla="*/ 0 h 127"/>
                      <a:gd name="T14" fmla="*/ 555 w 573"/>
                      <a:gd name="T15" fmla="*/ 127 h 127"/>
                      <a:gd name="T16" fmla="*/ 0 w 573"/>
                      <a:gd name="T17" fmla="*/ 127 h 127"/>
                      <a:gd name="T18" fmla="*/ 0 w 57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73" h="127">
                        <a:moveTo>
                          <a:pt x="0" y="0"/>
                        </a:moveTo>
                        <a:lnTo>
                          <a:pt x="573" y="0"/>
                        </a:lnTo>
                        <a:lnTo>
                          <a:pt x="57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55" y="0"/>
                        </a:lnTo>
                        <a:lnTo>
                          <a:pt x="55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258">
                    <a:extLst>
                      <a:ext uri="{FF2B5EF4-FFF2-40B4-BE49-F238E27FC236}">
                        <a16:creationId xmlns:a16="http://schemas.microsoft.com/office/drawing/2014/main" id="{7933877B-6040-4173-AA3B-68580E4657B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78" cy="64"/>
                  </a:xfrm>
                  <a:custGeom>
                    <a:avLst/>
                    <a:gdLst>
                      <a:gd name="T0" fmla="*/ 0 w 555"/>
                      <a:gd name="T1" fmla="*/ 0 h 127"/>
                      <a:gd name="T2" fmla="*/ 555 w 555"/>
                      <a:gd name="T3" fmla="*/ 0 h 127"/>
                      <a:gd name="T4" fmla="*/ 555 w 555"/>
                      <a:gd name="T5" fmla="*/ 127 h 127"/>
                      <a:gd name="T6" fmla="*/ 0 w 555"/>
                      <a:gd name="T7" fmla="*/ 127 h 127"/>
                      <a:gd name="T8" fmla="*/ 0 w 555"/>
                      <a:gd name="T9" fmla="*/ 0 h 127"/>
                      <a:gd name="T10" fmla="*/ 0 w 555"/>
                      <a:gd name="T11" fmla="*/ 0 h 127"/>
                      <a:gd name="T12" fmla="*/ 538 w 555"/>
                      <a:gd name="T13" fmla="*/ 0 h 127"/>
                      <a:gd name="T14" fmla="*/ 538 w 555"/>
                      <a:gd name="T15" fmla="*/ 127 h 127"/>
                      <a:gd name="T16" fmla="*/ 0 w 555"/>
                      <a:gd name="T17" fmla="*/ 127 h 127"/>
                      <a:gd name="T18" fmla="*/ 0 w 55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55" h="127">
                        <a:moveTo>
                          <a:pt x="0" y="0"/>
                        </a:moveTo>
                        <a:lnTo>
                          <a:pt x="555" y="0"/>
                        </a:lnTo>
                        <a:lnTo>
                          <a:pt x="55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38" y="0"/>
                        </a:lnTo>
                        <a:lnTo>
                          <a:pt x="53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" name="Freeform 259">
                    <a:extLst>
                      <a:ext uri="{FF2B5EF4-FFF2-40B4-BE49-F238E27FC236}">
                        <a16:creationId xmlns:a16="http://schemas.microsoft.com/office/drawing/2014/main" id="{80DA1C8F-611F-4DDF-B227-28A34D78974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69" cy="64"/>
                  </a:xfrm>
                  <a:custGeom>
                    <a:avLst/>
                    <a:gdLst>
                      <a:gd name="T0" fmla="*/ 0 w 538"/>
                      <a:gd name="T1" fmla="*/ 0 h 127"/>
                      <a:gd name="T2" fmla="*/ 538 w 538"/>
                      <a:gd name="T3" fmla="*/ 0 h 127"/>
                      <a:gd name="T4" fmla="*/ 538 w 538"/>
                      <a:gd name="T5" fmla="*/ 127 h 127"/>
                      <a:gd name="T6" fmla="*/ 0 w 538"/>
                      <a:gd name="T7" fmla="*/ 127 h 127"/>
                      <a:gd name="T8" fmla="*/ 0 w 538"/>
                      <a:gd name="T9" fmla="*/ 0 h 127"/>
                      <a:gd name="T10" fmla="*/ 0 w 538"/>
                      <a:gd name="T11" fmla="*/ 0 h 127"/>
                      <a:gd name="T12" fmla="*/ 519 w 538"/>
                      <a:gd name="T13" fmla="*/ 0 h 127"/>
                      <a:gd name="T14" fmla="*/ 519 w 538"/>
                      <a:gd name="T15" fmla="*/ 127 h 127"/>
                      <a:gd name="T16" fmla="*/ 0 w 538"/>
                      <a:gd name="T17" fmla="*/ 127 h 127"/>
                      <a:gd name="T18" fmla="*/ 0 w 53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8" h="127">
                        <a:moveTo>
                          <a:pt x="0" y="0"/>
                        </a:moveTo>
                        <a:lnTo>
                          <a:pt x="538" y="0"/>
                        </a:lnTo>
                        <a:lnTo>
                          <a:pt x="53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19" y="0"/>
                        </a:lnTo>
                        <a:lnTo>
                          <a:pt x="51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EDED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 260">
                    <a:extLst>
                      <a:ext uri="{FF2B5EF4-FFF2-40B4-BE49-F238E27FC236}">
                        <a16:creationId xmlns:a16="http://schemas.microsoft.com/office/drawing/2014/main" id="{E25B8817-5FA1-4B9C-9B93-71EC0E0E820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59" cy="64"/>
                  </a:xfrm>
                  <a:custGeom>
                    <a:avLst/>
                    <a:gdLst>
                      <a:gd name="T0" fmla="*/ 0 w 519"/>
                      <a:gd name="T1" fmla="*/ 0 h 127"/>
                      <a:gd name="T2" fmla="*/ 519 w 519"/>
                      <a:gd name="T3" fmla="*/ 0 h 127"/>
                      <a:gd name="T4" fmla="*/ 519 w 519"/>
                      <a:gd name="T5" fmla="*/ 127 h 127"/>
                      <a:gd name="T6" fmla="*/ 0 w 519"/>
                      <a:gd name="T7" fmla="*/ 127 h 127"/>
                      <a:gd name="T8" fmla="*/ 0 w 519"/>
                      <a:gd name="T9" fmla="*/ 0 h 127"/>
                      <a:gd name="T10" fmla="*/ 0 w 519"/>
                      <a:gd name="T11" fmla="*/ 0 h 127"/>
                      <a:gd name="T12" fmla="*/ 502 w 519"/>
                      <a:gd name="T13" fmla="*/ 0 h 127"/>
                      <a:gd name="T14" fmla="*/ 502 w 519"/>
                      <a:gd name="T15" fmla="*/ 127 h 127"/>
                      <a:gd name="T16" fmla="*/ 0 w 519"/>
                      <a:gd name="T17" fmla="*/ 127 h 127"/>
                      <a:gd name="T18" fmla="*/ 0 w 51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19" h="127">
                        <a:moveTo>
                          <a:pt x="0" y="0"/>
                        </a:moveTo>
                        <a:lnTo>
                          <a:pt x="519" y="0"/>
                        </a:lnTo>
                        <a:lnTo>
                          <a:pt x="51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02" y="0"/>
                        </a:lnTo>
                        <a:lnTo>
                          <a:pt x="50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 261">
                    <a:extLst>
                      <a:ext uri="{FF2B5EF4-FFF2-40B4-BE49-F238E27FC236}">
                        <a16:creationId xmlns:a16="http://schemas.microsoft.com/office/drawing/2014/main" id="{1F5CC039-2A6F-4A30-961E-E689E813738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51" cy="64"/>
                  </a:xfrm>
                  <a:custGeom>
                    <a:avLst/>
                    <a:gdLst>
                      <a:gd name="T0" fmla="*/ 0 w 502"/>
                      <a:gd name="T1" fmla="*/ 0 h 127"/>
                      <a:gd name="T2" fmla="*/ 502 w 502"/>
                      <a:gd name="T3" fmla="*/ 0 h 127"/>
                      <a:gd name="T4" fmla="*/ 502 w 502"/>
                      <a:gd name="T5" fmla="*/ 127 h 127"/>
                      <a:gd name="T6" fmla="*/ 0 w 502"/>
                      <a:gd name="T7" fmla="*/ 127 h 127"/>
                      <a:gd name="T8" fmla="*/ 0 w 502"/>
                      <a:gd name="T9" fmla="*/ 0 h 127"/>
                      <a:gd name="T10" fmla="*/ 0 w 502"/>
                      <a:gd name="T11" fmla="*/ 0 h 127"/>
                      <a:gd name="T12" fmla="*/ 484 w 502"/>
                      <a:gd name="T13" fmla="*/ 0 h 127"/>
                      <a:gd name="T14" fmla="*/ 484 w 502"/>
                      <a:gd name="T15" fmla="*/ 127 h 127"/>
                      <a:gd name="T16" fmla="*/ 0 w 502"/>
                      <a:gd name="T17" fmla="*/ 127 h 127"/>
                      <a:gd name="T18" fmla="*/ 0 w 50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2" h="127">
                        <a:moveTo>
                          <a:pt x="0" y="0"/>
                        </a:moveTo>
                        <a:lnTo>
                          <a:pt x="502" y="0"/>
                        </a:lnTo>
                        <a:lnTo>
                          <a:pt x="50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84" y="0"/>
                        </a:lnTo>
                        <a:lnTo>
                          <a:pt x="48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CDC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6" name="Freeform 262">
                    <a:extLst>
                      <a:ext uri="{FF2B5EF4-FFF2-40B4-BE49-F238E27FC236}">
                        <a16:creationId xmlns:a16="http://schemas.microsoft.com/office/drawing/2014/main" id="{2511E529-B6C2-4A87-8BE4-2A9C681AD2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42" cy="64"/>
                  </a:xfrm>
                  <a:custGeom>
                    <a:avLst/>
                    <a:gdLst>
                      <a:gd name="T0" fmla="*/ 0 w 484"/>
                      <a:gd name="T1" fmla="*/ 0 h 127"/>
                      <a:gd name="T2" fmla="*/ 484 w 484"/>
                      <a:gd name="T3" fmla="*/ 0 h 127"/>
                      <a:gd name="T4" fmla="*/ 484 w 484"/>
                      <a:gd name="T5" fmla="*/ 127 h 127"/>
                      <a:gd name="T6" fmla="*/ 0 w 484"/>
                      <a:gd name="T7" fmla="*/ 127 h 127"/>
                      <a:gd name="T8" fmla="*/ 0 w 484"/>
                      <a:gd name="T9" fmla="*/ 0 h 127"/>
                      <a:gd name="T10" fmla="*/ 0 w 484"/>
                      <a:gd name="T11" fmla="*/ 0 h 127"/>
                      <a:gd name="T12" fmla="*/ 465 w 484"/>
                      <a:gd name="T13" fmla="*/ 0 h 127"/>
                      <a:gd name="T14" fmla="*/ 465 w 484"/>
                      <a:gd name="T15" fmla="*/ 127 h 127"/>
                      <a:gd name="T16" fmla="*/ 0 w 484"/>
                      <a:gd name="T17" fmla="*/ 127 h 127"/>
                      <a:gd name="T18" fmla="*/ 0 w 48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4" h="127">
                        <a:moveTo>
                          <a:pt x="0" y="0"/>
                        </a:moveTo>
                        <a:lnTo>
                          <a:pt x="484" y="0"/>
                        </a:lnTo>
                        <a:lnTo>
                          <a:pt x="48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65" y="0"/>
                        </a:lnTo>
                        <a:lnTo>
                          <a:pt x="46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 263">
                    <a:extLst>
                      <a:ext uri="{FF2B5EF4-FFF2-40B4-BE49-F238E27FC236}">
                        <a16:creationId xmlns:a16="http://schemas.microsoft.com/office/drawing/2014/main" id="{60CA01C3-3F4F-4DB7-A858-F66DE04E3BA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32" cy="64"/>
                  </a:xfrm>
                  <a:custGeom>
                    <a:avLst/>
                    <a:gdLst>
                      <a:gd name="T0" fmla="*/ 0 w 465"/>
                      <a:gd name="T1" fmla="*/ 0 h 127"/>
                      <a:gd name="T2" fmla="*/ 465 w 465"/>
                      <a:gd name="T3" fmla="*/ 0 h 127"/>
                      <a:gd name="T4" fmla="*/ 465 w 465"/>
                      <a:gd name="T5" fmla="*/ 127 h 127"/>
                      <a:gd name="T6" fmla="*/ 0 w 465"/>
                      <a:gd name="T7" fmla="*/ 127 h 127"/>
                      <a:gd name="T8" fmla="*/ 0 w 465"/>
                      <a:gd name="T9" fmla="*/ 0 h 127"/>
                      <a:gd name="T10" fmla="*/ 0 w 465"/>
                      <a:gd name="T11" fmla="*/ 0 h 127"/>
                      <a:gd name="T12" fmla="*/ 448 w 465"/>
                      <a:gd name="T13" fmla="*/ 0 h 127"/>
                      <a:gd name="T14" fmla="*/ 448 w 465"/>
                      <a:gd name="T15" fmla="*/ 127 h 127"/>
                      <a:gd name="T16" fmla="*/ 0 w 465"/>
                      <a:gd name="T17" fmla="*/ 127 h 127"/>
                      <a:gd name="T18" fmla="*/ 0 w 46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5" h="127">
                        <a:moveTo>
                          <a:pt x="0" y="0"/>
                        </a:moveTo>
                        <a:lnTo>
                          <a:pt x="465" y="0"/>
                        </a:lnTo>
                        <a:lnTo>
                          <a:pt x="46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48" y="0"/>
                        </a:lnTo>
                        <a:lnTo>
                          <a:pt x="44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8" name="Freeform 264">
                    <a:extLst>
                      <a:ext uri="{FF2B5EF4-FFF2-40B4-BE49-F238E27FC236}">
                        <a16:creationId xmlns:a16="http://schemas.microsoft.com/office/drawing/2014/main" id="{CE7196AA-2260-41CD-A304-8369F2FBA9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24" cy="64"/>
                  </a:xfrm>
                  <a:custGeom>
                    <a:avLst/>
                    <a:gdLst>
                      <a:gd name="T0" fmla="*/ 0 w 448"/>
                      <a:gd name="T1" fmla="*/ 0 h 127"/>
                      <a:gd name="T2" fmla="*/ 448 w 448"/>
                      <a:gd name="T3" fmla="*/ 0 h 127"/>
                      <a:gd name="T4" fmla="*/ 448 w 448"/>
                      <a:gd name="T5" fmla="*/ 127 h 127"/>
                      <a:gd name="T6" fmla="*/ 0 w 448"/>
                      <a:gd name="T7" fmla="*/ 127 h 127"/>
                      <a:gd name="T8" fmla="*/ 0 w 448"/>
                      <a:gd name="T9" fmla="*/ 0 h 127"/>
                      <a:gd name="T10" fmla="*/ 0 w 448"/>
                      <a:gd name="T11" fmla="*/ 0 h 127"/>
                      <a:gd name="T12" fmla="*/ 430 w 448"/>
                      <a:gd name="T13" fmla="*/ 0 h 127"/>
                      <a:gd name="T14" fmla="*/ 430 w 448"/>
                      <a:gd name="T15" fmla="*/ 127 h 127"/>
                      <a:gd name="T16" fmla="*/ 0 w 448"/>
                      <a:gd name="T17" fmla="*/ 127 h 127"/>
                      <a:gd name="T18" fmla="*/ 0 w 44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8" h="127">
                        <a:moveTo>
                          <a:pt x="0" y="0"/>
                        </a:moveTo>
                        <a:lnTo>
                          <a:pt x="448" y="0"/>
                        </a:lnTo>
                        <a:lnTo>
                          <a:pt x="44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30" y="0"/>
                        </a:lnTo>
                        <a:lnTo>
                          <a:pt x="43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 265">
                    <a:extLst>
                      <a:ext uri="{FF2B5EF4-FFF2-40B4-BE49-F238E27FC236}">
                        <a16:creationId xmlns:a16="http://schemas.microsoft.com/office/drawing/2014/main" id="{26BA2A28-A595-4EE3-9121-F950A535790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15" cy="64"/>
                  </a:xfrm>
                  <a:custGeom>
                    <a:avLst/>
                    <a:gdLst>
                      <a:gd name="T0" fmla="*/ 0 w 430"/>
                      <a:gd name="T1" fmla="*/ 0 h 127"/>
                      <a:gd name="T2" fmla="*/ 430 w 430"/>
                      <a:gd name="T3" fmla="*/ 0 h 127"/>
                      <a:gd name="T4" fmla="*/ 430 w 430"/>
                      <a:gd name="T5" fmla="*/ 127 h 127"/>
                      <a:gd name="T6" fmla="*/ 0 w 430"/>
                      <a:gd name="T7" fmla="*/ 127 h 127"/>
                      <a:gd name="T8" fmla="*/ 0 w 430"/>
                      <a:gd name="T9" fmla="*/ 0 h 127"/>
                      <a:gd name="T10" fmla="*/ 0 w 430"/>
                      <a:gd name="T11" fmla="*/ 0 h 127"/>
                      <a:gd name="T12" fmla="*/ 411 w 430"/>
                      <a:gd name="T13" fmla="*/ 0 h 127"/>
                      <a:gd name="T14" fmla="*/ 411 w 430"/>
                      <a:gd name="T15" fmla="*/ 127 h 127"/>
                      <a:gd name="T16" fmla="*/ 0 w 430"/>
                      <a:gd name="T17" fmla="*/ 127 h 127"/>
                      <a:gd name="T18" fmla="*/ 0 w 43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30" h="127">
                        <a:moveTo>
                          <a:pt x="0" y="0"/>
                        </a:moveTo>
                        <a:lnTo>
                          <a:pt x="430" y="0"/>
                        </a:lnTo>
                        <a:lnTo>
                          <a:pt x="43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411" y="0"/>
                        </a:lnTo>
                        <a:lnTo>
                          <a:pt x="41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8D8D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0" name="Freeform 266">
                    <a:extLst>
                      <a:ext uri="{FF2B5EF4-FFF2-40B4-BE49-F238E27FC236}">
                        <a16:creationId xmlns:a16="http://schemas.microsoft.com/office/drawing/2014/main" id="{776E1C78-2FF9-4865-9327-A315FC65E8B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06" cy="64"/>
                  </a:xfrm>
                  <a:custGeom>
                    <a:avLst/>
                    <a:gdLst>
                      <a:gd name="T0" fmla="*/ 0 w 411"/>
                      <a:gd name="T1" fmla="*/ 0 h 127"/>
                      <a:gd name="T2" fmla="*/ 411 w 411"/>
                      <a:gd name="T3" fmla="*/ 0 h 127"/>
                      <a:gd name="T4" fmla="*/ 411 w 411"/>
                      <a:gd name="T5" fmla="*/ 127 h 127"/>
                      <a:gd name="T6" fmla="*/ 0 w 411"/>
                      <a:gd name="T7" fmla="*/ 127 h 127"/>
                      <a:gd name="T8" fmla="*/ 0 w 411"/>
                      <a:gd name="T9" fmla="*/ 0 h 127"/>
                      <a:gd name="T10" fmla="*/ 0 w 411"/>
                      <a:gd name="T11" fmla="*/ 0 h 127"/>
                      <a:gd name="T12" fmla="*/ 394 w 411"/>
                      <a:gd name="T13" fmla="*/ 0 h 127"/>
                      <a:gd name="T14" fmla="*/ 394 w 411"/>
                      <a:gd name="T15" fmla="*/ 127 h 127"/>
                      <a:gd name="T16" fmla="*/ 0 w 411"/>
                      <a:gd name="T17" fmla="*/ 127 h 127"/>
                      <a:gd name="T18" fmla="*/ 0 w 41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1" h="127">
                        <a:moveTo>
                          <a:pt x="0" y="0"/>
                        </a:moveTo>
                        <a:lnTo>
                          <a:pt x="411" y="0"/>
                        </a:lnTo>
                        <a:lnTo>
                          <a:pt x="41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94" y="0"/>
                        </a:lnTo>
                        <a:lnTo>
                          <a:pt x="39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7D7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 267">
                    <a:extLst>
                      <a:ext uri="{FF2B5EF4-FFF2-40B4-BE49-F238E27FC236}">
                        <a16:creationId xmlns:a16="http://schemas.microsoft.com/office/drawing/2014/main" id="{610B5933-BDA6-47C2-828E-375D4FCCED3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97" cy="64"/>
                  </a:xfrm>
                  <a:custGeom>
                    <a:avLst/>
                    <a:gdLst>
                      <a:gd name="T0" fmla="*/ 0 w 394"/>
                      <a:gd name="T1" fmla="*/ 0 h 127"/>
                      <a:gd name="T2" fmla="*/ 394 w 394"/>
                      <a:gd name="T3" fmla="*/ 0 h 127"/>
                      <a:gd name="T4" fmla="*/ 394 w 394"/>
                      <a:gd name="T5" fmla="*/ 127 h 127"/>
                      <a:gd name="T6" fmla="*/ 0 w 394"/>
                      <a:gd name="T7" fmla="*/ 127 h 127"/>
                      <a:gd name="T8" fmla="*/ 0 w 394"/>
                      <a:gd name="T9" fmla="*/ 0 h 127"/>
                      <a:gd name="T10" fmla="*/ 0 w 394"/>
                      <a:gd name="T11" fmla="*/ 0 h 127"/>
                      <a:gd name="T12" fmla="*/ 377 w 394"/>
                      <a:gd name="T13" fmla="*/ 0 h 127"/>
                      <a:gd name="T14" fmla="*/ 377 w 394"/>
                      <a:gd name="T15" fmla="*/ 127 h 127"/>
                      <a:gd name="T16" fmla="*/ 0 w 394"/>
                      <a:gd name="T17" fmla="*/ 127 h 127"/>
                      <a:gd name="T18" fmla="*/ 0 w 39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4" h="127">
                        <a:moveTo>
                          <a:pt x="0" y="0"/>
                        </a:moveTo>
                        <a:lnTo>
                          <a:pt x="394" y="0"/>
                        </a:lnTo>
                        <a:lnTo>
                          <a:pt x="39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77" y="0"/>
                        </a:lnTo>
                        <a:lnTo>
                          <a:pt x="37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6D6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2" name="Freeform 268">
                    <a:extLst>
                      <a:ext uri="{FF2B5EF4-FFF2-40B4-BE49-F238E27FC236}">
                        <a16:creationId xmlns:a16="http://schemas.microsoft.com/office/drawing/2014/main" id="{AC51794C-9572-40CF-BFB6-5AE0FA3BAA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88" cy="64"/>
                  </a:xfrm>
                  <a:custGeom>
                    <a:avLst/>
                    <a:gdLst>
                      <a:gd name="T0" fmla="*/ 0 w 377"/>
                      <a:gd name="T1" fmla="*/ 0 h 127"/>
                      <a:gd name="T2" fmla="*/ 377 w 377"/>
                      <a:gd name="T3" fmla="*/ 0 h 127"/>
                      <a:gd name="T4" fmla="*/ 377 w 377"/>
                      <a:gd name="T5" fmla="*/ 127 h 127"/>
                      <a:gd name="T6" fmla="*/ 0 w 377"/>
                      <a:gd name="T7" fmla="*/ 127 h 127"/>
                      <a:gd name="T8" fmla="*/ 0 w 377"/>
                      <a:gd name="T9" fmla="*/ 0 h 127"/>
                      <a:gd name="T10" fmla="*/ 0 w 377"/>
                      <a:gd name="T11" fmla="*/ 0 h 127"/>
                      <a:gd name="T12" fmla="*/ 357 w 377"/>
                      <a:gd name="T13" fmla="*/ 0 h 127"/>
                      <a:gd name="T14" fmla="*/ 357 w 377"/>
                      <a:gd name="T15" fmla="*/ 127 h 127"/>
                      <a:gd name="T16" fmla="*/ 0 w 377"/>
                      <a:gd name="T17" fmla="*/ 127 h 127"/>
                      <a:gd name="T18" fmla="*/ 0 w 37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77" h="127">
                        <a:moveTo>
                          <a:pt x="0" y="0"/>
                        </a:moveTo>
                        <a:lnTo>
                          <a:pt x="377" y="0"/>
                        </a:lnTo>
                        <a:lnTo>
                          <a:pt x="37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57" y="0"/>
                        </a:lnTo>
                        <a:lnTo>
                          <a:pt x="35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3" name="Freeform 269">
                    <a:extLst>
                      <a:ext uri="{FF2B5EF4-FFF2-40B4-BE49-F238E27FC236}">
                        <a16:creationId xmlns:a16="http://schemas.microsoft.com/office/drawing/2014/main" id="{97EA9AD2-C48C-4645-85DE-359445DEFE4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79" cy="64"/>
                  </a:xfrm>
                  <a:custGeom>
                    <a:avLst/>
                    <a:gdLst>
                      <a:gd name="T0" fmla="*/ 0 w 357"/>
                      <a:gd name="T1" fmla="*/ 0 h 127"/>
                      <a:gd name="T2" fmla="*/ 357 w 357"/>
                      <a:gd name="T3" fmla="*/ 0 h 127"/>
                      <a:gd name="T4" fmla="*/ 357 w 357"/>
                      <a:gd name="T5" fmla="*/ 127 h 127"/>
                      <a:gd name="T6" fmla="*/ 0 w 357"/>
                      <a:gd name="T7" fmla="*/ 127 h 127"/>
                      <a:gd name="T8" fmla="*/ 0 w 357"/>
                      <a:gd name="T9" fmla="*/ 0 h 127"/>
                      <a:gd name="T10" fmla="*/ 0 w 357"/>
                      <a:gd name="T11" fmla="*/ 0 h 127"/>
                      <a:gd name="T12" fmla="*/ 340 w 357"/>
                      <a:gd name="T13" fmla="*/ 0 h 127"/>
                      <a:gd name="T14" fmla="*/ 340 w 357"/>
                      <a:gd name="T15" fmla="*/ 127 h 127"/>
                      <a:gd name="T16" fmla="*/ 0 w 357"/>
                      <a:gd name="T17" fmla="*/ 127 h 127"/>
                      <a:gd name="T18" fmla="*/ 0 w 35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7" h="127">
                        <a:moveTo>
                          <a:pt x="0" y="0"/>
                        </a:moveTo>
                        <a:lnTo>
                          <a:pt x="357" y="0"/>
                        </a:lnTo>
                        <a:lnTo>
                          <a:pt x="35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40" y="0"/>
                        </a:lnTo>
                        <a:lnTo>
                          <a:pt x="34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4D4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4" name="Freeform 270">
                    <a:extLst>
                      <a:ext uri="{FF2B5EF4-FFF2-40B4-BE49-F238E27FC236}">
                        <a16:creationId xmlns:a16="http://schemas.microsoft.com/office/drawing/2014/main" id="{54C05A6E-29A6-44D4-9D4C-818E4730689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70" cy="64"/>
                  </a:xfrm>
                  <a:custGeom>
                    <a:avLst/>
                    <a:gdLst>
                      <a:gd name="T0" fmla="*/ 0 w 340"/>
                      <a:gd name="T1" fmla="*/ 0 h 127"/>
                      <a:gd name="T2" fmla="*/ 340 w 340"/>
                      <a:gd name="T3" fmla="*/ 0 h 127"/>
                      <a:gd name="T4" fmla="*/ 340 w 340"/>
                      <a:gd name="T5" fmla="*/ 127 h 127"/>
                      <a:gd name="T6" fmla="*/ 0 w 340"/>
                      <a:gd name="T7" fmla="*/ 127 h 127"/>
                      <a:gd name="T8" fmla="*/ 0 w 340"/>
                      <a:gd name="T9" fmla="*/ 0 h 127"/>
                      <a:gd name="T10" fmla="*/ 0 w 340"/>
                      <a:gd name="T11" fmla="*/ 0 h 127"/>
                      <a:gd name="T12" fmla="*/ 323 w 340"/>
                      <a:gd name="T13" fmla="*/ 0 h 127"/>
                      <a:gd name="T14" fmla="*/ 323 w 340"/>
                      <a:gd name="T15" fmla="*/ 127 h 127"/>
                      <a:gd name="T16" fmla="*/ 0 w 340"/>
                      <a:gd name="T17" fmla="*/ 127 h 127"/>
                      <a:gd name="T18" fmla="*/ 0 w 34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0" h="127">
                        <a:moveTo>
                          <a:pt x="0" y="0"/>
                        </a:moveTo>
                        <a:lnTo>
                          <a:pt x="340" y="0"/>
                        </a:lnTo>
                        <a:lnTo>
                          <a:pt x="34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23" y="0"/>
                        </a:lnTo>
                        <a:lnTo>
                          <a:pt x="32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5" name="Freeform 271">
                    <a:extLst>
                      <a:ext uri="{FF2B5EF4-FFF2-40B4-BE49-F238E27FC236}">
                        <a16:creationId xmlns:a16="http://schemas.microsoft.com/office/drawing/2014/main" id="{49AC0B69-29CC-408F-8FF8-34BC005DE58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61" cy="64"/>
                  </a:xfrm>
                  <a:custGeom>
                    <a:avLst/>
                    <a:gdLst>
                      <a:gd name="T0" fmla="*/ 0 w 323"/>
                      <a:gd name="T1" fmla="*/ 0 h 127"/>
                      <a:gd name="T2" fmla="*/ 323 w 323"/>
                      <a:gd name="T3" fmla="*/ 0 h 127"/>
                      <a:gd name="T4" fmla="*/ 323 w 323"/>
                      <a:gd name="T5" fmla="*/ 127 h 127"/>
                      <a:gd name="T6" fmla="*/ 0 w 323"/>
                      <a:gd name="T7" fmla="*/ 127 h 127"/>
                      <a:gd name="T8" fmla="*/ 0 w 323"/>
                      <a:gd name="T9" fmla="*/ 0 h 127"/>
                      <a:gd name="T10" fmla="*/ 0 w 323"/>
                      <a:gd name="T11" fmla="*/ 0 h 127"/>
                      <a:gd name="T12" fmla="*/ 303 w 323"/>
                      <a:gd name="T13" fmla="*/ 0 h 127"/>
                      <a:gd name="T14" fmla="*/ 303 w 323"/>
                      <a:gd name="T15" fmla="*/ 127 h 127"/>
                      <a:gd name="T16" fmla="*/ 0 w 323"/>
                      <a:gd name="T17" fmla="*/ 127 h 127"/>
                      <a:gd name="T18" fmla="*/ 0 w 32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3" h="127">
                        <a:moveTo>
                          <a:pt x="0" y="0"/>
                        </a:moveTo>
                        <a:lnTo>
                          <a:pt x="323" y="0"/>
                        </a:lnTo>
                        <a:lnTo>
                          <a:pt x="32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03" y="0"/>
                        </a:lnTo>
                        <a:lnTo>
                          <a:pt x="30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6" name="Freeform 272">
                    <a:extLst>
                      <a:ext uri="{FF2B5EF4-FFF2-40B4-BE49-F238E27FC236}">
                        <a16:creationId xmlns:a16="http://schemas.microsoft.com/office/drawing/2014/main" id="{AA1D6655-FA4C-4FDC-B06C-FE100023739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52" cy="64"/>
                  </a:xfrm>
                  <a:custGeom>
                    <a:avLst/>
                    <a:gdLst>
                      <a:gd name="T0" fmla="*/ 0 w 303"/>
                      <a:gd name="T1" fmla="*/ 0 h 127"/>
                      <a:gd name="T2" fmla="*/ 303 w 303"/>
                      <a:gd name="T3" fmla="*/ 0 h 127"/>
                      <a:gd name="T4" fmla="*/ 303 w 303"/>
                      <a:gd name="T5" fmla="*/ 127 h 127"/>
                      <a:gd name="T6" fmla="*/ 0 w 303"/>
                      <a:gd name="T7" fmla="*/ 127 h 127"/>
                      <a:gd name="T8" fmla="*/ 0 w 303"/>
                      <a:gd name="T9" fmla="*/ 0 h 127"/>
                      <a:gd name="T10" fmla="*/ 0 w 303"/>
                      <a:gd name="T11" fmla="*/ 0 h 127"/>
                      <a:gd name="T12" fmla="*/ 286 w 303"/>
                      <a:gd name="T13" fmla="*/ 0 h 127"/>
                      <a:gd name="T14" fmla="*/ 286 w 303"/>
                      <a:gd name="T15" fmla="*/ 127 h 127"/>
                      <a:gd name="T16" fmla="*/ 0 w 303"/>
                      <a:gd name="T17" fmla="*/ 127 h 127"/>
                      <a:gd name="T18" fmla="*/ 0 w 30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03" h="127">
                        <a:moveTo>
                          <a:pt x="0" y="0"/>
                        </a:moveTo>
                        <a:lnTo>
                          <a:pt x="303" y="0"/>
                        </a:lnTo>
                        <a:lnTo>
                          <a:pt x="30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86" y="0"/>
                        </a:lnTo>
                        <a:lnTo>
                          <a:pt x="28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" name="Freeform 273">
                    <a:extLst>
                      <a:ext uri="{FF2B5EF4-FFF2-40B4-BE49-F238E27FC236}">
                        <a16:creationId xmlns:a16="http://schemas.microsoft.com/office/drawing/2014/main" id="{A370110E-FB27-4F30-83E0-E318E81DE66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43" cy="64"/>
                  </a:xfrm>
                  <a:custGeom>
                    <a:avLst/>
                    <a:gdLst>
                      <a:gd name="T0" fmla="*/ 0 w 286"/>
                      <a:gd name="T1" fmla="*/ 0 h 127"/>
                      <a:gd name="T2" fmla="*/ 286 w 286"/>
                      <a:gd name="T3" fmla="*/ 0 h 127"/>
                      <a:gd name="T4" fmla="*/ 286 w 286"/>
                      <a:gd name="T5" fmla="*/ 127 h 127"/>
                      <a:gd name="T6" fmla="*/ 0 w 286"/>
                      <a:gd name="T7" fmla="*/ 127 h 127"/>
                      <a:gd name="T8" fmla="*/ 0 w 286"/>
                      <a:gd name="T9" fmla="*/ 0 h 127"/>
                      <a:gd name="T10" fmla="*/ 0 w 286"/>
                      <a:gd name="T11" fmla="*/ 0 h 127"/>
                      <a:gd name="T12" fmla="*/ 269 w 286"/>
                      <a:gd name="T13" fmla="*/ 0 h 127"/>
                      <a:gd name="T14" fmla="*/ 269 w 286"/>
                      <a:gd name="T15" fmla="*/ 127 h 127"/>
                      <a:gd name="T16" fmla="*/ 0 w 286"/>
                      <a:gd name="T17" fmla="*/ 127 h 127"/>
                      <a:gd name="T18" fmla="*/ 0 w 28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86" h="127">
                        <a:moveTo>
                          <a:pt x="0" y="0"/>
                        </a:moveTo>
                        <a:lnTo>
                          <a:pt x="286" y="0"/>
                        </a:lnTo>
                        <a:lnTo>
                          <a:pt x="28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69" y="0"/>
                        </a:lnTo>
                        <a:lnTo>
                          <a:pt x="26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0D0D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" name="Freeform 274">
                    <a:extLst>
                      <a:ext uri="{FF2B5EF4-FFF2-40B4-BE49-F238E27FC236}">
                        <a16:creationId xmlns:a16="http://schemas.microsoft.com/office/drawing/2014/main" id="{6A2BD719-315D-4272-81AB-24167D96B95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34" cy="64"/>
                  </a:xfrm>
                  <a:custGeom>
                    <a:avLst/>
                    <a:gdLst>
                      <a:gd name="T0" fmla="*/ 0 w 269"/>
                      <a:gd name="T1" fmla="*/ 0 h 127"/>
                      <a:gd name="T2" fmla="*/ 269 w 269"/>
                      <a:gd name="T3" fmla="*/ 0 h 127"/>
                      <a:gd name="T4" fmla="*/ 269 w 269"/>
                      <a:gd name="T5" fmla="*/ 127 h 127"/>
                      <a:gd name="T6" fmla="*/ 0 w 269"/>
                      <a:gd name="T7" fmla="*/ 127 h 127"/>
                      <a:gd name="T8" fmla="*/ 0 w 269"/>
                      <a:gd name="T9" fmla="*/ 0 h 127"/>
                      <a:gd name="T10" fmla="*/ 0 w 269"/>
                      <a:gd name="T11" fmla="*/ 0 h 127"/>
                      <a:gd name="T12" fmla="*/ 250 w 269"/>
                      <a:gd name="T13" fmla="*/ 0 h 127"/>
                      <a:gd name="T14" fmla="*/ 250 w 269"/>
                      <a:gd name="T15" fmla="*/ 127 h 127"/>
                      <a:gd name="T16" fmla="*/ 0 w 269"/>
                      <a:gd name="T17" fmla="*/ 127 h 127"/>
                      <a:gd name="T18" fmla="*/ 0 w 269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69" h="127">
                        <a:moveTo>
                          <a:pt x="0" y="0"/>
                        </a:moveTo>
                        <a:lnTo>
                          <a:pt x="269" y="0"/>
                        </a:lnTo>
                        <a:lnTo>
                          <a:pt x="269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50" y="0"/>
                        </a:lnTo>
                        <a:lnTo>
                          <a:pt x="25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CF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 275">
                    <a:extLst>
                      <a:ext uri="{FF2B5EF4-FFF2-40B4-BE49-F238E27FC236}">
                        <a16:creationId xmlns:a16="http://schemas.microsoft.com/office/drawing/2014/main" id="{E5D375B3-E3F7-4E17-991F-B030FD637A8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25" cy="64"/>
                  </a:xfrm>
                  <a:custGeom>
                    <a:avLst/>
                    <a:gdLst>
                      <a:gd name="T0" fmla="*/ 0 w 250"/>
                      <a:gd name="T1" fmla="*/ 0 h 127"/>
                      <a:gd name="T2" fmla="*/ 250 w 250"/>
                      <a:gd name="T3" fmla="*/ 0 h 127"/>
                      <a:gd name="T4" fmla="*/ 250 w 250"/>
                      <a:gd name="T5" fmla="*/ 127 h 127"/>
                      <a:gd name="T6" fmla="*/ 0 w 250"/>
                      <a:gd name="T7" fmla="*/ 127 h 127"/>
                      <a:gd name="T8" fmla="*/ 0 w 250"/>
                      <a:gd name="T9" fmla="*/ 0 h 127"/>
                      <a:gd name="T10" fmla="*/ 0 w 250"/>
                      <a:gd name="T11" fmla="*/ 0 h 127"/>
                      <a:gd name="T12" fmla="*/ 232 w 250"/>
                      <a:gd name="T13" fmla="*/ 0 h 127"/>
                      <a:gd name="T14" fmla="*/ 232 w 250"/>
                      <a:gd name="T15" fmla="*/ 127 h 127"/>
                      <a:gd name="T16" fmla="*/ 0 w 250"/>
                      <a:gd name="T17" fmla="*/ 127 h 127"/>
                      <a:gd name="T18" fmla="*/ 0 w 250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0" h="127">
                        <a:moveTo>
                          <a:pt x="0" y="0"/>
                        </a:moveTo>
                        <a:lnTo>
                          <a:pt x="250" y="0"/>
                        </a:lnTo>
                        <a:lnTo>
                          <a:pt x="25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32" y="0"/>
                        </a:lnTo>
                        <a:lnTo>
                          <a:pt x="23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 276">
                    <a:extLst>
                      <a:ext uri="{FF2B5EF4-FFF2-40B4-BE49-F238E27FC236}">
                        <a16:creationId xmlns:a16="http://schemas.microsoft.com/office/drawing/2014/main" id="{5861798E-F170-4271-B419-331CBB337A1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16" cy="64"/>
                  </a:xfrm>
                  <a:custGeom>
                    <a:avLst/>
                    <a:gdLst>
                      <a:gd name="T0" fmla="*/ 0 w 232"/>
                      <a:gd name="T1" fmla="*/ 0 h 127"/>
                      <a:gd name="T2" fmla="*/ 232 w 232"/>
                      <a:gd name="T3" fmla="*/ 0 h 127"/>
                      <a:gd name="T4" fmla="*/ 232 w 232"/>
                      <a:gd name="T5" fmla="*/ 127 h 127"/>
                      <a:gd name="T6" fmla="*/ 0 w 232"/>
                      <a:gd name="T7" fmla="*/ 127 h 127"/>
                      <a:gd name="T8" fmla="*/ 0 w 232"/>
                      <a:gd name="T9" fmla="*/ 0 h 127"/>
                      <a:gd name="T10" fmla="*/ 0 w 232"/>
                      <a:gd name="T11" fmla="*/ 0 h 127"/>
                      <a:gd name="T12" fmla="*/ 215 w 232"/>
                      <a:gd name="T13" fmla="*/ 0 h 127"/>
                      <a:gd name="T14" fmla="*/ 215 w 232"/>
                      <a:gd name="T15" fmla="*/ 127 h 127"/>
                      <a:gd name="T16" fmla="*/ 0 w 232"/>
                      <a:gd name="T17" fmla="*/ 127 h 127"/>
                      <a:gd name="T18" fmla="*/ 0 w 23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2" h="127">
                        <a:moveTo>
                          <a:pt x="0" y="0"/>
                        </a:moveTo>
                        <a:lnTo>
                          <a:pt x="232" y="0"/>
                        </a:lnTo>
                        <a:lnTo>
                          <a:pt x="23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215" y="0"/>
                        </a:lnTo>
                        <a:lnTo>
                          <a:pt x="21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" name="Freeform 277">
                    <a:extLst>
                      <a:ext uri="{FF2B5EF4-FFF2-40B4-BE49-F238E27FC236}">
                        <a16:creationId xmlns:a16="http://schemas.microsoft.com/office/drawing/2014/main" id="{D5525A32-DF21-4FE9-BF3E-3A655C76B67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07" cy="64"/>
                  </a:xfrm>
                  <a:custGeom>
                    <a:avLst/>
                    <a:gdLst>
                      <a:gd name="T0" fmla="*/ 0 w 215"/>
                      <a:gd name="T1" fmla="*/ 0 h 127"/>
                      <a:gd name="T2" fmla="*/ 215 w 215"/>
                      <a:gd name="T3" fmla="*/ 0 h 127"/>
                      <a:gd name="T4" fmla="*/ 215 w 215"/>
                      <a:gd name="T5" fmla="*/ 127 h 127"/>
                      <a:gd name="T6" fmla="*/ 0 w 215"/>
                      <a:gd name="T7" fmla="*/ 127 h 127"/>
                      <a:gd name="T8" fmla="*/ 0 w 215"/>
                      <a:gd name="T9" fmla="*/ 0 h 127"/>
                      <a:gd name="T10" fmla="*/ 0 w 215"/>
                      <a:gd name="T11" fmla="*/ 0 h 127"/>
                      <a:gd name="T12" fmla="*/ 196 w 215"/>
                      <a:gd name="T13" fmla="*/ 0 h 127"/>
                      <a:gd name="T14" fmla="*/ 196 w 215"/>
                      <a:gd name="T15" fmla="*/ 127 h 127"/>
                      <a:gd name="T16" fmla="*/ 0 w 215"/>
                      <a:gd name="T17" fmla="*/ 127 h 127"/>
                      <a:gd name="T18" fmla="*/ 0 w 21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5" h="127">
                        <a:moveTo>
                          <a:pt x="0" y="0"/>
                        </a:moveTo>
                        <a:lnTo>
                          <a:pt x="215" y="0"/>
                        </a:lnTo>
                        <a:lnTo>
                          <a:pt x="21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96" y="0"/>
                        </a:lnTo>
                        <a:lnTo>
                          <a:pt x="19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 278">
                    <a:extLst>
                      <a:ext uri="{FF2B5EF4-FFF2-40B4-BE49-F238E27FC236}">
                        <a16:creationId xmlns:a16="http://schemas.microsoft.com/office/drawing/2014/main" id="{95D5C218-A0A9-4F17-B616-CCC7BC2EB55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98" cy="64"/>
                  </a:xfrm>
                  <a:custGeom>
                    <a:avLst/>
                    <a:gdLst>
                      <a:gd name="T0" fmla="*/ 0 w 196"/>
                      <a:gd name="T1" fmla="*/ 0 h 127"/>
                      <a:gd name="T2" fmla="*/ 196 w 196"/>
                      <a:gd name="T3" fmla="*/ 0 h 127"/>
                      <a:gd name="T4" fmla="*/ 196 w 196"/>
                      <a:gd name="T5" fmla="*/ 127 h 127"/>
                      <a:gd name="T6" fmla="*/ 0 w 196"/>
                      <a:gd name="T7" fmla="*/ 127 h 127"/>
                      <a:gd name="T8" fmla="*/ 0 w 196"/>
                      <a:gd name="T9" fmla="*/ 0 h 127"/>
                      <a:gd name="T10" fmla="*/ 0 w 196"/>
                      <a:gd name="T11" fmla="*/ 0 h 127"/>
                      <a:gd name="T12" fmla="*/ 178 w 196"/>
                      <a:gd name="T13" fmla="*/ 0 h 127"/>
                      <a:gd name="T14" fmla="*/ 178 w 196"/>
                      <a:gd name="T15" fmla="*/ 127 h 127"/>
                      <a:gd name="T16" fmla="*/ 0 w 196"/>
                      <a:gd name="T17" fmla="*/ 127 h 127"/>
                      <a:gd name="T18" fmla="*/ 0 w 196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6" h="127">
                        <a:moveTo>
                          <a:pt x="0" y="0"/>
                        </a:moveTo>
                        <a:lnTo>
                          <a:pt x="196" y="0"/>
                        </a:lnTo>
                        <a:lnTo>
                          <a:pt x="196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78" y="0"/>
                        </a:lnTo>
                        <a:lnTo>
                          <a:pt x="17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" name="Freeform 279">
                    <a:extLst>
                      <a:ext uri="{FF2B5EF4-FFF2-40B4-BE49-F238E27FC236}">
                        <a16:creationId xmlns:a16="http://schemas.microsoft.com/office/drawing/2014/main" id="{4A11BBBE-49A4-46A9-BC2B-5BF29C693D7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89" cy="64"/>
                  </a:xfrm>
                  <a:custGeom>
                    <a:avLst/>
                    <a:gdLst>
                      <a:gd name="T0" fmla="*/ 0 w 178"/>
                      <a:gd name="T1" fmla="*/ 0 h 127"/>
                      <a:gd name="T2" fmla="*/ 178 w 178"/>
                      <a:gd name="T3" fmla="*/ 0 h 127"/>
                      <a:gd name="T4" fmla="*/ 178 w 178"/>
                      <a:gd name="T5" fmla="*/ 127 h 127"/>
                      <a:gd name="T6" fmla="*/ 0 w 178"/>
                      <a:gd name="T7" fmla="*/ 127 h 127"/>
                      <a:gd name="T8" fmla="*/ 0 w 178"/>
                      <a:gd name="T9" fmla="*/ 0 h 127"/>
                      <a:gd name="T10" fmla="*/ 0 w 178"/>
                      <a:gd name="T11" fmla="*/ 0 h 127"/>
                      <a:gd name="T12" fmla="*/ 161 w 178"/>
                      <a:gd name="T13" fmla="*/ 0 h 127"/>
                      <a:gd name="T14" fmla="*/ 161 w 178"/>
                      <a:gd name="T15" fmla="*/ 127 h 127"/>
                      <a:gd name="T16" fmla="*/ 0 w 178"/>
                      <a:gd name="T17" fmla="*/ 127 h 127"/>
                      <a:gd name="T18" fmla="*/ 0 w 17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8" h="127">
                        <a:moveTo>
                          <a:pt x="0" y="0"/>
                        </a:moveTo>
                        <a:lnTo>
                          <a:pt x="178" y="0"/>
                        </a:lnTo>
                        <a:lnTo>
                          <a:pt x="17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61" y="0"/>
                        </a:lnTo>
                        <a:lnTo>
                          <a:pt x="16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ACAC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 280">
                    <a:extLst>
                      <a:ext uri="{FF2B5EF4-FFF2-40B4-BE49-F238E27FC236}">
                        <a16:creationId xmlns:a16="http://schemas.microsoft.com/office/drawing/2014/main" id="{A1391244-829F-4115-8408-07BD6598EDF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81" cy="64"/>
                  </a:xfrm>
                  <a:custGeom>
                    <a:avLst/>
                    <a:gdLst>
                      <a:gd name="T0" fmla="*/ 0 w 161"/>
                      <a:gd name="T1" fmla="*/ 0 h 127"/>
                      <a:gd name="T2" fmla="*/ 161 w 161"/>
                      <a:gd name="T3" fmla="*/ 0 h 127"/>
                      <a:gd name="T4" fmla="*/ 161 w 161"/>
                      <a:gd name="T5" fmla="*/ 127 h 127"/>
                      <a:gd name="T6" fmla="*/ 0 w 161"/>
                      <a:gd name="T7" fmla="*/ 127 h 127"/>
                      <a:gd name="T8" fmla="*/ 0 w 161"/>
                      <a:gd name="T9" fmla="*/ 0 h 127"/>
                      <a:gd name="T10" fmla="*/ 0 w 161"/>
                      <a:gd name="T11" fmla="*/ 0 h 127"/>
                      <a:gd name="T12" fmla="*/ 142 w 161"/>
                      <a:gd name="T13" fmla="*/ 0 h 127"/>
                      <a:gd name="T14" fmla="*/ 142 w 161"/>
                      <a:gd name="T15" fmla="*/ 127 h 127"/>
                      <a:gd name="T16" fmla="*/ 0 w 161"/>
                      <a:gd name="T17" fmla="*/ 127 h 127"/>
                      <a:gd name="T18" fmla="*/ 0 w 16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1" h="127">
                        <a:moveTo>
                          <a:pt x="0" y="0"/>
                        </a:moveTo>
                        <a:lnTo>
                          <a:pt x="161" y="0"/>
                        </a:lnTo>
                        <a:lnTo>
                          <a:pt x="16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42" y="0"/>
                        </a:lnTo>
                        <a:lnTo>
                          <a:pt x="14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9C9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" name="Freeform 281">
                    <a:extLst>
                      <a:ext uri="{FF2B5EF4-FFF2-40B4-BE49-F238E27FC236}">
                        <a16:creationId xmlns:a16="http://schemas.microsoft.com/office/drawing/2014/main" id="{7E693C01-784C-47F8-B710-6894DDDF9C4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71" cy="64"/>
                  </a:xfrm>
                  <a:custGeom>
                    <a:avLst/>
                    <a:gdLst>
                      <a:gd name="T0" fmla="*/ 0 w 142"/>
                      <a:gd name="T1" fmla="*/ 0 h 127"/>
                      <a:gd name="T2" fmla="*/ 142 w 142"/>
                      <a:gd name="T3" fmla="*/ 0 h 127"/>
                      <a:gd name="T4" fmla="*/ 142 w 142"/>
                      <a:gd name="T5" fmla="*/ 127 h 127"/>
                      <a:gd name="T6" fmla="*/ 0 w 142"/>
                      <a:gd name="T7" fmla="*/ 127 h 127"/>
                      <a:gd name="T8" fmla="*/ 0 w 142"/>
                      <a:gd name="T9" fmla="*/ 0 h 127"/>
                      <a:gd name="T10" fmla="*/ 0 w 142"/>
                      <a:gd name="T11" fmla="*/ 0 h 127"/>
                      <a:gd name="T12" fmla="*/ 125 w 142"/>
                      <a:gd name="T13" fmla="*/ 0 h 127"/>
                      <a:gd name="T14" fmla="*/ 125 w 142"/>
                      <a:gd name="T15" fmla="*/ 127 h 127"/>
                      <a:gd name="T16" fmla="*/ 0 w 142"/>
                      <a:gd name="T17" fmla="*/ 127 h 127"/>
                      <a:gd name="T18" fmla="*/ 0 w 142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2" h="127">
                        <a:moveTo>
                          <a:pt x="0" y="0"/>
                        </a:moveTo>
                        <a:lnTo>
                          <a:pt x="142" y="0"/>
                        </a:lnTo>
                        <a:lnTo>
                          <a:pt x="142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25" y="0"/>
                        </a:lnTo>
                        <a:lnTo>
                          <a:pt x="12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8C8C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" name="Freeform 282">
                    <a:extLst>
                      <a:ext uri="{FF2B5EF4-FFF2-40B4-BE49-F238E27FC236}">
                        <a16:creationId xmlns:a16="http://schemas.microsoft.com/office/drawing/2014/main" id="{40A93805-617F-45D0-9DC0-6C3ED64DE77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62" cy="64"/>
                  </a:xfrm>
                  <a:custGeom>
                    <a:avLst/>
                    <a:gdLst>
                      <a:gd name="T0" fmla="*/ 0 w 125"/>
                      <a:gd name="T1" fmla="*/ 0 h 127"/>
                      <a:gd name="T2" fmla="*/ 125 w 125"/>
                      <a:gd name="T3" fmla="*/ 0 h 127"/>
                      <a:gd name="T4" fmla="*/ 125 w 125"/>
                      <a:gd name="T5" fmla="*/ 127 h 127"/>
                      <a:gd name="T6" fmla="*/ 0 w 125"/>
                      <a:gd name="T7" fmla="*/ 127 h 127"/>
                      <a:gd name="T8" fmla="*/ 0 w 125"/>
                      <a:gd name="T9" fmla="*/ 0 h 127"/>
                      <a:gd name="T10" fmla="*/ 0 w 125"/>
                      <a:gd name="T11" fmla="*/ 0 h 127"/>
                      <a:gd name="T12" fmla="*/ 107 w 125"/>
                      <a:gd name="T13" fmla="*/ 0 h 127"/>
                      <a:gd name="T14" fmla="*/ 107 w 125"/>
                      <a:gd name="T15" fmla="*/ 127 h 127"/>
                      <a:gd name="T16" fmla="*/ 0 w 125"/>
                      <a:gd name="T17" fmla="*/ 127 h 127"/>
                      <a:gd name="T18" fmla="*/ 0 w 125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5" h="127">
                        <a:moveTo>
                          <a:pt x="0" y="0"/>
                        </a:moveTo>
                        <a:lnTo>
                          <a:pt x="125" y="0"/>
                        </a:lnTo>
                        <a:lnTo>
                          <a:pt x="125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0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7C7C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 283">
                    <a:extLst>
                      <a:ext uri="{FF2B5EF4-FFF2-40B4-BE49-F238E27FC236}">
                        <a16:creationId xmlns:a16="http://schemas.microsoft.com/office/drawing/2014/main" id="{9D8987DB-4BC3-4EA0-BAB8-89098C3C5C6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54" cy="64"/>
                  </a:xfrm>
                  <a:custGeom>
                    <a:avLst/>
                    <a:gdLst>
                      <a:gd name="T0" fmla="*/ 0 w 107"/>
                      <a:gd name="T1" fmla="*/ 0 h 127"/>
                      <a:gd name="T2" fmla="*/ 107 w 107"/>
                      <a:gd name="T3" fmla="*/ 0 h 127"/>
                      <a:gd name="T4" fmla="*/ 107 w 107"/>
                      <a:gd name="T5" fmla="*/ 127 h 127"/>
                      <a:gd name="T6" fmla="*/ 0 w 107"/>
                      <a:gd name="T7" fmla="*/ 127 h 127"/>
                      <a:gd name="T8" fmla="*/ 0 w 107"/>
                      <a:gd name="T9" fmla="*/ 0 h 127"/>
                      <a:gd name="T10" fmla="*/ 0 w 107"/>
                      <a:gd name="T11" fmla="*/ 0 h 127"/>
                      <a:gd name="T12" fmla="*/ 88 w 107"/>
                      <a:gd name="T13" fmla="*/ 0 h 127"/>
                      <a:gd name="T14" fmla="*/ 88 w 107"/>
                      <a:gd name="T15" fmla="*/ 127 h 127"/>
                      <a:gd name="T16" fmla="*/ 0 w 107"/>
                      <a:gd name="T17" fmla="*/ 127 h 127"/>
                      <a:gd name="T18" fmla="*/ 0 w 10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7" h="127">
                        <a:moveTo>
                          <a:pt x="0" y="0"/>
                        </a:moveTo>
                        <a:lnTo>
                          <a:pt x="107" y="0"/>
                        </a:lnTo>
                        <a:lnTo>
                          <a:pt x="10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88" y="0"/>
                        </a:lnTo>
                        <a:lnTo>
                          <a:pt x="8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6C6C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8" name="Freeform 284">
                    <a:extLst>
                      <a:ext uri="{FF2B5EF4-FFF2-40B4-BE49-F238E27FC236}">
                        <a16:creationId xmlns:a16="http://schemas.microsoft.com/office/drawing/2014/main" id="{B6A90111-222A-4D97-951E-91697507FA9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44" cy="64"/>
                  </a:xfrm>
                  <a:custGeom>
                    <a:avLst/>
                    <a:gdLst>
                      <a:gd name="T0" fmla="*/ 0 w 88"/>
                      <a:gd name="T1" fmla="*/ 0 h 127"/>
                      <a:gd name="T2" fmla="*/ 88 w 88"/>
                      <a:gd name="T3" fmla="*/ 0 h 127"/>
                      <a:gd name="T4" fmla="*/ 88 w 88"/>
                      <a:gd name="T5" fmla="*/ 127 h 127"/>
                      <a:gd name="T6" fmla="*/ 0 w 88"/>
                      <a:gd name="T7" fmla="*/ 127 h 127"/>
                      <a:gd name="T8" fmla="*/ 0 w 88"/>
                      <a:gd name="T9" fmla="*/ 0 h 127"/>
                      <a:gd name="T10" fmla="*/ 0 w 88"/>
                      <a:gd name="T11" fmla="*/ 0 h 127"/>
                      <a:gd name="T12" fmla="*/ 71 w 88"/>
                      <a:gd name="T13" fmla="*/ 0 h 127"/>
                      <a:gd name="T14" fmla="*/ 71 w 88"/>
                      <a:gd name="T15" fmla="*/ 127 h 127"/>
                      <a:gd name="T16" fmla="*/ 0 w 88"/>
                      <a:gd name="T17" fmla="*/ 127 h 127"/>
                      <a:gd name="T18" fmla="*/ 0 w 88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8" h="127">
                        <a:moveTo>
                          <a:pt x="0" y="0"/>
                        </a:moveTo>
                        <a:lnTo>
                          <a:pt x="88" y="0"/>
                        </a:lnTo>
                        <a:lnTo>
                          <a:pt x="88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71" y="0"/>
                        </a:lnTo>
                        <a:lnTo>
                          <a:pt x="7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5C5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9" name="Freeform 285">
                    <a:extLst>
                      <a:ext uri="{FF2B5EF4-FFF2-40B4-BE49-F238E27FC236}">
                        <a16:creationId xmlns:a16="http://schemas.microsoft.com/office/drawing/2014/main" id="{7F2743DD-E3E0-44AC-ACE4-9276A96007F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35" cy="64"/>
                  </a:xfrm>
                  <a:custGeom>
                    <a:avLst/>
                    <a:gdLst>
                      <a:gd name="T0" fmla="*/ 0 w 71"/>
                      <a:gd name="T1" fmla="*/ 0 h 127"/>
                      <a:gd name="T2" fmla="*/ 71 w 71"/>
                      <a:gd name="T3" fmla="*/ 0 h 127"/>
                      <a:gd name="T4" fmla="*/ 71 w 71"/>
                      <a:gd name="T5" fmla="*/ 127 h 127"/>
                      <a:gd name="T6" fmla="*/ 0 w 71"/>
                      <a:gd name="T7" fmla="*/ 127 h 127"/>
                      <a:gd name="T8" fmla="*/ 0 w 71"/>
                      <a:gd name="T9" fmla="*/ 0 h 127"/>
                      <a:gd name="T10" fmla="*/ 0 w 71"/>
                      <a:gd name="T11" fmla="*/ 0 h 127"/>
                      <a:gd name="T12" fmla="*/ 53 w 71"/>
                      <a:gd name="T13" fmla="*/ 0 h 127"/>
                      <a:gd name="T14" fmla="*/ 53 w 71"/>
                      <a:gd name="T15" fmla="*/ 127 h 127"/>
                      <a:gd name="T16" fmla="*/ 0 w 71"/>
                      <a:gd name="T17" fmla="*/ 127 h 127"/>
                      <a:gd name="T18" fmla="*/ 0 w 71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127">
                        <a:moveTo>
                          <a:pt x="0" y="0"/>
                        </a:moveTo>
                        <a:lnTo>
                          <a:pt x="71" y="0"/>
                        </a:lnTo>
                        <a:lnTo>
                          <a:pt x="71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53" y="0"/>
                        </a:lnTo>
                        <a:lnTo>
                          <a:pt x="5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4C4C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0" name="Freeform 286">
                    <a:extLst>
                      <a:ext uri="{FF2B5EF4-FFF2-40B4-BE49-F238E27FC236}">
                        <a16:creationId xmlns:a16="http://schemas.microsoft.com/office/drawing/2014/main" id="{C6C21095-DE78-43D0-8F8D-1E69165D150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27" cy="64"/>
                  </a:xfrm>
                  <a:custGeom>
                    <a:avLst/>
                    <a:gdLst>
                      <a:gd name="T0" fmla="*/ 0 w 53"/>
                      <a:gd name="T1" fmla="*/ 0 h 127"/>
                      <a:gd name="T2" fmla="*/ 53 w 53"/>
                      <a:gd name="T3" fmla="*/ 0 h 127"/>
                      <a:gd name="T4" fmla="*/ 53 w 53"/>
                      <a:gd name="T5" fmla="*/ 127 h 127"/>
                      <a:gd name="T6" fmla="*/ 0 w 53"/>
                      <a:gd name="T7" fmla="*/ 127 h 127"/>
                      <a:gd name="T8" fmla="*/ 0 w 53"/>
                      <a:gd name="T9" fmla="*/ 0 h 127"/>
                      <a:gd name="T10" fmla="*/ 0 w 53"/>
                      <a:gd name="T11" fmla="*/ 0 h 127"/>
                      <a:gd name="T12" fmla="*/ 34 w 53"/>
                      <a:gd name="T13" fmla="*/ 0 h 127"/>
                      <a:gd name="T14" fmla="*/ 34 w 53"/>
                      <a:gd name="T15" fmla="*/ 127 h 127"/>
                      <a:gd name="T16" fmla="*/ 0 w 53"/>
                      <a:gd name="T17" fmla="*/ 127 h 127"/>
                      <a:gd name="T18" fmla="*/ 0 w 53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127">
                        <a:moveTo>
                          <a:pt x="0" y="0"/>
                        </a:moveTo>
                        <a:lnTo>
                          <a:pt x="53" y="0"/>
                        </a:lnTo>
                        <a:lnTo>
                          <a:pt x="53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34" y="0"/>
                        </a:lnTo>
                        <a:lnTo>
                          <a:pt x="3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3C3C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1" name="Freeform 287">
                    <a:extLst>
                      <a:ext uri="{FF2B5EF4-FFF2-40B4-BE49-F238E27FC236}">
                        <a16:creationId xmlns:a16="http://schemas.microsoft.com/office/drawing/2014/main" id="{8FED2067-2F9F-4A2F-8172-83A3AADBBA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7" cy="64"/>
                  </a:xfrm>
                  <a:custGeom>
                    <a:avLst/>
                    <a:gdLst>
                      <a:gd name="T0" fmla="*/ 0 w 34"/>
                      <a:gd name="T1" fmla="*/ 0 h 127"/>
                      <a:gd name="T2" fmla="*/ 34 w 34"/>
                      <a:gd name="T3" fmla="*/ 0 h 127"/>
                      <a:gd name="T4" fmla="*/ 34 w 34"/>
                      <a:gd name="T5" fmla="*/ 127 h 127"/>
                      <a:gd name="T6" fmla="*/ 0 w 34"/>
                      <a:gd name="T7" fmla="*/ 127 h 127"/>
                      <a:gd name="T8" fmla="*/ 0 w 34"/>
                      <a:gd name="T9" fmla="*/ 0 h 127"/>
                      <a:gd name="T10" fmla="*/ 0 w 34"/>
                      <a:gd name="T11" fmla="*/ 0 h 127"/>
                      <a:gd name="T12" fmla="*/ 17 w 34"/>
                      <a:gd name="T13" fmla="*/ 0 h 127"/>
                      <a:gd name="T14" fmla="*/ 17 w 34"/>
                      <a:gd name="T15" fmla="*/ 127 h 127"/>
                      <a:gd name="T16" fmla="*/ 0 w 34"/>
                      <a:gd name="T17" fmla="*/ 127 h 127"/>
                      <a:gd name="T18" fmla="*/ 0 w 34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" h="127">
                        <a:moveTo>
                          <a:pt x="0" y="0"/>
                        </a:moveTo>
                        <a:lnTo>
                          <a:pt x="34" y="0"/>
                        </a:lnTo>
                        <a:lnTo>
                          <a:pt x="34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17" y="0"/>
                        </a:lnTo>
                        <a:lnTo>
                          <a:pt x="1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2C2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2" name="Freeform 288">
                    <a:extLst>
                      <a:ext uri="{FF2B5EF4-FFF2-40B4-BE49-F238E27FC236}">
                        <a16:creationId xmlns:a16="http://schemas.microsoft.com/office/drawing/2014/main" id="{A8A68CF9-6652-4960-816D-0A1F6970BBE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8" cy="64"/>
                  </a:xfrm>
                  <a:custGeom>
                    <a:avLst/>
                    <a:gdLst>
                      <a:gd name="T0" fmla="*/ 0 w 17"/>
                      <a:gd name="T1" fmla="*/ 0 h 127"/>
                      <a:gd name="T2" fmla="*/ 17 w 17"/>
                      <a:gd name="T3" fmla="*/ 0 h 127"/>
                      <a:gd name="T4" fmla="*/ 17 w 17"/>
                      <a:gd name="T5" fmla="*/ 127 h 127"/>
                      <a:gd name="T6" fmla="*/ 0 w 17"/>
                      <a:gd name="T7" fmla="*/ 127 h 127"/>
                      <a:gd name="T8" fmla="*/ 0 w 17"/>
                      <a:gd name="T9" fmla="*/ 0 h 127"/>
                      <a:gd name="T10" fmla="*/ 0 w 17"/>
                      <a:gd name="T11" fmla="*/ 0 h 127"/>
                      <a:gd name="T12" fmla="*/ 0 w 17"/>
                      <a:gd name="T13" fmla="*/ 0 h 127"/>
                      <a:gd name="T14" fmla="*/ 0 w 17"/>
                      <a:gd name="T15" fmla="*/ 127 h 127"/>
                      <a:gd name="T16" fmla="*/ 0 w 17"/>
                      <a:gd name="T17" fmla="*/ 127 h 127"/>
                      <a:gd name="T18" fmla="*/ 0 w 17"/>
                      <a:gd name="T19" fmla="*/ 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127">
                        <a:moveTo>
                          <a:pt x="0" y="0"/>
                        </a:moveTo>
                        <a:lnTo>
                          <a:pt x="17" y="0"/>
                        </a:lnTo>
                        <a:lnTo>
                          <a:pt x="17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1C1C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 289">
                    <a:extLst>
                      <a:ext uri="{FF2B5EF4-FFF2-40B4-BE49-F238E27FC236}">
                        <a16:creationId xmlns:a16="http://schemas.microsoft.com/office/drawing/2014/main" id="{7BA28717-23F5-4B38-8FEF-3C644193A6C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" y="1435"/>
                    <a:ext cx="1" cy="64"/>
                  </a:xfrm>
                  <a:custGeom>
                    <a:avLst/>
                    <a:gdLst>
                      <a:gd name="T0" fmla="*/ 0 h 127"/>
                      <a:gd name="T1" fmla="*/ 0 h 127"/>
                      <a:gd name="T2" fmla="*/ 127 h 127"/>
                      <a:gd name="T3" fmla="*/ 127 h 127"/>
                      <a:gd name="T4" fmla="*/ 0 h 127"/>
                      <a:gd name="T5" fmla="*/ 0 h 127"/>
                      <a:gd name="T6" fmla="*/ 0 h 127"/>
                      <a:gd name="T7" fmla="*/ 127 h 127"/>
                      <a:gd name="T8" fmla="*/ 127 h 127"/>
                      <a:gd name="T9" fmla="*/ 0 h 12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  <a:cxn ang="0">
                        <a:pos x="0" y="T8"/>
                      </a:cxn>
                      <a:cxn ang="0">
                        <a:pos x="0" y="T9"/>
                      </a:cxn>
                    </a:cxnLst>
                    <a:rect l="0" t="0" r="r" b="b"/>
                    <a:pathLst>
                      <a:path h="12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27"/>
                        </a:lnTo>
                        <a:lnTo>
                          <a:pt x="0" y="1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" name="Rectangle 290">
                    <a:extLst>
                      <a:ext uri="{FF2B5EF4-FFF2-40B4-BE49-F238E27FC236}">
                        <a16:creationId xmlns:a16="http://schemas.microsoft.com/office/drawing/2014/main" id="{E37EE103-0B3F-462C-9FA0-376313CB19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0" y="1435"/>
                    <a:ext cx="340" cy="64"/>
                  </a:xfrm>
                  <a:prstGeom prst="rect">
                    <a:avLst/>
                  </a:prstGeom>
                  <a:noFill/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5" name="Freeform 291">
                    <a:extLst>
                      <a:ext uri="{FF2B5EF4-FFF2-40B4-BE49-F238E27FC236}">
                        <a16:creationId xmlns:a16="http://schemas.microsoft.com/office/drawing/2014/main" id="{5F31B956-081F-474D-86FC-E3672263679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3" y="1451"/>
                    <a:ext cx="334" cy="8"/>
                  </a:xfrm>
                  <a:custGeom>
                    <a:avLst/>
                    <a:gdLst>
                      <a:gd name="T0" fmla="*/ 0 w 670"/>
                      <a:gd name="T1" fmla="*/ 0 h 18"/>
                      <a:gd name="T2" fmla="*/ 670 w 670"/>
                      <a:gd name="T3" fmla="*/ 0 h 18"/>
                      <a:gd name="T4" fmla="*/ 670 w 670"/>
                      <a:gd name="T5" fmla="*/ 18 h 18"/>
                      <a:gd name="T6" fmla="*/ 0 w 670"/>
                      <a:gd name="T7" fmla="*/ 18 h 18"/>
                      <a:gd name="T8" fmla="*/ 0 w 670"/>
                      <a:gd name="T9" fmla="*/ 0 h 18"/>
                      <a:gd name="T10" fmla="*/ 0 w 670"/>
                      <a:gd name="T11" fmla="*/ 4 h 18"/>
                      <a:gd name="T12" fmla="*/ 670 w 670"/>
                      <a:gd name="T13" fmla="*/ 4 h 18"/>
                      <a:gd name="T14" fmla="*/ 670 w 670"/>
                      <a:gd name="T15" fmla="*/ 14 h 18"/>
                      <a:gd name="T16" fmla="*/ 0 w 670"/>
                      <a:gd name="T17" fmla="*/ 14 h 18"/>
                      <a:gd name="T18" fmla="*/ 0 w 670"/>
                      <a:gd name="T19" fmla="*/ 4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0" h="18">
                        <a:moveTo>
                          <a:pt x="0" y="0"/>
                        </a:moveTo>
                        <a:lnTo>
                          <a:pt x="670" y="0"/>
                        </a:lnTo>
                        <a:lnTo>
                          <a:pt x="670" y="18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close/>
                        <a:moveTo>
                          <a:pt x="0" y="4"/>
                        </a:moveTo>
                        <a:lnTo>
                          <a:pt x="670" y="4"/>
                        </a:lnTo>
                        <a:lnTo>
                          <a:pt x="670" y="14"/>
                        </a:lnTo>
                        <a:lnTo>
                          <a:pt x="0" y="1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6" name="Freeform 292">
                    <a:extLst>
                      <a:ext uri="{FF2B5EF4-FFF2-40B4-BE49-F238E27FC236}">
                        <a16:creationId xmlns:a16="http://schemas.microsoft.com/office/drawing/2014/main" id="{354B90AD-6300-4ECB-97E3-F271A581864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3" y="1453"/>
                    <a:ext cx="334" cy="4"/>
                  </a:xfrm>
                  <a:custGeom>
                    <a:avLst/>
                    <a:gdLst>
                      <a:gd name="T0" fmla="*/ 0 w 670"/>
                      <a:gd name="T1" fmla="*/ 0 h 10"/>
                      <a:gd name="T2" fmla="*/ 670 w 670"/>
                      <a:gd name="T3" fmla="*/ 0 h 10"/>
                      <a:gd name="T4" fmla="*/ 670 w 670"/>
                      <a:gd name="T5" fmla="*/ 10 h 10"/>
                      <a:gd name="T6" fmla="*/ 0 w 670"/>
                      <a:gd name="T7" fmla="*/ 10 h 10"/>
                      <a:gd name="T8" fmla="*/ 0 w 670"/>
                      <a:gd name="T9" fmla="*/ 0 h 10"/>
                      <a:gd name="T10" fmla="*/ 0 w 670"/>
                      <a:gd name="T11" fmla="*/ 4 h 10"/>
                      <a:gd name="T12" fmla="*/ 670 w 670"/>
                      <a:gd name="T13" fmla="*/ 4 h 10"/>
                      <a:gd name="T14" fmla="*/ 670 w 670"/>
                      <a:gd name="T15" fmla="*/ 4 h 10"/>
                      <a:gd name="T16" fmla="*/ 0 w 670"/>
                      <a:gd name="T17" fmla="*/ 4 h 10"/>
                      <a:gd name="T18" fmla="*/ 0 w 670"/>
                      <a:gd name="T19" fmla="*/ 4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0" h="10">
                        <a:moveTo>
                          <a:pt x="0" y="0"/>
                        </a:moveTo>
                        <a:lnTo>
                          <a:pt x="670" y="0"/>
                        </a:lnTo>
                        <a:lnTo>
                          <a:pt x="670" y="10"/>
                        </a:lnTo>
                        <a:lnTo>
                          <a:pt x="0" y="10"/>
                        </a:lnTo>
                        <a:lnTo>
                          <a:pt x="0" y="0"/>
                        </a:lnTo>
                        <a:close/>
                        <a:moveTo>
                          <a:pt x="0" y="4"/>
                        </a:moveTo>
                        <a:lnTo>
                          <a:pt x="670" y="4"/>
                        </a:lnTo>
                        <a:lnTo>
                          <a:pt x="67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Rectangle 293">
                    <a:extLst>
                      <a:ext uri="{FF2B5EF4-FFF2-40B4-BE49-F238E27FC236}">
                        <a16:creationId xmlns:a16="http://schemas.microsoft.com/office/drawing/2014/main" id="{8A606351-5E14-4899-9ADE-48C45F94EE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3" y="1451"/>
                    <a:ext cx="334" cy="8"/>
                  </a:xfrm>
                  <a:prstGeom prst="rect">
                    <a:avLst/>
                  </a:prstGeom>
                  <a:noFill/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8" name="Rectangle 294">
                    <a:extLst>
                      <a:ext uri="{FF2B5EF4-FFF2-40B4-BE49-F238E27FC236}">
                        <a16:creationId xmlns:a16="http://schemas.microsoft.com/office/drawing/2014/main" id="{9942816B-4B9C-44BD-BFA2-6E8EB80481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1" y="1451"/>
                    <a:ext cx="59" cy="8"/>
                  </a:xfrm>
                  <a:prstGeom prst="rect">
                    <a:avLst/>
                  </a:prstGeom>
                  <a:solidFill>
                    <a:srgbClr val="000000"/>
                  </a:solidFill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9" name="Freeform 295">
                    <a:extLst>
                      <a:ext uri="{FF2B5EF4-FFF2-40B4-BE49-F238E27FC236}">
                        <a16:creationId xmlns:a16="http://schemas.microsoft.com/office/drawing/2014/main" id="{EB1495A6-E8F8-47EB-90A5-87AEC9A055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3" y="1468"/>
                    <a:ext cx="23" cy="22"/>
                  </a:xfrm>
                  <a:custGeom>
                    <a:avLst/>
                    <a:gdLst>
                      <a:gd name="T0" fmla="*/ 0 w 47"/>
                      <a:gd name="T1" fmla="*/ 23 h 44"/>
                      <a:gd name="T2" fmla="*/ 24 w 47"/>
                      <a:gd name="T3" fmla="*/ 0 h 44"/>
                      <a:gd name="T4" fmla="*/ 47 w 47"/>
                      <a:gd name="T5" fmla="*/ 23 h 44"/>
                      <a:gd name="T6" fmla="*/ 24 w 47"/>
                      <a:gd name="T7" fmla="*/ 44 h 44"/>
                      <a:gd name="T8" fmla="*/ 0 w 47"/>
                      <a:gd name="T9" fmla="*/ 23 h 44"/>
                      <a:gd name="T10" fmla="*/ 6 w 47"/>
                      <a:gd name="T11" fmla="*/ 23 h 44"/>
                      <a:gd name="T12" fmla="*/ 25 w 47"/>
                      <a:gd name="T13" fmla="*/ 2 h 44"/>
                      <a:gd name="T14" fmla="*/ 47 w 47"/>
                      <a:gd name="T15" fmla="*/ 23 h 44"/>
                      <a:gd name="T16" fmla="*/ 25 w 47"/>
                      <a:gd name="T17" fmla="*/ 42 h 44"/>
                      <a:gd name="T18" fmla="*/ 6 w 47"/>
                      <a:gd name="T19" fmla="*/ 2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7" h="44">
                        <a:moveTo>
                          <a:pt x="0" y="23"/>
                        </a:moveTo>
                        <a:lnTo>
                          <a:pt x="24" y="0"/>
                        </a:lnTo>
                        <a:lnTo>
                          <a:pt x="47" y="23"/>
                        </a:lnTo>
                        <a:lnTo>
                          <a:pt x="24" y="44"/>
                        </a:lnTo>
                        <a:lnTo>
                          <a:pt x="0" y="23"/>
                        </a:lnTo>
                        <a:close/>
                        <a:moveTo>
                          <a:pt x="6" y="23"/>
                        </a:moveTo>
                        <a:lnTo>
                          <a:pt x="25" y="2"/>
                        </a:lnTo>
                        <a:lnTo>
                          <a:pt x="47" y="23"/>
                        </a:lnTo>
                        <a:lnTo>
                          <a:pt x="25" y="42"/>
                        </a:lnTo>
                        <a:lnTo>
                          <a:pt x="6" y="23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0" name="Freeform 296">
                    <a:extLst>
                      <a:ext uri="{FF2B5EF4-FFF2-40B4-BE49-F238E27FC236}">
                        <a16:creationId xmlns:a16="http://schemas.microsoft.com/office/drawing/2014/main" id="{BD2016AD-7548-4976-BC53-F423EDEA48C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6" y="1469"/>
                    <a:ext cx="20" cy="20"/>
                  </a:xfrm>
                  <a:custGeom>
                    <a:avLst/>
                    <a:gdLst>
                      <a:gd name="T0" fmla="*/ 0 w 41"/>
                      <a:gd name="T1" fmla="*/ 21 h 40"/>
                      <a:gd name="T2" fmla="*/ 19 w 41"/>
                      <a:gd name="T3" fmla="*/ 0 h 40"/>
                      <a:gd name="T4" fmla="*/ 41 w 41"/>
                      <a:gd name="T5" fmla="*/ 21 h 40"/>
                      <a:gd name="T6" fmla="*/ 19 w 41"/>
                      <a:gd name="T7" fmla="*/ 40 h 40"/>
                      <a:gd name="T8" fmla="*/ 0 w 41"/>
                      <a:gd name="T9" fmla="*/ 21 h 40"/>
                      <a:gd name="T10" fmla="*/ 6 w 41"/>
                      <a:gd name="T11" fmla="*/ 21 h 40"/>
                      <a:gd name="T12" fmla="*/ 23 w 41"/>
                      <a:gd name="T13" fmla="*/ 4 h 40"/>
                      <a:gd name="T14" fmla="*/ 41 w 41"/>
                      <a:gd name="T15" fmla="*/ 21 h 40"/>
                      <a:gd name="T16" fmla="*/ 23 w 41"/>
                      <a:gd name="T17" fmla="*/ 36 h 40"/>
                      <a:gd name="T18" fmla="*/ 6 w 41"/>
                      <a:gd name="T19" fmla="*/ 21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" h="40">
                        <a:moveTo>
                          <a:pt x="0" y="21"/>
                        </a:moveTo>
                        <a:lnTo>
                          <a:pt x="19" y="0"/>
                        </a:lnTo>
                        <a:lnTo>
                          <a:pt x="41" y="21"/>
                        </a:lnTo>
                        <a:lnTo>
                          <a:pt x="19" y="40"/>
                        </a:lnTo>
                        <a:lnTo>
                          <a:pt x="0" y="21"/>
                        </a:lnTo>
                        <a:close/>
                        <a:moveTo>
                          <a:pt x="6" y="21"/>
                        </a:moveTo>
                        <a:lnTo>
                          <a:pt x="23" y="4"/>
                        </a:lnTo>
                        <a:lnTo>
                          <a:pt x="41" y="21"/>
                        </a:lnTo>
                        <a:lnTo>
                          <a:pt x="23" y="36"/>
                        </a:lnTo>
                        <a:lnTo>
                          <a:pt x="6" y="21"/>
                        </a:lnTo>
                        <a:close/>
                      </a:path>
                    </a:pathLst>
                  </a:custGeom>
                  <a:solidFill>
                    <a:srgbClr val="A3A3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1" name="Freeform 297">
                    <a:extLst>
                      <a:ext uri="{FF2B5EF4-FFF2-40B4-BE49-F238E27FC236}">
                        <a16:creationId xmlns:a16="http://schemas.microsoft.com/office/drawing/2014/main" id="{9B8E3798-D018-48BD-8D38-1EC944B56D0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9" y="1471"/>
                    <a:ext cx="17" cy="16"/>
                  </a:xfrm>
                  <a:custGeom>
                    <a:avLst/>
                    <a:gdLst>
                      <a:gd name="T0" fmla="*/ 0 w 35"/>
                      <a:gd name="T1" fmla="*/ 17 h 32"/>
                      <a:gd name="T2" fmla="*/ 17 w 35"/>
                      <a:gd name="T3" fmla="*/ 0 h 32"/>
                      <a:gd name="T4" fmla="*/ 35 w 35"/>
                      <a:gd name="T5" fmla="*/ 17 h 32"/>
                      <a:gd name="T6" fmla="*/ 17 w 35"/>
                      <a:gd name="T7" fmla="*/ 32 h 32"/>
                      <a:gd name="T8" fmla="*/ 0 w 35"/>
                      <a:gd name="T9" fmla="*/ 17 h 32"/>
                      <a:gd name="T10" fmla="*/ 6 w 35"/>
                      <a:gd name="T11" fmla="*/ 17 h 32"/>
                      <a:gd name="T12" fmla="*/ 19 w 35"/>
                      <a:gd name="T13" fmla="*/ 2 h 32"/>
                      <a:gd name="T14" fmla="*/ 35 w 35"/>
                      <a:gd name="T15" fmla="*/ 17 h 32"/>
                      <a:gd name="T16" fmla="*/ 19 w 35"/>
                      <a:gd name="T17" fmla="*/ 30 h 32"/>
                      <a:gd name="T18" fmla="*/ 6 w 35"/>
                      <a:gd name="T19" fmla="*/ 17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" h="32">
                        <a:moveTo>
                          <a:pt x="0" y="17"/>
                        </a:moveTo>
                        <a:lnTo>
                          <a:pt x="17" y="0"/>
                        </a:lnTo>
                        <a:lnTo>
                          <a:pt x="35" y="17"/>
                        </a:lnTo>
                        <a:lnTo>
                          <a:pt x="17" y="32"/>
                        </a:lnTo>
                        <a:lnTo>
                          <a:pt x="0" y="17"/>
                        </a:lnTo>
                        <a:close/>
                        <a:moveTo>
                          <a:pt x="6" y="17"/>
                        </a:moveTo>
                        <a:lnTo>
                          <a:pt x="19" y="2"/>
                        </a:lnTo>
                        <a:lnTo>
                          <a:pt x="35" y="17"/>
                        </a:lnTo>
                        <a:lnTo>
                          <a:pt x="19" y="30"/>
                        </a:lnTo>
                        <a:lnTo>
                          <a:pt x="6" y="17"/>
                        </a:lnTo>
                        <a:close/>
                      </a:path>
                    </a:pathLst>
                  </a:custGeom>
                  <a:solidFill>
                    <a:srgbClr val="AEAEA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2" name="Freeform 298">
                    <a:extLst>
                      <a:ext uri="{FF2B5EF4-FFF2-40B4-BE49-F238E27FC236}">
                        <a16:creationId xmlns:a16="http://schemas.microsoft.com/office/drawing/2014/main" id="{5947CB47-D884-4444-98BF-573ED61C9A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82" y="1472"/>
                    <a:ext cx="14" cy="14"/>
                  </a:xfrm>
                  <a:custGeom>
                    <a:avLst/>
                    <a:gdLst>
                      <a:gd name="T0" fmla="*/ 0 w 29"/>
                      <a:gd name="T1" fmla="*/ 15 h 28"/>
                      <a:gd name="T2" fmla="*/ 13 w 29"/>
                      <a:gd name="T3" fmla="*/ 0 h 28"/>
                      <a:gd name="T4" fmla="*/ 29 w 29"/>
                      <a:gd name="T5" fmla="*/ 15 h 28"/>
                      <a:gd name="T6" fmla="*/ 13 w 29"/>
                      <a:gd name="T7" fmla="*/ 28 h 28"/>
                      <a:gd name="T8" fmla="*/ 0 w 29"/>
                      <a:gd name="T9" fmla="*/ 15 h 28"/>
                      <a:gd name="T10" fmla="*/ 6 w 29"/>
                      <a:gd name="T11" fmla="*/ 15 h 28"/>
                      <a:gd name="T12" fmla="*/ 17 w 29"/>
                      <a:gd name="T13" fmla="*/ 3 h 28"/>
                      <a:gd name="T14" fmla="*/ 29 w 29"/>
                      <a:gd name="T15" fmla="*/ 15 h 28"/>
                      <a:gd name="T16" fmla="*/ 17 w 29"/>
                      <a:gd name="T17" fmla="*/ 25 h 28"/>
                      <a:gd name="T18" fmla="*/ 6 w 29"/>
                      <a:gd name="T19" fmla="*/ 15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9" h="28">
                        <a:moveTo>
                          <a:pt x="0" y="15"/>
                        </a:moveTo>
                        <a:lnTo>
                          <a:pt x="13" y="0"/>
                        </a:lnTo>
                        <a:lnTo>
                          <a:pt x="29" y="15"/>
                        </a:lnTo>
                        <a:lnTo>
                          <a:pt x="13" y="28"/>
                        </a:lnTo>
                        <a:lnTo>
                          <a:pt x="0" y="15"/>
                        </a:lnTo>
                        <a:close/>
                        <a:moveTo>
                          <a:pt x="6" y="15"/>
                        </a:moveTo>
                        <a:lnTo>
                          <a:pt x="17" y="3"/>
                        </a:lnTo>
                        <a:lnTo>
                          <a:pt x="29" y="15"/>
                        </a:lnTo>
                        <a:lnTo>
                          <a:pt x="17" y="25"/>
                        </a:lnTo>
                        <a:lnTo>
                          <a:pt x="6" y="15"/>
                        </a:lnTo>
                        <a:close/>
                      </a:path>
                    </a:pathLst>
                  </a:custGeom>
                  <a:solidFill>
                    <a:srgbClr val="BA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3" name="Freeform 299">
                    <a:extLst>
                      <a:ext uri="{FF2B5EF4-FFF2-40B4-BE49-F238E27FC236}">
                        <a16:creationId xmlns:a16="http://schemas.microsoft.com/office/drawing/2014/main" id="{7CE0F43D-D2BB-4657-A6D3-45376E86861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85" y="1474"/>
                    <a:ext cx="11" cy="10"/>
                  </a:xfrm>
                  <a:custGeom>
                    <a:avLst/>
                    <a:gdLst>
                      <a:gd name="T0" fmla="*/ 0 w 23"/>
                      <a:gd name="T1" fmla="*/ 12 h 22"/>
                      <a:gd name="T2" fmla="*/ 11 w 23"/>
                      <a:gd name="T3" fmla="*/ 0 h 22"/>
                      <a:gd name="T4" fmla="*/ 23 w 23"/>
                      <a:gd name="T5" fmla="*/ 12 h 22"/>
                      <a:gd name="T6" fmla="*/ 11 w 23"/>
                      <a:gd name="T7" fmla="*/ 22 h 22"/>
                      <a:gd name="T8" fmla="*/ 0 w 23"/>
                      <a:gd name="T9" fmla="*/ 12 h 22"/>
                      <a:gd name="T10" fmla="*/ 5 w 23"/>
                      <a:gd name="T11" fmla="*/ 12 h 22"/>
                      <a:gd name="T12" fmla="*/ 13 w 23"/>
                      <a:gd name="T13" fmla="*/ 2 h 22"/>
                      <a:gd name="T14" fmla="*/ 23 w 23"/>
                      <a:gd name="T15" fmla="*/ 12 h 22"/>
                      <a:gd name="T16" fmla="*/ 13 w 23"/>
                      <a:gd name="T17" fmla="*/ 20 h 22"/>
                      <a:gd name="T18" fmla="*/ 5 w 23"/>
                      <a:gd name="T19" fmla="*/ 1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" h="22">
                        <a:moveTo>
                          <a:pt x="0" y="12"/>
                        </a:moveTo>
                        <a:lnTo>
                          <a:pt x="11" y="0"/>
                        </a:lnTo>
                        <a:lnTo>
                          <a:pt x="23" y="12"/>
                        </a:lnTo>
                        <a:lnTo>
                          <a:pt x="11" y="22"/>
                        </a:lnTo>
                        <a:lnTo>
                          <a:pt x="0" y="12"/>
                        </a:lnTo>
                        <a:close/>
                        <a:moveTo>
                          <a:pt x="5" y="12"/>
                        </a:moveTo>
                        <a:lnTo>
                          <a:pt x="13" y="2"/>
                        </a:lnTo>
                        <a:lnTo>
                          <a:pt x="23" y="12"/>
                        </a:lnTo>
                        <a:lnTo>
                          <a:pt x="13" y="20"/>
                        </a:lnTo>
                        <a:lnTo>
                          <a:pt x="5" y="12"/>
                        </a:lnTo>
                        <a:close/>
                      </a:path>
                    </a:pathLst>
                  </a:custGeom>
                  <a:solidFill>
                    <a:srgbClr val="C9C9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4" name="Freeform 300">
                    <a:extLst>
                      <a:ext uri="{FF2B5EF4-FFF2-40B4-BE49-F238E27FC236}">
                        <a16:creationId xmlns:a16="http://schemas.microsoft.com/office/drawing/2014/main" id="{4CC4192D-79BB-4967-8F35-273254806FC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88" y="1475"/>
                    <a:ext cx="8" cy="8"/>
                  </a:xfrm>
                  <a:custGeom>
                    <a:avLst/>
                    <a:gdLst>
                      <a:gd name="T0" fmla="*/ 0 w 18"/>
                      <a:gd name="T1" fmla="*/ 10 h 18"/>
                      <a:gd name="T2" fmla="*/ 8 w 18"/>
                      <a:gd name="T3" fmla="*/ 0 h 18"/>
                      <a:gd name="T4" fmla="*/ 18 w 18"/>
                      <a:gd name="T5" fmla="*/ 10 h 18"/>
                      <a:gd name="T6" fmla="*/ 8 w 18"/>
                      <a:gd name="T7" fmla="*/ 18 h 18"/>
                      <a:gd name="T8" fmla="*/ 0 w 18"/>
                      <a:gd name="T9" fmla="*/ 10 h 18"/>
                      <a:gd name="T10" fmla="*/ 6 w 18"/>
                      <a:gd name="T11" fmla="*/ 10 h 18"/>
                      <a:gd name="T12" fmla="*/ 12 w 18"/>
                      <a:gd name="T13" fmla="*/ 4 h 18"/>
                      <a:gd name="T14" fmla="*/ 18 w 18"/>
                      <a:gd name="T15" fmla="*/ 10 h 18"/>
                      <a:gd name="T16" fmla="*/ 12 w 18"/>
                      <a:gd name="T17" fmla="*/ 14 h 18"/>
                      <a:gd name="T18" fmla="*/ 6 w 18"/>
                      <a:gd name="T19" fmla="*/ 1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" h="18">
                        <a:moveTo>
                          <a:pt x="0" y="10"/>
                        </a:moveTo>
                        <a:lnTo>
                          <a:pt x="8" y="0"/>
                        </a:lnTo>
                        <a:lnTo>
                          <a:pt x="18" y="10"/>
                        </a:lnTo>
                        <a:lnTo>
                          <a:pt x="8" y="18"/>
                        </a:lnTo>
                        <a:lnTo>
                          <a:pt x="0" y="10"/>
                        </a:lnTo>
                        <a:close/>
                        <a:moveTo>
                          <a:pt x="6" y="10"/>
                        </a:moveTo>
                        <a:lnTo>
                          <a:pt x="12" y="4"/>
                        </a:lnTo>
                        <a:lnTo>
                          <a:pt x="18" y="10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close/>
                      </a:path>
                    </a:pathLst>
                  </a:custGeom>
                  <a:solidFill>
                    <a:srgbClr val="D5D5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5" name="Freeform 301">
                    <a:extLst>
                      <a:ext uri="{FF2B5EF4-FFF2-40B4-BE49-F238E27FC236}">
                        <a16:creationId xmlns:a16="http://schemas.microsoft.com/office/drawing/2014/main" id="{9A2C1A86-F799-475C-83C6-4CE045B7310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91" y="1477"/>
                    <a:ext cx="5" cy="4"/>
                  </a:xfrm>
                  <a:custGeom>
                    <a:avLst/>
                    <a:gdLst>
                      <a:gd name="T0" fmla="*/ 0 w 12"/>
                      <a:gd name="T1" fmla="*/ 6 h 10"/>
                      <a:gd name="T2" fmla="*/ 6 w 12"/>
                      <a:gd name="T3" fmla="*/ 0 h 10"/>
                      <a:gd name="T4" fmla="*/ 12 w 12"/>
                      <a:gd name="T5" fmla="*/ 6 h 10"/>
                      <a:gd name="T6" fmla="*/ 6 w 12"/>
                      <a:gd name="T7" fmla="*/ 10 h 10"/>
                      <a:gd name="T8" fmla="*/ 0 w 12"/>
                      <a:gd name="T9" fmla="*/ 6 h 10"/>
                      <a:gd name="T10" fmla="*/ 6 w 12"/>
                      <a:gd name="T11" fmla="*/ 6 h 10"/>
                      <a:gd name="T12" fmla="*/ 8 w 12"/>
                      <a:gd name="T13" fmla="*/ 2 h 10"/>
                      <a:gd name="T14" fmla="*/ 12 w 12"/>
                      <a:gd name="T15" fmla="*/ 6 h 10"/>
                      <a:gd name="T16" fmla="*/ 8 w 12"/>
                      <a:gd name="T17" fmla="*/ 8 h 10"/>
                      <a:gd name="T18" fmla="*/ 6 w 12"/>
                      <a:gd name="T1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0">
                        <a:moveTo>
                          <a:pt x="0" y="6"/>
                        </a:move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6" y="10"/>
                        </a:lnTo>
                        <a:lnTo>
                          <a:pt x="0" y="6"/>
                        </a:lnTo>
                        <a:close/>
                        <a:moveTo>
                          <a:pt x="6" y="6"/>
                        </a:moveTo>
                        <a:lnTo>
                          <a:pt x="8" y="2"/>
                        </a:lnTo>
                        <a:lnTo>
                          <a:pt x="12" y="6"/>
                        </a:lnTo>
                        <a:lnTo>
                          <a:pt x="8" y="8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6" name="Freeform 302">
                    <a:extLst>
                      <a:ext uri="{FF2B5EF4-FFF2-40B4-BE49-F238E27FC236}">
                        <a16:creationId xmlns:a16="http://schemas.microsoft.com/office/drawing/2014/main" id="{78C05325-6A77-4D4C-93A2-DDA43D30E13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93" y="1478"/>
                    <a:ext cx="3" cy="2"/>
                  </a:xfrm>
                  <a:custGeom>
                    <a:avLst/>
                    <a:gdLst>
                      <a:gd name="T0" fmla="*/ 0 w 6"/>
                      <a:gd name="T1" fmla="*/ 4 h 6"/>
                      <a:gd name="T2" fmla="*/ 2 w 6"/>
                      <a:gd name="T3" fmla="*/ 0 h 6"/>
                      <a:gd name="T4" fmla="*/ 6 w 6"/>
                      <a:gd name="T5" fmla="*/ 4 h 6"/>
                      <a:gd name="T6" fmla="*/ 2 w 6"/>
                      <a:gd name="T7" fmla="*/ 6 h 6"/>
                      <a:gd name="T8" fmla="*/ 0 w 6"/>
                      <a:gd name="T9" fmla="*/ 4 h 6"/>
                      <a:gd name="T10" fmla="*/ 6 w 6"/>
                      <a:gd name="T11" fmla="*/ 4 h 6"/>
                      <a:gd name="T12" fmla="*/ 6 w 6"/>
                      <a:gd name="T13" fmla="*/ 4 h 6"/>
                      <a:gd name="T14" fmla="*/ 6 w 6"/>
                      <a:gd name="T15" fmla="*/ 4 h 6"/>
                      <a:gd name="T16" fmla="*/ 6 w 6"/>
                      <a:gd name="T17" fmla="*/ 4 h 6"/>
                      <a:gd name="T18" fmla="*/ 6 w 6"/>
                      <a:gd name="T19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6">
                        <a:moveTo>
                          <a:pt x="0" y="4"/>
                        </a:moveTo>
                        <a:lnTo>
                          <a:pt x="2" y="0"/>
                        </a:lnTo>
                        <a:lnTo>
                          <a:pt x="6" y="4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close/>
                        <a:moveTo>
                          <a:pt x="6" y="4"/>
                        </a:move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7" name="Freeform 303">
                    <a:extLst>
                      <a:ext uri="{FF2B5EF4-FFF2-40B4-BE49-F238E27FC236}">
                        <a16:creationId xmlns:a16="http://schemas.microsoft.com/office/drawing/2014/main" id="{9167FE71-E3BC-4BB2-ABFC-3536365D117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2" y="1480"/>
                    <a:ext cx="32" cy="9"/>
                  </a:xfrm>
                  <a:custGeom>
                    <a:avLst/>
                    <a:gdLst>
                      <a:gd name="T0" fmla="*/ 0 w 66"/>
                      <a:gd name="T1" fmla="*/ 0 h 17"/>
                      <a:gd name="T2" fmla="*/ 66 w 66"/>
                      <a:gd name="T3" fmla="*/ 0 h 17"/>
                      <a:gd name="T4" fmla="*/ 66 w 66"/>
                      <a:gd name="T5" fmla="*/ 17 h 17"/>
                      <a:gd name="T6" fmla="*/ 0 w 66"/>
                      <a:gd name="T7" fmla="*/ 17 h 17"/>
                      <a:gd name="T8" fmla="*/ 0 w 66"/>
                      <a:gd name="T9" fmla="*/ 0 h 17"/>
                      <a:gd name="T10" fmla="*/ 4 w 66"/>
                      <a:gd name="T11" fmla="*/ 0 h 17"/>
                      <a:gd name="T12" fmla="*/ 62 w 66"/>
                      <a:gd name="T13" fmla="*/ 0 h 17"/>
                      <a:gd name="T14" fmla="*/ 62 w 66"/>
                      <a:gd name="T15" fmla="*/ 17 h 17"/>
                      <a:gd name="T16" fmla="*/ 4 w 66"/>
                      <a:gd name="T17" fmla="*/ 17 h 17"/>
                      <a:gd name="T18" fmla="*/ 4 w 6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6" h="17">
                        <a:moveTo>
                          <a:pt x="0" y="0"/>
                        </a:moveTo>
                        <a:lnTo>
                          <a:pt x="66" y="0"/>
                        </a:lnTo>
                        <a:lnTo>
                          <a:pt x="6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62" y="0"/>
                        </a:lnTo>
                        <a:lnTo>
                          <a:pt x="6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8" name="Freeform 304">
                    <a:extLst>
                      <a:ext uri="{FF2B5EF4-FFF2-40B4-BE49-F238E27FC236}">
                        <a16:creationId xmlns:a16="http://schemas.microsoft.com/office/drawing/2014/main" id="{260F553D-BDE9-4EED-8D44-0D4EAE2DD94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4" y="1480"/>
                    <a:ext cx="28" cy="9"/>
                  </a:xfrm>
                  <a:custGeom>
                    <a:avLst/>
                    <a:gdLst>
                      <a:gd name="T0" fmla="*/ 0 w 58"/>
                      <a:gd name="T1" fmla="*/ 0 h 17"/>
                      <a:gd name="T2" fmla="*/ 58 w 58"/>
                      <a:gd name="T3" fmla="*/ 0 h 17"/>
                      <a:gd name="T4" fmla="*/ 58 w 58"/>
                      <a:gd name="T5" fmla="*/ 17 h 17"/>
                      <a:gd name="T6" fmla="*/ 0 w 58"/>
                      <a:gd name="T7" fmla="*/ 17 h 17"/>
                      <a:gd name="T8" fmla="*/ 0 w 58"/>
                      <a:gd name="T9" fmla="*/ 0 h 17"/>
                      <a:gd name="T10" fmla="*/ 4 w 58"/>
                      <a:gd name="T11" fmla="*/ 0 h 17"/>
                      <a:gd name="T12" fmla="*/ 54 w 58"/>
                      <a:gd name="T13" fmla="*/ 0 h 17"/>
                      <a:gd name="T14" fmla="*/ 54 w 58"/>
                      <a:gd name="T15" fmla="*/ 17 h 17"/>
                      <a:gd name="T16" fmla="*/ 4 w 58"/>
                      <a:gd name="T17" fmla="*/ 17 h 17"/>
                      <a:gd name="T18" fmla="*/ 4 w 5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17">
                        <a:moveTo>
                          <a:pt x="0" y="0"/>
                        </a:moveTo>
                        <a:lnTo>
                          <a:pt x="58" y="0"/>
                        </a:lnTo>
                        <a:lnTo>
                          <a:pt x="5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54" y="0"/>
                        </a:lnTo>
                        <a:lnTo>
                          <a:pt x="5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1111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9" name="Freeform 305">
                    <a:extLst>
                      <a:ext uri="{FF2B5EF4-FFF2-40B4-BE49-F238E27FC236}">
                        <a16:creationId xmlns:a16="http://schemas.microsoft.com/office/drawing/2014/main" id="{9286C2AE-BCB8-4024-8BBF-71215C3091F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6" y="1480"/>
                    <a:ext cx="25" cy="9"/>
                  </a:xfrm>
                  <a:custGeom>
                    <a:avLst/>
                    <a:gdLst>
                      <a:gd name="T0" fmla="*/ 0 w 50"/>
                      <a:gd name="T1" fmla="*/ 0 h 17"/>
                      <a:gd name="T2" fmla="*/ 50 w 50"/>
                      <a:gd name="T3" fmla="*/ 0 h 17"/>
                      <a:gd name="T4" fmla="*/ 50 w 50"/>
                      <a:gd name="T5" fmla="*/ 17 h 17"/>
                      <a:gd name="T6" fmla="*/ 0 w 50"/>
                      <a:gd name="T7" fmla="*/ 17 h 17"/>
                      <a:gd name="T8" fmla="*/ 0 w 50"/>
                      <a:gd name="T9" fmla="*/ 0 h 17"/>
                      <a:gd name="T10" fmla="*/ 2 w 50"/>
                      <a:gd name="T11" fmla="*/ 0 h 17"/>
                      <a:gd name="T12" fmla="*/ 48 w 50"/>
                      <a:gd name="T13" fmla="*/ 0 h 17"/>
                      <a:gd name="T14" fmla="*/ 48 w 50"/>
                      <a:gd name="T15" fmla="*/ 17 h 17"/>
                      <a:gd name="T16" fmla="*/ 2 w 50"/>
                      <a:gd name="T17" fmla="*/ 17 h 17"/>
                      <a:gd name="T18" fmla="*/ 2 w 50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" h="17">
                        <a:moveTo>
                          <a:pt x="0" y="0"/>
                        </a:moveTo>
                        <a:lnTo>
                          <a:pt x="50" y="0"/>
                        </a:lnTo>
                        <a:lnTo>
                          <a:pt x="50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2" y="0"/>
                        </a:moveTo>
                        <a:lnTo>
                          <a:pt x="48" y="0"/>
                        </a:lnTo>
                        <a:lnTo>
                          <a:pt x="48" y="17"/>
                        </a:lnTo>
                        <a:lnTo>
                          <a:pt x="2" y="17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2424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0" name="Freeform 306">
                    <a:extLst>
                      <a:ext uri="{FF2B5EF4-FFF2-40B4-BE49-F238E27FC236}">
                        <a16:creationId xmlns:a16="http://schemas.microsoft.com/office/drawing/2014/main" id="{7A64F989-0F62-4587-80A5-662C33259F1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6" y="1480"/>
                    <a:ext cx="24" cy="9"/>
                  </a:xfrm>
                  <a:custGeom>
                    <a:avLst/>
                    <a:gdLst>
                      <a:gd name="T0" fmla="*/ 0 w 46"/>
                      <a:gd name="T1" fmla="*/ 0 h 17"/>
                      <a:gd name="T2" fmla="*/ 46 w 46"/>
                      <a:gd name="T3" fmla="*/ 0 h 17"/>
                      <a:gd name="T4" fmla="*/ 46 w 46"/>
                      <a:gd name="T5" fmla="*/ 17 h 17"/>
                      <a:gd name="T6" fmla="*/ 0 w 46"/>
                      <a:gd name="T7" fmla="*/ 17 h 17"/>
                      <a:gd name="T8" fmla="*/ 0 w 46"/>
                      <a:gd name="T9" fmla="*/ 0 h 17"/>
                      <a:gd name="T10" fmla="*/ 4 w 46"/>
                      <a:gd name="T11" fmla="*/ 0 h 17"/>
                      <a:gd name="T12" fmla="*/ 42 w 46"/>
                      <a:gd name="T13" fmla="*/ 0 h 17"/>
                      <a:gd name="T14" fmla="*/ 42 w 46"/>
                      <a:gd name="T15" fmla="*/ 17 h 17"/>
                      <a:gd name="T16" fmla="*/ 4 w 46"/>
                      <a:gd name="T17" fmla="*/ 17 h 17"/>
                      <a:gd name="T18" fmla="*/ 4 w 4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17">
                        <a:moveTo>
                          <a:pt x="0" y="0"/>
                        </a:moveTo>
                        <a:lnTo>
                          <a:pt x="46" y="0"/>
                        </a:lnTo>
                        <a:lnTo>
                          <a:pt x="4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42" y="0"/>
                        </a:lnTo>
                        <a:lnTo>
                          <a:pt x="4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39393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1" name="Freeform 307">
                    <a:extLst>
                      <a:ext uri="{FF2B5EF4-FFF2-40B4-BE49-F238E27FC236}">
                        <a16:creationId xmlns:a16="http://schemas.microsoft.com/office/drawing/2014/main" id="{B03284F6-93EE-4961-A127-BC41114169D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18" y="1480"/>
                    <a:ext cx="20" cy="9"/>
                  </a:xfrm>
                  <a:custGeom>
                    <a:avLst/>
                    <a:gdLst>
                      <a:gd name="T0" fmla="*/ 0 w 38"/>
                      <a:gd name="T1" fmla="*/ 0 h 17"/>
                      <a:gd name="T2" fmla="*/ 38 w 38"/>
                      <a:gd name="T3" fmla="*/ 0 h 17"/>
                      <a:gd name="T4" fmla="*/ 38 w 38"/>
                      <a:gd name="T5" fmla="*/ 17 h 17"/>
                      <a:gd name="T6" fmla="*/ 0 w 38"/>
                      <a:gd name="T7" fmla="*/ 17 h 17"/>
                      <a:gd name="T8" fmla="*/ 0 w 38"/>
                      <a:gd name="T9" fmla="*/ 0 h 17"/>
                      <a:gd name="T10" fmla="*/ 4 w 38"/>
                      <a:gd name="T11" fmla="*/ 0 h 17"/>
                      <a:gd name="T12" fmla="*/ 34 w 38"/>
                      <a:gd name="T13" fmla="*/ 0 h 17"/>
                      <a:gd name="T14" fmla="*/ 34 w 38"/>
                      <a:gd name="T15" fmla="*/ 17 h 17"/>
                      <a:gd name="T16" fmla="*/ 4 w 38"/>
                      <a:gd name="T17" fmla="*/ 17 h 17"/>
                      <a:gd name="T18" fmla="*/ 4 w 3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8" h="17">
                        <a:moveTo>
                          <a:pt x="0" y="0"/>
                        </a:moveTo>
                        <a:lnTo>
                          <a:pt x="38" y="0"/>
                        </a:lnTo>
                        <a:lnTo>
                          <a:pt x="3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34" y="0"/>
                        </a:lnTo>
                        <a:lnTo>
                          <a:pt x="3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53535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2" name="Freeform 308">
                    <a:extLst>
                      <a:ext uri="{FF2B5EF4-FFF2-40B4-BE49-F238E27FC236}">
                        <a16:creationId xmlns:a16="http://schemas.microsoft.com/office/drawing/2014/main" id="{15EB36C0-A126-4BBF-883B-EBA51959DE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0" y="1480"/>
                    <a:ext cx="16" cy="9"/>
                  </a:xfrm>
                  <a:custGeom>
                    <a:avLst/>
                    <a:gdLst>
                      <a:gd name="T0" fmla="*/ 0 w 30"/>
                      <a:gd name="T1" fmla="*/ 0 h 17"/>
                      <a:gd name="T2" fmla="*/ 30 w 30"/>
                      <a:gd name="T3" fmla="*/ 0 h 17"/>
                      <a:gd name="T4" fmla="*/ 30 w 30"/>
                      <a:gd name="T5" fmla="*/ 17 h 17"/>
                      <a:gd name="T6" fmla="*/ 0 w 30"/>
                      <a:gd name="T7" fmla="*/ 17 h 17"/>
                      <a:gd name="T8" fmla="*/ 0 w 30"/>
                      <a:gd name="T9" fmla="*/ 0 h 17"/>
                      <a:gd name="T10" fmla="*/ 4 w 30"/>
                      <a:gd name="T11" fmla="*/ 0 h 17"/>
                      <a:gd name="T12" fmla="*/ 27 w 30"/>
                      <a:gd name="T13" fmla="*/ 0 h 17"/>
                      <a:gd name="T14" fmla="*/ 27 w 30"/>
                      <a:gd name="T15" fmla="*/ 17 h 17"/>
                      <a:gd name="T16" fmla="*/ 4 w 30"/>
                      <a:gd name="T17" fmla="*/ 17 h 17"/>
                      <a:gd name="T18" fmla="*/ 4 w 30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0" h="17">
                        <a:moveTo>
                          <a:pt x="0" y="0"/>
                        </a:moveTo>
                        <a:lnTo>
                          <a:pt x="30" y="0"/>
                        </a:lnTo>
                        <a:lnTo>
                          <a:pt x="30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27" y="0"/>
                        </a:lnTo>
                        <a:lnTo>
                          <a:pt x="27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6D6D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3" name="Freeform 309">
                    <a:extLst>
                      <a:ext uri="{FF2B5EF4-FFF2-40B4-BE49-F238E27FC236}">
                        <a16:creationId xmlns:a16="http://schemas.microsoft.com/office/drawing/2014/main" id="{584B1B15-6378-42CE-9C09-DBB05F5539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2" y="1480"/>
                    <a:ext cx="12" cy="9"/>
                  </a:xfrm>
                  <a:custGeom>
                    <a:avLst/>
                    <a:gdLst>
                      <a:gd name="T0" fmla="*/ 0 w 23"/>
                      <a:gd name="T1" fmla="*/ 0 h 17"/>
                      <a:gd name="T2" fmla="*/ 23 w 23"/>
                      <a:gd name="T3" fmla="*/ 0 h 17"/>
                      <a:gd name="T4" fmla="*/ 23 w 23"/>
                      <a:gd name="T5" fmla="*/ 17 h 17"/>
                      <a:gd name="T6" fmla="*/ 0 w 23"/>
                      <a:gd name="T7" fmla="*/ 17 h 17"/>
                      <a:gd name="T8" fmla="*/ 0 w 23"/>
                      <a:gd name="T9" fmla="*/ 0 h 17"/>
                      <a:gd name="T10" fmla="*/ 3 w 23"/>
                      <a:gd name="T11" fmla="*/ 0 h 17"/>
                      <a:gd name="T12" fmla="*/ 19 w 23"/>
                      <a:gd name="T13" fmla="*/ 0 h 17"/>
                      <a:gd name="T14" fmla="*/ 19 w 23"/>
                      <a:gd name="T15" fmla="*/ 17 h 17"/>
                      <a:gd name="T16" fmla="*/ 3 w 23"/>
                      <a:gd name="T17" fmla="*/ 17 h 17"/>
                      <a:gd name="T18" fmla="*/ 3 w 23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" h="17">
                        <a:moveTo>
                          <a:pt x="0" y="0"/>
                        </a:moveTo>
                        <a:lnTo>
                          <a:pt x="23" y="0"/>
                        </a:lnTo>
                        <a:lnTo>
                          <a:pt x="23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3" y="0"/>
                        </a:moveTo>
                        <a:lnTo>
                          <a:pt x="19" y="0"/>
                        </a:lnTo>
                        <a:lnTo>
                          <a:pt x="19" y="17"/>
                        </a:lnTo>
                        <a:lnTo>
                          <a:pt x="3" y="17"/>
                        </a:lnTo>
                        <a:lnTo>
                          <a:pt x="3" y="0"/>
                        </a:lnTo>
                        <a:close/>
                      </a:path>
                    </a:pathLst>
                  </a:custGeom>
                  <a:solidFill>
                    <a:srgbClr val="7E7E7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 310">
                    <a:extLst>
                      <a:ext uri="{FF2B5EF4-FFF2-40B4-BE49-F238E27FC236}">
                        <a16:creationId xmlns:a16="http://schemas.microsoft.com/office/drawing/2014/main" id="{2DD83773-60FA-4947-87FB-8CEFFF922C2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4" y="1480"/>
                    <a:ext cx="8" cy="9"/>
                  </a:xfrm>
                  <a:custGeom>
                    <a:avLst/>
                    <a:gdLst>
                      <a:gd name="T0" fmla="*/ 0 w 16"/>
                      <a:gd name="T1" fmla="*/ 0 h 17"/>
                      <a:gd name="T2" fmla="*/ 16 w 16"/>
                      <a:gd name="T3" fmla="*/ 0 h 17"/>
                      <a:gd name="T4" fmla="*/ 16 w 16"/>
                      <a:gd name="T5" fmla="*/ 17 h 17"/>
                      <a:gd name="T6" fmla="*/ 0 w 16"/>
                      <a:gd name="T7" fmla="*/ 17 h 17"/>
                      <a:gd name="T8" fmla="*/ 0 w 16"/>
                      <a:gd name="T9" fmla="*/ 0 h 17"/>
                      <a:gd name="T10" fmla="*/ 4 w 16"/>
                      <a:gd name="T11" fmla="*/ 0 h 17"/>
                      <a:gd name="T12" fmla="*/ 12 w 16"/>
                      <a:gd name="T13" fmla="*/ 0 h 17"/>
                      <a:gd name="T14" fmla="*/ 12 w 16"/>
                      <a:gd name="T15" fmla="*/ 17 h 17"/>
                      <a:gd name="T16" fmla="*/ 4 w 16"/>
                      <a:gd name="T17" fmla="*/ 17 h 17"/>
                      <a:gd name="T18" fmla="*/ 4 w 16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" h="17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16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12" y="0"/>
                        </a:lnTo>
                        <a:lnTo>
                          <a:pt x="12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B8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 311">
                    <a:extLst>
                      <a:ext uri="{FF2B5EF4-FFF2-40B4-BE49-F238E27FC236}">
                        <a16:creationId xmlns:a16="http://schemas.microsoft.com/office/drawing/2014/main" id="{68884AB7-2579-4AF3-BF98-9BE4CECE9EA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6" y="1480"/>
                    <a:ext cx="4" cy="9"/>
                  </a:xfrm>
                  <a:custGeom>
                    <a:avLst/>
                    <a:gdLst>
                      <a:gd name="T0" fmla="*/ 0 w 8"/>
                      <a:gd name="T1" fmla="*/ 0 h 17"/>
                      <a:gd name="T2" fmla="*/ 8 w 8"/>
                      <a:gd name="T3" fmla="*/ 0 h 17"/>
                      <a:gd name="T4" fmla="*/ 8 w 8"/>
                      <a:gd name="T5" fmla="*/ 17 h 17"/>
                      <a:gd name="T6" fmla="*/ 0 w 8"/>
                      <a:gd name="T7" fmla="*/ 17 h 17"/>
                      <a:gd name="T8" fmla="*/ 0 w 8"/>
                      <a:gd name="T9" fmla="*/ 0 h 17"/>
                      <a:gd name="T10" fmla="*/ 4 w 8"/>
                      <a:gd name="T11" fmla="*/ 0 h 17"/>
                      <a:gd name="T12" fmla="*/ 4 w 8"/>
                      <a:gd name="T13" fmla="*/ 0 h 17"/>
                      <a:gd name="T14" fmla="*/ 4 w 8"/>
                      <a:gd name="T15" fmla="*/ 17 h 17"/>
                      <a:gd name="T16" fmla="*/ 4 w 8"/>
                      <a:gd name="T17" fmla="*/ 17 h 17"/>
                      <a:gd name="T18" fmla="*/ 4 w 8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" h="17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8" y="17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close/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17"/>
                        </a:lnTo>
                        <a:lnTo>
                          <a:pt x="4" y="17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 312">
                    <a:extLst>
                      <a:ext uri="{FF2B5EF4-FFF2-40B4-BE49-F238E27FC236}">
                        <a16:creationId xmlns:a16="http://schemas.microsoft.com/office/drawing/2014/main" id="{96FE3B3F-FCA6-46E3-AED9-AAB9C0DC74B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2"/>
                    <a:ext cx="15" cy="14"/>
                  </a:xfrm>
                  <a:custGeom>
                    <a:avLst/>
                    <a:gdLst>
                      <a:gd name="T0" fmla="*/ 0 w 31"/>
                      <a:gd name="T1" fmla="*/ 15 h 28"/>
                      <a:gd name="T2" fmla="*/ 16 w 31"/>
                      <a:gd name="T3" fmla="*/ 0 h 28"/>
                      <a:gd name="T4" fmla="*/ 31 w 31"/>
                      <a:gd name="T5" fmla="*/ 15 h 28"/>
                      <a:gd name="T6" fmla="*/ 16 w 31"/>
                      <a:gd name="T7" fmla="*/ 28 h 28"/>
                      <a:gd name="T8" fmla="*/ 0 w 31"/>
                      <a:gd name="T9" fmla="*/ 15 h 28"/>
                      <a:gd name="T10" fmla="*/ 0 w 31"/>
                      <a:gd name="T11" fmla="*/ 15 h 28"/>
                      <a:gd name="T12" fmla="*/ 12 w 31"/>
                      <a:gd name="T13" fmla="*/ 1 h 28"/>
                      <a:gd name="T14" fmla="*/ 25 w 31"/>
                      <a:gd name="T15" fmla="*/ 15 h 28"/>
                      <a:gd name="T16" fmla="*/ 12 w 31"/>
                      <a:gd name="T17" fmla="*/ 26 h 28"/>
                      <a:gd name="T18" fmla="*/ 0 w 31"/>
                      <a:gd name="T19" fmla="*/ 15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1" h="28">
                        <a:moveTo>
                          <a:pt x="0" y="15"/>
                        </a:moveTo>
                        <a:lnTo>
                          <a:pt x="16" y="0"/>
                        </a:lnTo>
                        <a:lnTo>
                          <a:pt x="31" y="15"/>
                        </a:lnTo>
                        <a:lnTo>
                          <a:pt x="16" y="28"/>
                        </a:lnTo>
                        <a:lnTo>
                          <a:pt x="0" y="15"/>
                        </a:lnTo>
                        <a:close/>
                        <a:moveTo>
                          <a:pt x="0" y="15"/>
                        </a:moveTo>
                        <a:lnTo>
                          <a:pt x="12" y="1"/>
                        </a:lnTo>
                        <a:lnTo>
                          <a:pt x="25" y="15"/>
                        </a:lnTo>
                        <a:lnTo>
                          <a:pt x="12" y="26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 313">
                    <a:extLst>
                      <a:ext uri="{FF2B5EF4-FFF2-40B4-BE49-F238E27FC236}">
                        <a16:creationId xmlns:a16="http://schemas.microsoft.com/office/drawing/2014/main" id="{3E13031C-B100-46E4-9F9A-C7087445E4E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3"/>
                    <a:ext cx="13" cy="12"/>
                  </a:xfrm>
                  <a:custGeom>
                    <a:avLst/>
                    <a:gdLst>
                      <a:gd name="T0" fmla="*/ 0 w 25"/>
                      <a:gd name="T1" fmla="*/ 14 h 25"/>
                      <a:gd name="T2" fmla="*/ 12 w 25"/>
                      <a:gd name="T3" fmla="*/ 0 h 25"/>
                      <a:gd name="T4" fmla="*/ 25 w 25"/>
                      <a:gd name="T5" fmla="*/ 14 h 25"/>
                      <a:gd name="T6" fmla="*/ 12 w 25"/>
                      <a:gd name="T7" fmla="*/ 25 h 25"/>
                      <a:gd name="T8" fmla="*/ 0 w 25"/>
                      <a:gd name="T9" fmla="*/ 14 h 25"/>
                      <a:gd name="T10" fmla="*/ 0 w 25"/>
                      <a:gd name="T11" fmla="*/ 14 h 25"/>
                      <a:gd name="T12" fmla="*/ 10 w 25"/>
                      <a:gd name="T13" fmla="*/ 4 h 25"/>
                      <a:gd name="T14" fmla="*/ 19 w 25"/>
                      <a:gd name="T15" fmla="*/ 14 h 25"/>
                      <a:gd name="T16" fmla="*/ 10 w 25"/>
                      <a:gd name="T17" fmla="*/ 22 h 25"/>
                      <a:gd name="T18" fmla="*/ 0 w 25"/>
                      <a:gd name="T19" fmla="*/ 14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" h="25">
                        <a:moveTo>
                          <a:pt x="0" y="14"/>
                        </a:moveTo>
                        <a:lnTo>
                          <a:pt x="12" y="0"/>
                        </a:lnTo>
                        <a:lnTo>
                          <a:pt x="25" y="14"/>
                        </a:lnTo>
                        <a:lnTo>
                          <a:pt x="12" y="25"/>
                        </a:lnTo>
                        <a:lnTo>
                          <a:pt x="0" y="14"/>
                        </a:lnTo>
                        <a:close/>
                        <a:moveTo>
                          <a:pt x="0" y="14"/>
                        </a:moveTo>
                        <a:lnTo>
                          <a:pt x="10" y="4"/>
                        </a:lnTo>
                        <a:lnTo>
                          <a:pt x="19" y="14"/>
                        </a:lnTo>
                        <a:lnTo>
                          <a:pt x="10" y="22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A9A9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 314">
                    <a:extLst>
                      <a:ext uri="{FF2B5EF4-FFF2-40B4-BE49-F238E27FC236}">
                        <a16:creationId xmlns:a16="http://schemas.microsoft.com/office/drawing/2014/main" id="{FA3BE4B6-A44A-435B-83BC-37E034AD534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5"/>
                    <a:ext cx="10" cy="8"/>
                  </a:xfrm>
                  <a:custGeom>
                    <a:avLst/>
                    <a:gdLst>
                      <a:gd name="T0" fmla="*/ 0 w 19"/>
                      <a:gd name="T1" fmla="*/ 10 h 18"/>
                      <a:gd name="T2" fmla="*/ 10 w 19"/>
                      <a:gd name="T3" fmla="*/ 0 h 18"/>
                      <a:gd name="T4" fmla="*/ 19 w 19"/>
                      <a:gd name="T5" fmla="*/ 10 h 18"/>
                      <a:gd name="T6" fmla="*/ 10 w 19"/>
                      <a:gd name="T7" fmla="*/ 18 h 18"/>
                      <a:gd name="T8" fmla="*/ 0 w 19"/>
                      <a:gd name="T9" fmla="*/ 10 h 18"/>
                      <a:gd name="T10" fmla="*/ 0 w 19"/>
                      <a:gd name="T11" fmla="*/ 10 h 18"/>
                      <a:gd name="T12" fmla="*/ 6 w 19"/>
                      <a:gd name="T13" fmla="*/ 2 h 18"/>
                      <a:gd name="T14" fmla="*/ 12 w 19"/>
                      <a:gd name="T15" fmla="*/ 10 h 18"/>
                      <a:gd name="T16" fmla="*/ 6 w 19"/>
                      <a:gd name="T17" fmla="*/ 16 h 18"/>
                      <a:gd name="T18" fmla="*/ 0 w 19"/>
                      <a:gd name="T19" fmla="*/ 1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9" h="18">
                        <a:moveTo>
                          <a:pt x="0" y="10"/>
                        </a:moveTo>
                        <a:lnTo>
                          <a:pt x="10" y="0"/>
                        </a:lnTo>
                        <a:lnTo>
                          <a:pt x="19" y="10"/>
                        </a:lnTo>
                        <a:lnTo>
                          <a:pt x="10" y="18"/>
                        </a:lnTo>
                        <a:lnTo>
                          <a:pt x="0" y="10"/>
                        </a:lnTo>
                        <a:close/>
                        <a:moveTo>
                          <a:pt x="0" y="10"/>
                        </a:moveTo>
                        <a:lnTo>
                          <a:pt x="6" y="2"/>
                        </a:lnTo>
                        <a:lnTo>
                          <a:pt x="12" y="10"/>
                        </a:lnTo>
                        <a:lnTo>
                          <a:pt x="6" y="16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9" name="Freeform 315">
                    <a:extLst>
                      <a:ext uri="{FF2B5EF4-FFF2-40B4-BE49-F238E27FC236}">
                        <a16:creationId xmlns:a16="http://schemas.microsoft.com/office/drawing/2014/main" id="{5D31E2AD-FE47-43A6-B907-95656DFD6A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6"/>
                    <a:ext cx="6" cy="6"/>
                  </a:xfrm>
                  <a:custGeom>
                    <a:avLst/>
                    <a:gdLst>
                      <a:gd name="T0" fmla="*/ 0 w 12"/>
                      <a:gd name="T1" fmla="*/ 8 h 14"/>
                      <a:gd name="T2" fmla="*/ 6 w 12"/>
                      <a:gd name="T3" fmla="*/ 0 h 14"/>
                      <a:gd name="T4" fmla="*/ 12 w 12"/>
                      <a:gd name="T5" fmla="*/ 8 h 14"/>
                      <a:gd name="T6" fmla="*/ 6 w 12"/>
                      <a:gd name="T7" fmla="*/ 14 h 14"/>
                      <a:gd name="T8" fmla="*/ 0 w 12"/>
                      <a:gd name="T9" fmla="*/ 8 h 14"/>
                      <a:gd name="T10" fmla="*/ 0 w 12"/>
                      <a:gd name="T11" fmla="*/ 8 h 14"/>
                      <a:gd name="T12" fmla="*/ 4 w 12"/>
                      <a:gd name="T13" fmla="*/ 4 h 14"/>
                      <a:gd name="T14" fmla="*/ 6 w 12"/>
                      <a:gd name="T15" fmla="*/ 8 h 14"/>
                      <a:gd name="T16" fmla="*/ 4 w 12"/>
                      <a:gd name="T17" fmla="*/ 10 h 14"/>
                      <a:gd name="T18" fmla="*/ 0 w 12"/>
                      <a:gd name="T19" fmla="*/ 8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4">
                        <a:moveTo>
                          <a:pt x="0" y="8"/>
                        </a:moveTo>
                        <a:lnTo>
                          <a:pt x="6" y="0"/>
                        </a:lnTo>
                        <a:lnTo>
                          <a:pt x="12" y="8"/>
                        </a:lnTo>
                        <a:lnTo>
                          <a:pt x="6" y="14"/>
                        </a:lnTo>
                        <a:lnTo>
                          <a:pt x="0" y="8"/>
                        </a:lnTo>
                        <a:close/>
                        <a:moveTo>
                          <a:pt x="0" y="8"/>
                        </a:moveTo>
                        <a:lnTo>
                          <a:pt x="4" y="4"/>
                        </a:lnTo>
                        <a:lnTo>
                          <a:pt x="6" y="8"/>
                        </a:lnTo>
                        <a:lnTo>
                          <a:pt x="4" y="10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CFCF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 316">
                    <a:extLst>
                      <a:ext uri="{FF2B5EF4-FFF2-40B4-BE49-F238E27FC236}">
                        <a16:creationId xmlns:a16="http://schemas.microsoft.com/office/drawing/2014/main" id="{DBA65F25-26B7-48D5-A40C-2DCCD863BE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8"/>
                    <a:ext cx="3" cy="2"/>
                  </a:xfrm>
                  <a:custGeom>
                    <a:avLst/>
                    <a:gdLst>
                      <a:gd name="T0" fmla="*/ 0 w 6"/>
                      <a:gd name="T1" fmla="*/ 4 h 6"/>
                      <a:gd name="T2" fmla="*/ 4 w 6"/>
                      <a:gd name="T3" fmla="*/ 0 h 6"/>
                      <a:gd name="T4" fmla="*/ 6 w 6"/>
                      <a:gd name="T5" fmla="*/ 4 h 6"/>
                      <a:gd name="T6" fmla="*/ 4 w 6"/>
                      <a:gd name="T7" fmla="*/ 6 h 6"/>
                      <a:gd name="T8" fmla="*/ 0 w 6"/>
                      <a:gd name="T9" fmla="*/ 4 h 6"/>
                      <a:gd name="T10" fmla="*/ 0 w 6"/>
                      <a:gd name="T11" fmla="*/ 4 h 6"/>
                      <a:gd name="T12" fmla="*/ 0 w 6"/>
                      <a:gd name="T13" fmla="*/ 4 h 6"/>
                      <a:gd name="T14" fmla="*/ 0 w 6"/>
                      <a:gd name="T15" fmla="*/ 4 h 6"/>
                      <a:gd name="T16" fmla="*/ 0 w 6"/>
                      <a:gd name="T17" fmla="*/ 4 h 6"/>
                      <a:gd name="T18" fmla="*/ 0 w 6"/>
                      <a:gd name="T19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6">
                        <a:moveTo>
                          <a:pt x="0" y="4"/>
                        </a:moveTo>
                        <a:lnTo>
                          <a:pt x="4" y="0"/>
                        </a:lnTo>
                        <a:lnTo>
                          <a:pt x="6" y="4"/>
                        </a:lnTo>
                        <a:lnTo>
                          <a:pt x="4" y="6"/>
                        </a:lnTo>
                        <a:lnTo>
                          <a:pt x="0" y="4"/>
                        </a:lnTo>
                        <a:close/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DCDC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 317">
                    <a:extLst>
                      <a:ext uri="{FF2B5EF4-FFF2-40B4-BE49-F238E27FC236}">
                        <a16:creationId xmlns:a16="http://schemas.microsoft.com/office/drawing/2014/main" id="{C9659C2E-7918-480B-AD82-2DE994F130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77" y="1479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 318">
                    <a:extLst>
                      <a:ext uri="{FF2B5EF4-FFF2-40B4-BE49-F238E27FC236}">
                        <a16:creationId xmlns:a16="http://schemas.microsoft.com/office/drawing/2014/main" id="{30AF39B9-EF47-4AC1-A85F-2E78855985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3" y="1478"/>
                    <a:ext cx="4" cy="2"/>
                  </a:xfrm>
                  <a:custGeom>
                    <a:avLst/>
                    <a:gdLst>
                      <a:gd name="T0" fmla="*/ 4 w 7"/>
                      <a:gd name="T1" fmla="*/ 6 h 6"/>
                      <a:gd name="T2" fmla="*/ 7 w 7"/>
                      <a:gd name="T3" fmla="*/ 4 h 6"/>
                      <a:gd name="T4" fmla="*/ 4 w 7"/>
                      <a:gd name="T5" fmla="*/ 0 h 6"/>
                      <a:gd name="T6" fmla="*/ 0 w 7"/>
                      <a:gd name="T7" fmla="*/ 4 h 6"/>
                      <a:gd name="T8" fmla="*/ 4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4" y="6"/>
                        </a:moveTo>
                        <a:lnTo>
                          <a:pt x="7" y="4"/>
                        </a:lnTo>
                        <a:lnTo>
                          <a:pt x="4" y="0"/>
                        </a:lnTo>
                        <a:lnTo>
                          <a:pt x="0" y="4"/>
                        </a:lnTo>
                        <a:lnTo>
                          <a:pt x="4" y="6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 319">
                    <a:extLst>
                      <a:ext uri="{FF2B5EF4-FFF2-40B4-BE49-F238E27FC236}">
                        <a16:creationId xmlns:a16="http://schemas.microsoft.com/office/drawing/2014/main" id="{0645D870-2933-4547-8CF0-EF58F721CE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3" y="1478"/>
                    <a:ext cx="4" cy="2"/>
                  </a:xfrm>
                  <a:custGeom>
                    <a:avLst/>
                    <a:gdLst>
                      <a:gd name="T0" fmla="*/ 2 w 4"/>
                      <a:gd name="T1" fmla="*/ 3 h 3"/>
                      <a:gd name="T2" fmla="*/ 4 w 4"/>
                      <a:gd name="T3" fmla="*/ 2 h 3"/>
                      <a:gd name="T4" fmla="*/ 2 w 4"/>
                      <a:gd name="T5" fmla="*/ 0 h 3"/>
                      <a:gd name="T6" fmla="*/ 0 w 4"/>
                      <a:gd name="T7" fmla="*/ 2 h 3"/>
                      <a:gd name="T8" fmla="*/ 2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3"/>
                        </a:move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2" y="3"/>
                        </a:lnTo>
                      </a:path>
                    </a:pathLst>
                  </a:custGeom>
                  <a:noFill/>
                  <a:ln w="3175">
                    <a:solidFill>
                      <a:srgbClr val="00FF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 320">
                    <a:extLst>
                      <a:ext uri="{FF2B5EF4-FFF2-40B4-BE49-F238E27FC236}">
                        <a16:creationId xmlns:a16="http://schemas.microsoft.com/office/drawing/2014/main" id="{B322247E-1CF1-4CE0-847C-114AFDAF99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1" y="1104"/>
                    <a:ext cx="52" cy="314"/>
                  </a:xfrm>
                  <a:custGeom>
                    <a:avLst/>
                    <a:gdLst>
                      <a:gd name="T0" fmla="*/ 0 w 106"/>
                      <a:gd name="T1" fmla="*/ 627 h 627"/>
                      <a:gd name="T2" fmla="*/ 81 w 106"/>
                      <a:gd name="T3" fmla="*/ 548 h 627"/>
                      <a:gd name="T4" fmla="*/ 81 w 106"/>
                      <a:gd name="T5" fmla="*/ 400 h 627"/>
                      <a:gd name="T6" fmla="*/ 106 w 106"/>
                      <a:gd name="T7" fmla="*/ 321 h 627"/>
                      <a:gd name="T8" fmla="*/ 106 w 106"/>
                      <a:gd name="T9" fmla="*/ 0 h 627"/>
                      <a:gd name="T10" fmla="*/ 0 w 106"/>
                      <a:gd name="T11" fmla="*/ 108 h 627"/>
                      <a:gd name="T12" fmla="*/ 0 w 106"/>
                      <a:gd name="T13" fmla="*/ 627 h 6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27">
                        <a:moveTo>
                          <a:pt x="0" y="627"/>
                        </a:moveTo>
                        <a:lnTo>
                          <a:pt x="81" y="548"/>
                        </a:lnTo>
                        <a:lnTo>
                          <a:pt x="81" y="400"/>
                        </a:lnTo>
                        <a:lnTo>
                          <a:pt x="106" y="321"/>
                        </a:lnTo>
                        <a:lnTo>
                          <a:pt x="106" y="0"/>
                        </a:lnTo>
                        <a:lnTo>
                          <a:pt x="0" y="108"/>
                        </a:lnTo>
                        <a:lnTo>
                          <a:pt x="0" y="627"/>
                        </a:lnTo>
                        <a:close/>
                      </a:path>
                    </a:pathLst>
                  </a:custGeom>
                  <a:solidFill>
                    <a:srgbClr val="9A9A9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 321">
                    <a:extLst>
                      <a:ext uri="{FF2B5EF4-FFF2-40B4-BE49-F238E27FC236}">
                        <a16:creationId xmlns:a16="http://schemas.microsoft.com/office/drawing/2014/main" id="{C89E2F66-DFDC-4BCA-93E1-2E346E907E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0" y="1104"/>
                    <a:ext cx="373" cy="54"/>
                  </a:xfrm>
                  <a:custGeom>
                    <a:avLst/>
                    <a:gdLst>
                      <a:gd name="T0" fmla="*/ 746 w 746"/>
                      <a:gd name="T1" fmla="*/ 0 h 108"/>
                      <a:gd name="T2" fmla="*/ 105 w 746"/>
                      <a:gd name="T3" fmla="*/ 0 h 108"/>
                      <a:gd name="T4" fmla="*/ 0 w 746"/>
                      <a:gd name="T5" fmla="*/ 108 h 108"/>
                      <a:gd name="T6" fmla="*/ 640 w 746"/>
                      <a:gd name="T7" fmla="*/ 108 h 108"/>
                      <a:gd name="T8" fmla="*/ 746 w 746"/>
                      <a:gd name="T9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6" h="108">
                        <a:moveTo>
                          <a:pt x="746" y="0"/>
                        </a:moveTo>
                        <a:lnTo>
                          <a:pt x="105" y="0"/>
                        </a:lnTo>
                        <a:lnTo>
                          <a:pt x="0" y="108"/>
                        </a:lnTo>
                        <a:lnTo>
                          <a:pt x="640" y="108"/>
                        </a:lnTo>
                        <a:lnTo>
                          <a:pt x="746" y="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" name="Rectangle 322">
                    <a:extLst>
                      <a:ext uri="{FF2B5EF4-FFF2-40B4-BE49-F238E27FC236}">
                        <a16:creationId xmlns:a16="http://schemas.microsoft.com/office/drawing/2014/main" id="{412002A2-B274-4EC3-918A-1EE59B55A0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0" y="1158"/>
                    <a:ext cx="321" cy="260"/>
                  </a:xfrm>
                  <a:prstGeom prst="rect">
                    <a:avLst/>
                  </a:prstGeom>
                  <a:solidFill>
                    <a:srgbClr val="C0C0C0"/>
                  </a:solidFill>
                  <a:ln w="31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7" name="Rectangle 323">
                    <a:extLst>
                      <a:ext uri="{FF2B5EF4-FFF2-40B4-BE49-F238E27FC236}">
                        <a16:creationId xmlns:a16="http://schemas.microsoft.com/office/drawing/2014/main" id="{EE2675C9-A8A7-4084-9353-97B92D747F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59" y="1385"/>
                    <a:ext cx="15" cy="9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 324">
                    <a:extLst>
                      <a:ext uri="{FF2B5EF4-FFF2-40B4-BE49-F238E27FC236}">
                        <a16:creationId xmlns:a16="http://schemas.microsoft.com/office/drawing/2014/main" id="{F105F208-F199-4ACD-B969-E3E0F4F881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94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 325">
                    <a:extLst>
                      <a:ext uri="{FF2B5EF4-FFF2-40B4-BE49-F238E27FC236}">
                        <a16:creationId xmlns:a16="http://schemas.microsoft.com/office/drawing/2014/main" id="{5814214B-99C4-42E1-8255-1C145A5884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8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 326">
                    <a:extLst>
                      <a:ext uri="{FF2B5EF4-FFF2-40B4-BE49-F238E27FC236}">
                        <a16:creationId xmlns:a16="http://schemas.microsoft.com/office/drawing/2014/main" id="{C89010BA-398E-4CE3-891F-48021E15F5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43" y="1464"/>
                    <a:ext cx="6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 327">
                    <a:extLst>
                      <a:ext uri="{FF2B5EF4-FFF2-40B4-BE49-F238E27FC236}">
                        <a16:creationId xmlns:a16="http://schemas.microsoft.com/office/drawing/2014/main" id="{25E106C8-1422-4011-A046-9C46FF54B1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8" y="1464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2" name="Freeform 328">
                    <a:extLst>
                      <a:ext uri="{FF2B5EF4-FFF2-40B4-BE49-F238E27FC236}">
                        <a16:creationId xmlns:a16="http://schemas.microsoft.com/office/drawing/2014/main" id="{CE3C6CDD-545B-4664-A9F0-18B7CF6823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9" y="1464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329">
                    <a:extLst>
                      <a:ext uri="{FF2B5EF4-FFF2-40B4-BE49-F238E27FC236}">
                        <a16:creationId xmlns:a16="http://schemas.microsoft.com/office/drawing/2014/main" id="{046EBFC7-E32E-4100-82D9-E74FD90DDE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0" y="1464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 330">
                    <a:extLst>
                      <a:ext uri="{FF2B5EF4-FFF2-40B4-BE49-F238E27FC236}">
                        <a16:creationId xmlns:a16="http://schemas.microsoft.com/office/drawing/2014/main" id="{A23ADCE1-F1D3-45B1-9AC7-3B1FF0CE39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5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331">
                    <a:extLst>
                      <a:ext uri="{FF2B5EF4-FFF2-40B4-BE49-F238E27FC236}">
                        <a16:creationId xmlns:a16="http://schemas.microsoft.com/office/drawing/2014/main" id="{EEE839BB-926F-409B-A4F3-C38FB9E322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7" y="1464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10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10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 332">
                    <a:extLst>
                      <a:ext uri="{FF2B5EF4-FFF2-40B4-BE49-F238E27FC236}">
                        <a16:creationId xmlns:a16="http://schemas.microsoft.com/office/drawing/2014/main" id="{D793BC4E-34BC-44C0-BDF5-C455137C8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2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333">
                    <a:extLst>
                      <a:ext uri="{FF2B5EF4-FFF2-40B4-BE49-F238E27FC236}">
                        <a16:creationId xmlns:a16="http://schemas.microsoft.com/office/drawing/2014/main" id="{F26A57C6-93F2-4935-A2BB-A435D08DF4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6" y="1464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10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10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 334">
                    <a:extLst>
                      <a:ext uri="{FF2B5EF4-FFF2-40B4-BE49-F238E27FC236}">
                        <a16:creationId xmlns:a16="http://schemas.microsoft.com/office/drawing/2014/main" id="{7E9D1A81-2643-48E7-ACA4-D8578EB45E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6" y="1482"/>
                    <a:ext cx="6" cy="9"/>
                  </a:xfrm>
                  <a:custGeom>
                    <a:avLst/>
                    <a:gdLst>
                      <a:gd name="T0" fmla="*/ 14 w 14"/>
                      <a:gd name="T1" fmla="*/ 0 h 17"/>
                      <a:gd name="T2" fmla="*/ 0 w 14"/>
                      <a:gd name="T3" fmla="*/ 9 h 17"/>
                      <a:gd name="T4" fmla="*/ 14 w 14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" h="17">
                        <a:moveTo>
                          <a:pt x="14" y="0"/>
                        </a:moveTo>
                        <a:lnTo>
                          <a:pt x="0" y="9"/>
                        </a:lnTo>
                        <a:lnTo>
                          <a:pt x="14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335">
                    <a:extLst>
                      <a:ext uri="{FF2B5EF4-FFF2-40B4-BE49-F238E27FC236}">
                        <a16:creationId xmlns:a16="http://schemas.microsoft.com/office/drawing/2014/main" id="{56121200-5228-4BA5-A575-3B7DCF5671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5" y="1482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 336">
                    <a:extLst>
                      <a:ext uri="{FF2B5EF4-FFF2-40B4-BE49-F238E27FC236}">
                        <a16:creationId xmlns:a16="http://schemas.microsoft.com/office/drawing/2014/main" id="{9E5A7621-9A7C-4511-A5C2-A167F4A790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" y="1482"/>
                    <a:ext cx="7" cy="9"/>
                  </a:xfrm>
                  <a:custGeom>
                    <a:avLst/>
                    <a:gdLst>
                      <a:gd name="T0" fmla="*/ 14 w 14"/>
                      <a:gd name="T1" fmla="*/ 0 h 17"/>
                      <a:gd name="T2" fmla="*/ 0 w 14"/>
                      <a:gd name="T3" fmla="*/ 9 h 17"/>
                      <a:gd name="T4" fmla="*/ 14 w 14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" h="17">
                        <a:moveTo>
                          <a:pt x="14" y="0"/>
                        </a:moveTo>
                        <a:lnTo>
                          <a:pt x="0" y="9"/>
                        </a:lnTo>
                        <a:lnTo>
                          <a:pt x="14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 337">
                    <a:extLst>
                      <a:ext uri="{FF2B5EF4-FFF2-40B4-BE49-F238E27FC236}">
                        <a16:creationId xmlns:a16="http://schemas.microsoft.com/office/drawing/2014/main" id="{D100CC36-2FCB-47CC-8209-835DFE625E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9" y="1482"/>
                    <a:ext cx="7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9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9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 338">
                    <a:extLst>
                      <a:ext uri="{FF2B5EF4-FFF2-40B4-BE49-F238E27FC236}">
                        <a16:creationId xmlns:a16="http://schemas.microsoft.com/office/drawing/2014/main" id="{1D857A3E-A576-43E5-82F0-07B8CE9C49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34" y="1482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 339">
                    <a:extLst>
                      <a:ext uri="{FF2B5EF4-FFF2-40B4-BE49-F238E27FC236}">
                        <a16:creationId xmlns:a16="http://schemas.microsoft.com/office/drawing/2014/main" id="{3292D87F-D918-4040-9AA7-E5C80F3E1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2" y="1482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4" name="Freeform 340">
                    <a:extLst>
                      <a:ext uri="{FF2B5EF4-FFF2-40B4-BE49-F238E27FC236}">
                        <a16:creationId xmlns:a16="http://schemas.microsoft.com/office/drawing/2014/main" id="{4FA2D985-8E49-4794-9A38-11AD208D4C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6" y="1482"/>
                    <a:ext cx="6" cy="9"/>
                  </a:xfrm>
                  <a:custGeom>
                    <a:avLst/>
                    <a:gdLst>
                      <a:gd name="T0" fmla="*/ 13 w 13"/>
                      <a:gd name="T1" fmla="*/ 0 h 17"/>
                      <a:gd name="T2" fmla="*/ 0 w 13"/>
                      <a:gd name="T3" fmla="*/ 9 h 17"/>
                      <a:gd name="T4" fmla="*/ 13 w 13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7">
                        <a:moveTo>
                          <a:pt x="13" y="0"/>
                        </a:moveTo>
                        <a:lnTo>
                          <a:pt x="0" y="9"/>
                        </a:lnTo>
                        <a:lnTo>
                          <a:pt x="13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 341">
                    <a:extLst>
                      <a:ext uri="{FF2B5EF4-FFF2-40B4-BE49-F238E27FC236}">
                        <a16:creationId xmlns:a16="http://schemas.microsoft.com/office/drawing/2014/main" id="{44E728C3-640F-4BEE-86E7-6B7623687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1" y="1482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6" name="Freeform 342">
                    <a:extLst>
                      <a:ext uri="{FF2B5EF4-FFF2-40B4-BE49-F238E27FC236}">
                        <a16:creationId xmlns:a16="http://schemas.microsoft.com/office/drawing/2014/main" id="{C033BDEB-9863-4584-A3CE-FF4128CA21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5" y="1482"/>
                    <a:ext cx="6" cy="9"/>
                  </a:xfrm>
                  <a:custGeom>
                    <a:avLst/>
                    <a:gdLst>
                      <a:gd name="T0" fmla="*/ 11 w 11"/>
                      <a:gd name="T1" fmla="*/ 0 h 17"/>
                      <a:gd name="T2" fmla="*/ 0 w 11"/>
                      <a:gd name="T3" fmla="*/ 9 h 17"/>
                      <a:gd name="T4" fmla="*/ 11 w 11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" h="17">
                        <a:moveTo>
                          <a:pt x="11" y="0"/>
                        </a:moveTo>
                        <a:lnTo>
                          <a:pt x="0" y="9"/>
                        </a:lnTo>
                        <a:lnTo>
                          <a:pt x="11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7" name="Freeform 343">
                    <a:extLst>
                      <a:ext uri="{FF2B5EF4-FFF2-40B4-BE49-F238E27FC236}">
                        <a16:creationId xmlns:a16="http://schemas.microsoft.com/office/drawing/2014/main" id="{992DED91-67E2-422E-91AD-04B843E0A4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8" y="1482"/>
                    <a:ext cx="5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9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9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 344">
                    <a:extLst>
                      <a:ext uri="{FF2B5EF4-FFF2-40B4-BE49-F238E27FC236}">
                        <a16:creationId xmlns:a16="http://schemas.microsoft.com/office/drawing/2014/main" id="{89ECD396-8D79-4A62-AC19-888F061EE9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3" y="1464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 345">
                    <a:extLst>
                      <a:ext uri="{FF2B5EF4-FFF2-40B4-BE49-F238E27FC236}">
                        <a16:creationId xmlns:a16="http://schemas.microsoft.com/office/drawing/2014/main" id="{F97EC6AB-EF8A-4495-A596-5E6BE3F49D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9" y="1464"/>
                    <a:ext cx="6" cy="9"/>
                  </a:xfrm>
                  <a:custGeom>
                    <a:avLst/>
                    <a:gdLst>
                      <a:gd name="T0" fmla="*/ 12 w 12"/>
                      <a:gd name="T1" fmla="*/ 0 h 17"/>
                      <a:gd name="T2" fmla="*/ 0 w 12"/>
                      <a:gd name="T3" fmla="*/ 10 h 17"/>
                      <a:gd name="T4" fmla="*/ 12 w 12"/>
                      <a:gd name="T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17">
                        <a:moveTo>
                          <a:pt x="12" y="0"/>
                        </a:moveTo>
                        <a:lnTo>
                          <a:pt x="0" y="10"/>
                        </a:lnTo>
                        <a:lnTo>
                          <a:pt x="12" y="17"/>
                        </a:lnTo>
                      </a:path>
                    </a:pathLst>
                  </a:custGeom>
                  <a:noFill/>
                  <a:ln w="3175">
                    <a:solidFill>
                      <a:srgbClr val="B3B3B3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0" name="Line 346">
                    <a:extLst>
                      <a:ext uri="{FF2B5EF4-FFF2-40B4-BE49-F238E27FC236}">
                        <a16:creationId xmlns:a16="http://schemas.microsoft.com/office/drawing/2014/main" id="{EF2A67C8-A926-4A21-A299-A2E62145B8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58" y="1402"/>
                    <a:ext cx="1" cy="16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1" name="Line 347">
                    <a:extLst>
                      <a:ext uri="{FF2B5EF4-FFF2-40B4-BE49-F238E27FC236}">
                        <a16:creationId xmlns:a16="http://schemas.microsoft.com/office/drawing/2014/main" id="{E2B1C97D-397C-4057-BDB8-94D72F3103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18" y="1402"/>
                    <a:ext cx="1" cy="16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2" name="Line 348">
                    <a:extLst>
                      <a:ext uri="{FF2B5EF4-FFF2-40B4-BE49-F238E27FC236}">
                        <a16:creationId xmlns:a16="http://schemas.microsoft.com/office/drawing/2014/main" id="{B5D91445-FB86-4476-AA04-177D8DCB66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0" y="1402"/>
                    <a:ext cx="321" cy="1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 349">
                    <a:extLst>
                      <a:ext uri="{FF2B5EF4-FFF2-40B4-BE49-F238E27FC236}">
                        <a16:creationId xmlns:a16="http://schemas.microsoft.com/office/drawing/2014/main" id="{FEBF8A93-D6F9-413F-A289-44AEF194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0" y="1112"/>
                    <a:ext cx="383" cy="379"/>
                  </a:xfrm>
                  <a:custGeom>
                    <a:avLst/>
                    <a:gdLst>
                      <a:gd name="T0" fmla="*/ 0 w 767"/>
                      <a:gd name="T1" fmla="*/ 788 h 788"/>
                      <a:gd name="T2" fmla="*/ 0 w 767"/>
                      <a:gd name="T3" fmla="*/ 661 h 788"/>
                      <a:gd name="T4" fmla="*/ 30 w 767"/>
                      <a:gd name="T5" fmla="*/ 629 h 788"/>
                      <a:gd name="T6" fmla="*/ 21 w 767"/>
                      <a:gd name="T7" fmla="*/ 629 h 788"/>
                      <a:gd name="T8" fmla="*/ 21 w 767"/>
                      <a:gd name="T9" fmla="*/ 108 h 788"/>
                      <a:gd name="T10" fmla="*/ 126 w 767"/>
                      <a:gd name="T11" fmla="*/ 0 h 788"/>
                      <a:gd name="T12" fmla="*/ 767 w 767"/>
                      <a:gd name="T13" fmla="*/ 0 h 788"/>
                      <a:gd name="T14" fmla="*/ 767 w 767"/>
                      <a:gd name="T15" fmla="*/ 325 h 788"/>
                      <a:gd name="T16" fmla="*/ 740 w 767"/>
                      <a:gd name="T17" fmla="*/ 400 h 788"/>
                      <a:gd name="T18" fmla="*/ 740 w 767"/>
                      <a:gd name="T19" fmla="*/ 544 h 788"/>
                      <a:gd name="T20" fmla="*/ 713 w 767"/>
                      <a:gd name="T21" fmla="*/ 575 h 788"/>
                      <a:gd name="T22" fmla="*/ 767 w 767"/>
                      <a:gd name="T23" fmla="*/ 575 h 788"/>
                      <a:gd name="T24" fmla="*/ 767 w 767"/>
                      <a:gd name="T25" fmla="*/ 704 h 788"/>
                      <a:gd name="T26" fmla="*/ 680 w 767"/>
                      <a:gd name="T27" fmla="*/ 788 h 788"/>
                      <a:gd name="T28" fmla="*/ 0 w 767"/>
                      <a:gd name="T29" fmla="*/ 788 h 7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67" h="788">
                        <a:moveTo>
                          <a:pt x="0" y="788"/>
                        </a:moveTo>
                        <a:lnTo>
                          <a:pt x="0" y="661"/>
                        </a:lnTo>
                        <a:lnTo>
                          <a:pt x="30" y="629"/>
                        </a:lnTo>
                        <a:lnTo>
                          <a:pt x="21" y="629"/>
                        </a:lnTo>
                        <a:lnTo>
                          <a:pt x="21" y="108"/>
                        </a:lnTo>
                        <a:lnTo>
                          <a:pt x="126" y="0"/>
                        </a:lnTo>
                        <a:lnTo>
                          <a:pt x="767" y="0"/>
                        </a:lnTo>
                        <a:lnTo>
                          <a:pt x="767" y="325"/>
                        </a:lnTo>
                        <a:lnTo>
                          <a:pt x="740" y="400"/>
                        </a:lnTo>
                        <a:lnTo>
                          <a:pt x="740" y="544"/>
                        </a:lnTo>
                        <a:lnTo>
                          <a:pt x="713" y="575"/>
                        </a:lnTo>
                        <a:lnTo>
                          <a:pt x="767" y="575"/>
                        </a:lnTo>
                        <a:lnTo>
                          <a:pt x="767" y="704"/>
                        </a:lnTo>
                        <a:lnTo>
                          <a:pt x="680" y="788"/>
                        </a:lnTo>
                        <a:lnTo>
                          <a:pt x="0" y="788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4" name="Rectangle 350">
                    <a:extLst>
                      <a:ext uri="{FF2B5EF4-FFF2-40B4-BE49-F238E27FC236}">
                        <a16:creationId xmlns:a16="http://schemas.microsoft.com/office/drawing/2014/main" id="{641718EA-A8DA-443E-BB25-969331F6FF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1188"/>
                    <a:ext cx="244" cy="17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path path="rect">
                      <a:fillToRect r="100000" b="100000"/>
                    </a:path>
                  </a:gra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351">
                  <a:extLst>
                    <a:ext uri="{FF2B5EF4-FFF2-40B4-BE49-F238E27FC236}">
                      <a16:creationId xmlns:a16="http://schemas.microsoft.com/office/drawing/2014/main" id="{71B5610F-1D5B-44A7-BF31-C43D82E721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5" y="1984"/>
                  <a:ext cx="48" cy="96"/>
                  <a:chOff x="720" y="960"/>
                  <a:chExt cx="192" cy="192"/>
                </a:xfrm>
              </p:grpSpPr>
              <p:sp>
                <p:nvSpPr>
                  <p:cNvPr id="91" name="Line 352">
                    <a:extLst>
                      <a:ext uri="{FF2B5EF4-FFF2-40B4-BE49-F238E27FC236}">
                        <a16:creationId xmlns:a16="http://schemas.microsoft.com/office/drawing/2014/main" id="{3B005E80-80F1-4FA9-8682-BC15C5CF6D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10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Line 353">
                    <a:extLst>
                      <a:ext uri="{FF2B5EF4-FFF2-40B4-BE49-F238E27FC236}">
                        <a16:creationId xmlns:a16="http://schemas.microsoft.com/office/drawing/2014/main" id="{033CDAE6-6111-433A-AB17-D811675745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056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Line 354">
                    <a:extLst>
                      <a:ext uri="{FF2B5EF4-FFF2-40B4-BE49-F238E27FC236}">
                        <a16:creationId xmlns:a16="http://schemas.microsoft.com/office/drawing/2014/main" id="{2BEDE47D-580E-4AA6-9D51-BAC649376D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0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355">
                    <a:extLst>
                      <a:ext uri="{FF2B5EF4-FFF2-40B4-BE49-F238E27FC236}">
                        <a16:creationId xmlns:a16="http://schemas.microsoft.com/office/drawing/2014/main" id="{DFC7051E-5B45-4D49-AF5F-62DE3B3BA4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960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Line 356">
                    <a:extLst>
                      <a:ext uri="{FF2B5EF4-FFF2-40B4-BE49-F238E27FC236}">
                        <a16:creationId xmlns:a16="http://schemas.microsoft.com/office/drawing/2014/main" id="{DC85BA09-776C-4DF0-B2E5-46051B81FD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0" y="1152"/>
                    <a:ext cx="19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5" name="Group 297">
                <a:extLst>
                  <a:ext uri="{FF2B5EF4-FFF2-40B4-BE49-F238E27FC236}">
                    <a16:creationId xmlns:a16="http://schemas.microsoft.com/office/drawing/2014/main" id="{5B7EBCD1-7676-4084-8C2B-4FAF482841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999565" y="3669509"/>
                <a:ext cx="292903" cy="528700"/>
                <a:chOff x="4239272" y="4596799"/>
                <a:chExt cx="1499664" cy="1866627"/>
              </a:xfrm>
            </p:grpSpPr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B306DF7-BFA9-4648-9536-A720374A82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55790" y="4780281"/>
                  <a:ext cx="1866627" cy="1499664"/>
                  <a:chOff x="1907236" y="2765397"/>
                  <a:chExt cx="1511457" cy="1339701"/>
                </a:xfrm>
              </p:grpSpPr>
              <p:sp>
                <p:nvSpPr>
                  <p:cNvPr id="299" name="Flowchart: Stored Data 298">
                    <a:extLst>
                      <a:ext uri="{FF2B5EF4-FFF2-40B4-BE49-F238E27FC236}">
                        <a16:creationId xmlns:a16="http://schemas.microsoft.com/office/drawing/2014/main" id="{94FD42B8-6924-4F64-A44E-07FA0E014790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6250" y="3149929"/>
                    <a:ext cx="148979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0" name="Flowchart: Stored Data 299">
                    <a:extLst>
                      <a:ext uri="{FF2B5EF4-FFF2-40B4-BE49-F238E27FC236}">
                        <a16:creationId xmlns:a16="http://schemas.microsoft.com/office/drawing/2014/main" id="{54365310-8CCB-42F1-A11D-A114AE360BC4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6919" y="3177877"/>
                    <a:ext cx="169532" cy="402417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1" name="Flowchart: Stored Data 300">
                    <a:extLst>
                      <a:ext uri="{FF2B5EF4-FFF2-40B4-BE49-F238E27FC236}">
                        <a16:creationId xmlns:a16="http://schemas.microsoft.com/office/drawing/2014/main" id="{B75808D2-8A0A-416B-ADED-6ACB4E4A8AD5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7391" y="3474098"/>
                    <a:ext cx="287687" cy="40800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2" name="Flowchart: Stored Data 301">
                    <a:extLst>
                      <a:ext uri="{FF2B5EF4-FFF2-40B4-BE49-F238E27FC236}">
                        <a16:creationId xmlns:a16="http://schemas.microsoft.com/office/drawing/2014/main" id="{D3FBC0AD-A9C3-4A8C-8A78-046E5891C952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6250" y="3462920"/>
                    <a:ext cx="287687" cy="435952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B41EC866-DDF3-45AF-938E-616213368F45}"/>
                      </a:ext>
                    </a:extLst>
                  </p:cNvPr>
                  <p:cNvSpPr/>
                  <p:nvPr/>
                </p:nvSpPr>
                <p:spPr>
                  <a:xfrm>
                    <a:off x="2093584" y="3569118"/>
                    <a:ext cx="873336" cy="53598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1FF35907-BB02-4D1B-A44A-100BA364B15E}"/>
                      </a:ext>
                    </a:extLst>
                  </p:cNvPr>
                  <p:cNvSpPr/>
                  <p:nvPr/>
                </p:nvSpPr>
                <p:spPr>
                  <a:xfrm>
                    <a:off x="2293938" y="3502046"/>
                    <a:ext cx="472629" cy="475074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ja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itchFamily="34" charset="0"/>
                      <a:ea typeface="游ゴシック" panose="020B0400000000000000" pitchFamily="34" charset="-128"/>
                      <a:cs typeface="Arial" pitchFamily="34" charset="0"/>
                    </a:endParaRPr>
                  </a:p>
                </p:txBody>
              </p:sp>
              <p:pic>
                <p:nvPicPr>
                  <p:cNvPr id="305" name="Picture 2">
                    <a:extLst>
                      <a:ext uri="{FF2B5EF4-FFF2-40B4-BE49-F238E27FC236}">
                        <a16:creationId xmlns:a16="http://schemas.microsoft.com/office/drawing/2014/main" id="{200C4164-4372-49F2-A3EC-27D2684D26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06" name="Picture 3">
                    <a:extLst>
                      <a:ext uri="{FF2B5EF4-FFF2-40B4-BE49-F238E27FC236}">
                        <a16:creationId xmlns:a16="http://schemas.microsoft.com/office/drawing/2014/main" id="{C0DA6328-DBD8-4F32-A6C0-77128C215B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1BD70B09-D70B-4124-B8AC-0AC58B462987}"/>
                    </a:ext>
                  </a:extLst>
                </p:cNvPr>
                <p:cNvSpPr/>
                <p:nvPr/>
              </p:nvSpPr>
              <p:spPr>
                <a:xfrm rot="5400000">
                  <a:off x="5186579" y="5506179"/>
                  <a:ext cx="348943" cy="356621"/>
                </a:xfrm>
                <a:prstGeom prst="ellipse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298" name="Moon 297">
                  <a:extLst>
                    <a:ext uri="{FF2B5EF4-FFF2-40B4-BE49-F238E27FC236}">
                      <a16:creationId xmlns:a16="http://schemas.microsoft.com/office/drawing/2014/main" id="{9BEC0B6A-9D92-4DC9-AF0B-C059A175CF82}"/>
                    </a:ext>
                  </a:extLst>
                </p:cNvPr>
                <p:cNvSpPr/>
                <p:nvPr/>
              </p:nvSpPr>
              <p:spPr>
                <a:xfrm>
                  <a:off x="4975468" y="5464088"/>
                  <a:ext cx="187694" cy="456801"/>
                </a:xfrm>
                <a:prstGeom prst="moon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  <a:ea typeface="游ゴシック" panose="020B0400000000000000" pitchFamily="34" charset="-128"/>
                    <a:cs typeface="Arial" pitchFamily="34" charset="0"/>
                  </a:endParaRPr>
                </a:p>
              </p:txBody>
            </p:sp>
          </p:grpSp>
          <p:sp>
            <p:nvSpPr>
              <p:cNvPr id="307" name="Cube 306">
                <a:extLst>
                  <a:ext uri="{FF2B5EF4-FFF2-40B4-BE49-F238E27FC236}">
                    <a16:creationId xmlns:a16="http://schemas.microsoft.com/office/drawing/2014/main" id="{433C3669-2C42-4B1C-93CA-82C8ACC46DC1}"/>
                  </a:ext>
                </a:extLst>
              </p:cNvPr>
              <p:cNvSpPr/>
              <p:nvPr/>
            </p:nvSpPr>
            <p:spPr>
              <a:xfrm>
                <a:off x="3761649" y="3538572"/>
                <a:ext cx="284749" cy="298051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35C8A146-C693-474C-88BB-0255F3853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1401" y="3604112"/>
                <a:ext cx="111290" cy="102051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09" name="図 13">
                <a:extLst>
                  <a:ext uri="{FF2B5EF4-FFF2-40B4-BE49-F238E27FC236}">
                    <a16:creationId xmlns:a16="http://schemas.microsoft.com/office/drawing/2014/main" id="{55B41DF6-BC57-45CC-B5C3-CC056BEAC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2876" y="3574991"/>
                <a:ext cx="245112" cy="245112"/>
              </a:xfrm>
              <a:prstGeom prst="rect">
                <a:avLst/>
              </a:prstGeom>
            </p:spPr>
          </p:pic>
          <p:sp>
            <p:nvSpPr>
              <p:cNvPr id="310" name="二等辺三角形 7172">
                <a:extLst>
                  <a:ext uri="{FF2B5EF4-FFF2-40B4-BE49-F238E27FC236}">
                    <a16:creationId xmlns:a16="http://schemas.microsoft.com/office/drawing/2014/main" id="{EFA8A461-CA2B-4DC6-93D6-B193A5AD6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94698" y="3545376"/>
                <a:ext cx="137453" cy="213337"/>
              </a:xfrm>
              <a:prstGeom prst="triangle">
                <a:avLst>
                  <a:gd name="adj" fmla="val 50000"/>
                </a:avLst>
              </a:prstGeom>
              <a:solidFill>
                <a:srgbClr val="FFFF00">
                  <a:alpha val="50195"/>
                </a:srgbClr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 algn="ctr"/>
                <a:endParaRPr lang="en-SG" b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D0371612-7FAF-4301-BC56-48F1723260D2}"/>
                </a:ext>
              </a:extLst>
            </p:cNvPr>
            <p:cNvSpPr/>
            <p:nvPr/>
          </p:nvSpPr>
          <p:spPr>
            <a:xfrm>
              <a:off x="5242321" y="5784941"/>
              <a:ext cx="824306" cy="207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highlight>
                    <a:srgbClr val="FFFF00"/>
                  </a:highligh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Pallet ID</a:t>
              </a:r>
            </a:p>
          </p:txBody>
        </p:sp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5F1A1464-3F92-4C70-846F-D51B01BC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459" y="5401550"/>
              <a:ext cx="927788" cy="921563"/>
            </a:xfrm>
            <a:prstGeom prst="rect">
              <a:avLst/>
            </a:prstGeom>
          </p:spPr>
        </p:pic>
        <p:sp>
          <p:nvSpPr>
            <p:cNvPr id="314" name="Rectangle 1">
              <a:extLst>
                <a:ext uri="{FF2B5EF4-FFF2-40B4-BE49-F238E27FC236}">
                  <a16:creationId xmlns:a16="http://schemas.microsoft.com/office/drawing/2014/main" id="{44863E65-7219-4277-B105-AD2BD4340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43" y="5709100"/>
              <a:ext cx="74914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PEM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DC828F68-2596-4F07-9BCA-82045585FAF3}"/>
                </a:ext>
              </a:extLst>
            </p:cNvPr>
            <p:cNvCxnSpPr/>
            <p:nvPr/>
          </p:nvCxnSpPr>
          <p:spPr>
            <a:xfrm flipV="1">
              <a:off x="1095371" y="5892421"/>
              <a:ext cx="654036" cy="544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Rectangle 561">
            <a:extLst>
              <a:ext uri="{FF2B5EF4-FFF2-40B4-BE49-F238E27FC236}">
                <a16:creationId xmlns:a16="http://schemas.microsoft.com/office/drawing/2014/main" id="{40B8ECD0-7232-42A1-8C1D-F5094A4B0357}"/>
              </a:ext>
            </a:extLst>
          </p:cNvPr>
          <p:cNvSpPr/>
          <p:nvPr/>
        </p:nvSpPr>
        <p:spPr>
          <a:xfrm>
            <a:off x="1088999" y="5172155"/>
            <a:ext cx="615468" cy="187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Link</a:t>
            </a:r>
          </a:p>
        </p:txBody>
      </p:sp>
      <p:sp>
        <p:nvSpPr>
          <p:cNvPr id="707" name="TextBox 706">
            <a:extLst>
              <a:ext uri="{FF2B5EF4-FFF2-40B4-BE49-F238E27FC236}">
                <a16:creationId xmlns:a16="http://schemas.microsoft.com/office/drawing/2014/main" id="{7142A9F4-5BBC-E424-A683-E5F864637E5D}"/>
              </a:ext>
            </a:extLst>
          </p:cNvPr>
          <p:cNvSpPr txBox="1"/>
          <p:nvPr/>
        </p:nvSpPr>
        <p:spPr>
          <a:xfrm>
            <a:off x="6048496" y="6062118"/>
            <a:ext cx="5767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 chop and visualize OQC Judgment form system  </a:t>
            </a:r>
          </a:p>
          <a:p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Saving time OQC / FA/ SCM</a:t>
            </a:r>
          </a:p>
        </p:txBody>
      </p:sp>
      <p:sp>
        <p:nvSpPr>
          <p:cNvPr id="708" name="TextBox 707">
            <a:extLst>
              <a:ext uri="{FF2B5EF4-FFF2-40B4-BE49-F238E27FC236}">
                <a16:creationId xmlns:a16="http://schemas.microsoft.com/office/drawing/2014/main" id="{3B3D09D8-C41A-4CE8-8E26-D7E9150E2803}"/>
              </a:ext>
            </a:extLst>
          </p:cNvPr>
          <p:cNvSpPr txBox="1"/>
          <p:nvPr/>
        </p:nvSpPr>
        <p:spPr>
          <a:xfrm>
            <a:off x="196217" y="6019728"/>
            <a:ext cx="6049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All concern sections manual control &amp; communication </a:t>
            </a:r>
          </a:p>
          <a:p>
            <a:r>
              <a:rPr lang="en-US" sz="16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Take time (FA/OQC/SCM)</a:t>
            </a:r>
            <a:endParaRPr lang="en-US" sz="16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07F930-CE78-4147-B523-E487A632F6B1}"/>
              </a:ext>
            </a:extLst>
          </p:cNvPr>
          <p:cNvGrpSpPr/>
          <p:nvPr/>
        </p:nvGrpSpPr>
        <p:grpSpPr>
          <a:xfrm>
            <a:off x="6771047" y="4326301"/>
            <a:ext cx="4943434" cy="1597647"/>
            <a:chOff x="7185072" y="4467051"/>
            <a:chExt cx="4120539" cy="1380521"/>
          </a:xfrm>
        </p:grpSpPr>
        <p:grpSp>
          <p:nvGrpSpPr>
            <p:cNvPr id="938" name="Group 937">
              <a:extLst>
                <a:ext uri="{FF2B5EF4-FFF2-40B4-BE49-F238E27FC236}">
                  <a16:creationId xmlns:a16="http://schemas.microsoft.com/office/drawing/2014/main" id="{FD88F817-9D33-47CB-B222-D17238696619}"/>
                </a:ext>
              </a:extLst>
            </p:cNvPr>
            <p:cNvGrpSpPr/>
            <p:nvPr/>
          </p:nvGrpSpPr>
          <p:grpSpPr>
            <a:xfrm>
              <a:off x="7185072" y="4467051"/>
              <a:ext cx="4120539" cy="1380521"/>
              <a:chOff x="7754948" y="4432314"/>
              <a:chExt cx="4120539" cy="1380521"/>
            </a:xfrm>
          </p:grpSpPr>
          <p:grpSp>
            <p:nvGrpSpPr>
              <p:cNvPr id="939" name="Group 938">
                <a:extLst>
                  <a:ext uri="{FF2B5EF4-FFF2-40B4-BE49-F238E27FC236}">
                    <a16:creationId xmlns:a16="http://schemas.microsoft.com/office/drawing/2014/main" id="{C188354A-DCD9-4217-9146-318559378C67}"/>
                  </a:ext>
                </a:extLst>
              </p:cNvPr>
              <p:cNvGrpSpPr/>
              <p:nvPr/>
            </p:nvGrpSpPr>
            <p:grpSpPr>
              <a:xfrm>
                <a:off x="7779235" y="4432314"/>
                <a:ext cx="767936" cy="625161"/>
                <a:chOff x="6293926" y="5008194"/>
                <a:chExt cx="767936" cy="755263"/>
              </a:xfrm>
            </p:grpSpPr>
            <p:pic>
              <p:nvPicPr>
                <p:cNvPr id="1178" name="Picture 1177">
                  <a:extLst>
                    <a:ext uri="{FF2B5EF4-FFF2-40B4-BE49-F238E27FC236}">
                      <a16:creationId xmlns:a16="http://schemas.microsoft.com/office/drawing/2014/main" id="{B4640A7F-7235-40D8-8BEE-432F3F6C4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93926" y="5008194"/>
                  <a:ext cx="767936" cy="755263"/>
                </a:xfrm>
                <a:prstGeom prst="rect">
                  <a:avLst/>
                </a:prstGeom>
              </p:spPr>
            </p:pic>
            <p:sp>
              <p:nvSpPr>
                <p:cNvPr id="1179" name="Rectangle 1">
                  <a:extLst>
                    <a:ext uri="{FF2B5EF4-FFF2-40B4-BE49-F238E27FC236}">
                      <a16:creationId xmlns:a16="http://schemas.microsoft.com/office/drawing/2014/main" id="{10C23975-241E-42B4-9136-0C7A70641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6286" y="5151619"/>
                  <a:ext cx="734386" cy="500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1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PEM 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1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System </a:t>
                  </a:r>
                  <a:endParaRPr lang="en-GB" altLang="en-US" sz="11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5AC7A2D8-4ABD-401F-8B5F-45D70B74E70C}"/>
                  </a:ext>
                </a:extLst>
              </p:cNvPr>
              <p:cNvSpPr/>
              <p:nvPr/>
            </p:nvSpPr>
            <p:spPr>
              <a:xfrm>
                <a:off x="8260584" y="5034169"/>
                <a:ext cx="630941" cy="1714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Link</a:t>
                </a:r>
              </a:p>
            </p:txBody>
          </p:sp>
          <p:grpSp>
            <p:nvGrpSpPr>
              <p:cNvPr id="941" name="Group 940">
                <a:extLst>
                  <a:ext uri="{FF2B5EF4-FFF2-40B4-BE49-F238E27FC236}">
                    <a16:creationId xmlns:a16="http://schemas.microsoft.com/office/drawing/2014/main" id="{6C18DB94-4535-44A4-A519-E13DCFC5104B}"/>
                  </a:ext>
                </a:extLst>
              </p:cNvPr>
              <p:cNvGrpSpPr/>
              <p:nvPr/>
            </p:nvGrpSpPr>
            <p:grpSpPr>
              <a:xfrm>
                <a:off x="7754948" y="4588904"/>
                <a:ext cx="4120539" cy="1223931"/>
                <a:chOff x="7754948" y="4322649"/>
                <a:chExt cx="4120539" cy="1569609"/>
              </a:xfrm>
            </p:grpSpPr>
            <p:pic>
              <p:nvPicPr>
                <p:cNvPr id="943" name="Picture 942">
                  <a:extLst>
                    <a:ext uri="{FF2B5EF4-FFF2-40B4-BE49-F238E27FC236}">
                      <a16:creationId xmlns:a16="http://schemas.microsoft.com/office/drawing/2014/main" id="{4C942D41-1EA4-4978-9D2A-16D91C414D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54948" y="5112969"/>
                  <a:ext cx="766588" cy="755263"/>
                </a:xfrm>
                <a:prstGeom prst="rect">
                  <a:avLst/>
                </a:prstGeom>
              </p:spPr>
            </p:pic>
            <p:sp>
              <p:nvSpPr>
                <p:cNvPr id="944" name="Rectangle 1">
                  <a:extLst>
                    <a:ext uri="{FF2B5EF4-FFF2-40B4-BE49-F238E27FC236}">
                      <a16:creationId xmlns:a16="http://schemas.microsoft.com/office/drawing/2014/main" id="{F9005E8B-0B3C-41AE-B45D-A23527A8C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07112" y="5252768"/>
                  <a:ext cx="723196" cy="639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050" b="1" dirty="0">
                      <a:solidFill>
                        <a:srgbClr val="00B0F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OQC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050" b="1" dirty="0">
                      <a:solidFill>
                        <a:srgbClr val="00B0F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Weight check </a:t>
                  </a:r>
                </a:p>
              </p:txBody>
            </p: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9C7D3D67-3FA0-473A-A6B1-50FB6283AB8A}"/>
                    </a:ext>
                  </a:extLst>
                </p:cNvPr>
                <p:cNvGrpSpPr/>
                <p:nvPr/>
              </p:nvGrpSpPr>
              <p:grpSpPr>
                <a:xfrm>
                  <a:off x="9268180" y="5104039"/>
                  <a:ext cx="909507" cy="764193"/>
                  <a:chOff x="5694867" y="1061178"/>
                  <a:chExt cx="1035103" cy="932459"/>
                </a:xfrm>
              </p:grpSpPr>
              <p:pic>
                <p:nvPicPr>
                  <p:cNvPr id="1176" name="Picture 1175">
                    <a:extLst>
                      <a:ext uri="{FF2B5EF4-FFF2-40B4-BE49-F238E27FC236}">
                        <a16:creationId xmlns:a16="http://schemas.microsoft.com/office/drawing/2014/main" id="{F5672794-C4F7-4FB9-A6F7-24939D3329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94867" y="1061178"/>
                    <a:ext cx="1035103" cy="932459"/>
                  </a:xfrm>
                  <a:prstGeom prst="rect">
                    <a:avLst/>
                  </a:prstGeom>
                </p:spPr>
              </p:pic>
              <p:sp>
                <p:nvSpPr>
                  <p:cNvPr id="1177" name="Rectangle 1">
                    <a:extLst>
                      <a:ext uri="{FF2B5EF4-FFF2-40B4-BE49-F238E27FC236}">
                        <a16:creationId xmlns:a16="http://schemas.microsoft.com/office/drawing/2014/main" id="{5CACFF5A-0B8E-4302-9312-45DAB643AA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87992" y="1220303"/>
                    <a:ext cx="858845" cy="5826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100" b="1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OQC </a:t>
                    </a:r>
                  </a:p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100" b="1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Insp</a:t>
                    </a:r>
                    <a:endParaRPr lang="en-GB" altLang="en-US" sz="1100" b="1" dirty="0">
                      <a:solidFill>
                        <a:srgbClr val="00B05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cxnSp>
              <p:nvCxnSpPr>
                <p:cNvPr id="946" name="Straight Arrow Connector 945">
                  <a:extLst>
                    <a:ext uri="{FF2B5EF4-FFF2-40B4-BE49-F238E27FC236}">
                      <a16:creationId xmlns:a16="http://schemas.microsoft.com/office/drawing/2014/main" id="{BCD2490B-705A-4D64-85C1-61B91F503C07}"/>
                    </a:ext>
                  </a:extLst>
                </p:cNvPr>
                <p:cNvCxnSpPr>
                  <a:cxnSpLocks/>
                  <a:stCxn id="943" idx="3"/>
                  <a:endCxn id="1176" idx="1"/>
                </p:cNvCxnSpPr>
                <p:nvPr/>
              </p:nvCxnSpPr>
              <p:spPr>
                <a:xfrm flipV="1">
                  <a:off x="8521536" y="5486136"/>
                  <a:ext cx="746644" cy="4465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Arrow Connector 946">
                  <a:extLst>
                    <a:ext uri="{FF2B5EF4-FFF2-40B4-BE49-F238E27FC236}">
                      <a16:creationId xmlns:a16="http://schemas.microsoft.com/office/drawing/2014/main" id="{1231B26D-BA23-4739-A389-CA67DE1BC2D9}"/>
                    </a:ext>
                  </a:extLst>
                </p:cNvPr>
                <p:cNvCxnSpPr/>
                <p:nvPr/>
              </p:nvCxnSpPr>
              <p:spPr>
                <a:xfrm flipV="1">
                  <a:off x="10181381" y="5486136"/>
                  <a:ext cx="687803" cy="0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8" name="Group 947">
                  <a:extLst>
                    <a:ext uri="{FF2B5EF4-FFF2-40B4-BE49-F238E27FC236}">
                      <a16:creationId xmlns:a16="http://schemas.microsoft.com/office/drawing/2014/main" id="{8A9CCB0F-4C96-4B27-958B-D3B5230FAC2C}"/>
                    </a:ext>
                  </a:extLst>
                </p:cNvPr>
                <p:cNvGrpSpPr/>
                <p:nvPr/>
              </p:nvGrpSpPr>
              <p:grpSpPr>
                <a:xfrm>
                  <a:off x="10930645" y="5180180"/>
                  <a:ext cx="909507" cy="611911"/>
                  <a:chOff x="3761649" y="3333664"/>
                  <a:chExt cx="1022712" cy="746646"/>
                </a:xfrm>
              </p:grpSpPr>
              <p:grpSp>
                <p:nvGrpSpPr>
                  <p:cNvPr id="952" name="Group 149">
                    <a:extLst>
                      <a:ext uri="{FF2B5EF4-FFF2-40B4-BE49-F238E27FC236}">
                        <a16:creationId xmlns:a16="http://schemas.microsoft.com/office/drawing/2014/main" id="{B0A042C4-77E5-45AF-89D7-33844D300A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55185" y="3333664"/>
                    <a:ext cx="729176" cy="497682"/>
                    <a:chOff x="2763" y="1573"/>
                    <a:chExt cx="1152" cy="875"/>
                  </a:xfrm>
                </p:grpSpPr>
                <p:sp>
                  <p:nvSpPr>
                    <p:cNvPr id="969" name="AutoShape 150">
                      <a:extLst>
                        <a:ext uri="{FF2B5EF4-FFF2-40B4-BE49-F238E27FC236}">
                          <a16:creationId xmlns:a16="http://schemas.microsoft.com/office/drawing/2014/main" id="{1EA409B4-998B-461E-91E1-F54FFC75A7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3" y="1872"/>
                      <a:ext cx="1152" cy="576"/>
                    </a:xfrm>
                    <a:prstGeom prst="cube">
                      <a:avLst>
                        <a:gd name="adj" fmla="val 29333"/>
                      </a:avLst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grpSp>
                  <p:nvGrpSpPr>
                    <p:cNvPr id="970" name="Group 151">
                      <a:extLst>
                        <a:ext uri="{FF2B5EF4-FFF2-40B4-BE49-F238E27FC236}">
                          <a16:creationId xmlns:a16="http://schemas.microsoft.com/office/drawing/2014/main" id="{1517C959-A169-43C8-BC1B-DF95200F8E7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83" y="1624"/>
                      <a:ext cx="319" cy="488"/>
                      <a:chOff x="672" y="960"/>
                      <a:chExt cx="319" cy="488"/>
                    </a:xfrm>
                  </p:grpSpPr>
                  <p:sp>
                    <p:nvSpPr>
                      <p:cNvPr id="1166" name="AutoShape 152">
                        <a:extLst>
                          <a:ext uri="{FF2B5EF4-FFF2-40B4-BE49-F238E27FC236}">
                            <a16:creationId xmlns:a16="http://schemas.microsoft.com/office/drawing/2014/main" id="{CB03E47F-EF09-4D64-B21C-59B6A29ADD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72" y="960"/>
                        <a:ext cx="319" cy="390"/>
                      </a:xfrm>
                      <a:prstGeom prst="cube">
                        <a:avLst>
                          <a:gd name="adj" fmla="val 44870"/>
                        </a:avLst>
                      </a:prstGeom>
                      <a:solidFill>
                        <a:srgbClr val="C0C0C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7" name="Freeform 153">
                        <a:extLst>
                          <a:ext uri="{FF2B5EF4-FFF2-40B4-BE49-F238E27FC236}">
                            <a16:creationId xmlns:a16="http://schemas.microsoft.com/office/drawing/2014/main" id="{BCF92162-BEB4-4CB9-ADC6-26813C72F4F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6" y="1225"/>
                        <a:ext cx="123" cy="223"/>
                      </a:xfrm>
                      <a:custGeom>
                        <a:avLst/>
                        <a:gdLst>
                          <a:gd name="T0" fmla="*/ 96 w 528"/>
                          <a:gd name="T1" fmla="*/ 0 h 432"/>
                          <a:gd name="T2" fmla="*/ 528 w 528"/>
                          <a:gd name="T3" fmla="*/ 0 h 432"/>
                          <a:gd name="T4" fmla="*/ 480 w 528"/>
                          <a:gd name="T5" fmla="*/ 96 h 432"/>
                          <a:gd name="T6" fmla="*/ 480 w 528"/>
                          <a:gd name="T7" fmla="*/ 192 h 432"/>
                          <a:gd name="T8" fmla="*/ 480 w 528"/>
                          <a:gd name="T9" fmla="*/ 384 h 432"/>
                          <a:gd name="T10" fmla="*/ 480 w 528"/>
                          <a:gd name="T11" fmla="*/ 432 h 432"/>
                          <a:gd name="T12" fmla="*/ 0 w 528"/>
                          <a:gd name="T13" fmla="*/ 432 h 432"/>
                          <a:gd name="T14" fmla="*/ 0 w 528"/>
                          <a:gd name="T15" fmla="*/ 336 h 432"/>
                          <a:gd name="T16" fmla="*/ 0 w 528"/>
                          <a:gd name="T17" fmla="*/ 192 h 432"/>
                          <a:gd name="T18" fmla="*/ 48 w 528"/>
                          <a:gd name="T19" fmla="*/ 96 h 432"/>
                          <a:gd name="T20" fmla="*/ 96 w 528"/>
                          <a:gd name="T21" fmla="*/ 0 h 43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528" h="432">
                            <a:moveTo>
                              <a:pt x="96" y="0"/>
                            </a:moveTo>
                            <a:lnTo>
                              <a:pt x="528" y="0"/>
                            </a:lnTo>
                            <a:lnTo>
                              <a:pt x="480" y="96"/>
                            </a:lnTo>
                            <a:lnTo>
                              <a:pt x="480" y="192"/>
                            </a:lnTo>
                            <a:lnTo>
                              <a:pt x="480" y="384"/>
                            </a:lnTo>
                            <a:lnTo>
                              <a:pt x="480" y="432"/>
                            </a:lnTo>
                            <a:lnTo>
                              <a:pt x="0" y="432"/>
                            </a:lnTo>
                            <a:lnTo>
                              <a:pt x="0" y="336"/>
                            </a:lnTo>
                            <a:lnTo>
                              <a:pt x="0" y="192"/>
                            </a:lnTo>
                            <a:lnTo>
                              <a:pt x="48" y="96"/>
                            </a:lnTo>
                            <a:lnTo>
                              <a:pt x="96" y="0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8" name="Rectangle 154">
                        <a:extLst>
                          <a:ext uri="{FF2B5EF4-FFF2-40B4-BE49-F238E27FC236}">
                            <a16:creationId xmlns:a16="http://schemas.microsoft.com/office/drawing/2014/main" id="{6DC0F5B8-FF7F-4C2B-9505-0F5F71E609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1" y="1155"/>
                        <a:ext cx="38" cy="84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9" name="Line 155">
                        <a:extLst>
                          <a:ext uri="{FF2B5EF4-FFF2-40B4-BE49-F238E27FC236}">
                            <a16:creationId xmlns:a16="http://schemas.microsoft.com/office/drawing/2014/main" id="{DFA723DC-1BAB-4F8B-9D53-D5E1E788425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7" y="1155"/>
                        <a:ext cx="9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0" name="Line 156">
                        <a:extLst>
                          <a:ext uri="{FF2B5EF4-FFF2-40B4-BE49-F238E27FC236}">
                            <a16:creationId xmlns:a16="http://schemas.microsoft.com/office/drawing/2014/main" id="{EB4AEA7D-97B7-4917-9F36-92EA3076E2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7" y="1169"/>
                        <a:ext cx="9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1" name="Line 157">
                        <a:extLst>
                          <a:ext uri="{FF2B5EF4-FFF2-40B4-BE49-F238E27FC236}">
                            <a16:creationId xmlns:a16="http://schemas.microsoft.com/office/drawing/2014/main" id="{7A733C83-A0B8-4F43-8F12-436B67B3F46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7" y="1183"/>
                        <a:ext cx="9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2" name="Line 158">
                        <a:extLst>
                          <a:ext uri="{FF2B5EF4-FFF2-40B4-BE49-F238E27FC236}">
                            <a16:creationId xmlns:a16="http://schemas.microsoft.com/office/drawing/2014/main" id="{68441021-18CC-444C-908C-5DD8B85819D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7" y="1197"/>
                        <a:ext cx="9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3" name="Line 159">
                        <a:extLst>
                          <a:ext uri="{FF2B5EF4-FFF2-40B4-BE49-F238E27FC236}">
                            <a16:creationId xmlns:a16="http://schemas.microsoft.com/office/drawing/2014/main" id="{95A32EBC-1975-4111-8E23-829CF090127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91" y="1176"/>
                        <a:ext cx="19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4" name="Line 160">
                        <a:extLst>
                          <a:ext uri="{FF2B5EF4-FFF2-40B4-BE49-F238E27FC236}">
                            <a16:creationId xmlns:a16="http://schemas.microsoft.com/office/drawing/2014/main" id="{E97667EA-61C4-49E1-A744-52CE2E40D0F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91" y="1190"/>
                        <a:ext cx="19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75" name="Line 161">
                        <a:extLst>
                          <a:ext uri="{FF2B5EF4-FFF2-40B4-BE49-F238E27FC236}">
                            <a16:creationId xmlns:a16="http://schemas.microsoft.com/office/drawing/2014/main" id="{184F4D61-8E5C-4E91-A9A3-0884A690B73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91" y="1205"/>
                        <a:ext cx="19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</p:grpSp>
                <p:grpSp>
                  <p:nvGrpSpPr>
                    <p:cNvPr id="971" name="Group 162">
                      <a:extLst>
                        <a:ext uri="{FF2B5EF4-FFF2-40B4-BE49-F238E27FC236}">
                          <a16:creationId xmlns:a16="http://schemas.microsoft.com/office/drawing/2014/main" id="{2CC328D2-0D66-489A-A880-83812347E6E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04" y="1573"/>
                      <a:ext cx="383" cy="395"/>
                      <a:chOff x="960" y="1104"/>
                      <a:chExt cx="383" cy="395"/>
                    </a:xfrm>
                  </p:grpSpPr>
                  <p:sp>
                    <p:nvSpPr>
                      <p:cNvPr id="978" name="Freeform 163">
                        <a:extLst>
                          <a:ext uri="{FF2B5EF4-FFF2-40B4-BE49-F238E27FC236}">
                            <a16:creationId xmlns:a16="http://schemas.microsoft.com/office/drawing/2014/main" id="{294191F1-A13B-41BD-8E2B-1A9AFFED646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00" y="1392"/>
                        <a:ext cx="43" cy="107"/>
                      </a:xfrm>
                      <a:custGeom>
                        <a:avLst/>
                        <a:gdLst>
                          <a:gd name="T0" fmla="*/ 0 w 87"/>
                          <a:gd name="T1" fmla="*/ 213 h 213"/>
                          <a:gd name="T2" fmla="*/ 87 w 87"/>
                          <a:gd name="T3" fmla="*/ 129 h 213"/>
                          <a:gd name="T4" fmla="*/ 87 w 87"/>
                          <a:gd name="T5" fmla="*/ 0 h 213"/>
                          <a:gd name="T6" fmla="*/ 0 w 87"/>
                          <a:gd name="T7" fmla="*/ 86 h 213"/>
                          <a:gd name="T8" fmla="*/ 0 w 87"/>
                          <a:gd name="T9" fmla="*/ 213 h 2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87" h="213">
                            <a:moveTo>
                              <a:pt x="0" y="213"/>
                            </a:moveTo>
                            <a:lnTo>
                              <a:pt x="87" y="129"/>
                            </a:lnTo>
                            <a:lnTo>
                              <a:pt x="87" y="0"/>
                            </a:lnTo>
                            <a:lnTo>
                              <a:pt x="0" y="86"/>
                            </a:lnTo>
                            <a:lnTo>
                              <a:pt x="0" y="213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9" name="Freeform 164">
                        <a:extLst>
                          <a:ext uri="{FF2B5EF4-FFF2-40B4-BE49-F238E27FC236}">
                            <a16:creationId xmlns:a16="http://schemas.microsoft.com/office/drawing/2014/main" id="{21A46AE8-BD31-4E0A-8FE2-42374AD7C18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79" y="1392"/>
                        <a:ext cx="64" cy="33"/>
                      </a:xfrm>
                      <a:custGeom>
                        <a:avLst/>
                        <a:gdLst>
                          <a:gd name="T0" fmla="*/ 64 w 129"/>
                          <a:gd name="T1" fmla="*/ 65 h 65"/>
                          <a:gd name="T2" fmla="*/ 129 w 129"/>
                          <a:gd name="T3" fmla="*/ 0 h 65"/>
                          <a:gd name="T4" fmla="*/ 0 w 129"/>
                          <a:gd name="T5" fmla="*/ 0 h 65"/>
                          <a:gd name="T6" fmla="*/ 64 w 129"/>
                          <a:gd name="T7" fmla="*/ 65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29" h="65">
                            <a:moveTo>
                              <a:pt x="64" y="65"/>
                            </a:moveTo>
                            <a:lnTo>
                              <a:pt x="129" y="0"/>
                            </a:lnTo>
                            <a:lnTo>
                              <a:pt x="0" y="0"/>
                            </a:lnTo>
                            <a:lnTo>
                              <a:pt x="64" y="65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0" name="Freeform 165">
                        <a:extLst>
                          <a:ext uri="{FF2B5EF4-FFF2-40B4-BE49-F238E27FC236}">
                            <a16:creationId xmlns:a16="http://schemas.microsoft.com/office/drawing/2014/main" id="{ECBB07CF-2F6D-4ED6-AE09-4EE310CB0F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60" y="1414"/>
                        <a:ext cx="84" cy="21"/>
                      </a:xfrm>
                      <a:custGeom>
                        <a:avLst/>
                        <a:gdLst>
                          <a:gd name="T0" fmla="*/ 169 w 169"/>
                          <a:gd name="T1" fmla="*/ 42 h 42"/>
                          <a:gd name="T2" fmla="*/ 42 w 169"/>
                          <a:gd name="T3" fmla="*/ 0 h 42"/>
                          <a:gd name="T4" fmla="*/ 0 w 169"/>
                          <a:gd name="T5" fmla="*/ 42 h 42"/>
                          <a:gd name="T6" fmla="*/ 169 w 169"/>
                          <a:gd name="T7" fmla="*/ 42 h 4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69" h="42">
                            <a:moveTo>
                              <a:pt x="169" y="42"/>
                            </a:moveTo>
                            <a:lnTo>
                              <a:pt x="42" y="0"/>
                            </a:lnTo>
                            <a:lnTo>
                              <a:pt x="0" y="42"/>
                            </a:lnTo>
                            <a:lnTo>
                              <a:pt x="169" y="42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1" name="Freeform 166">
                        <a:extLst>
                          <a:ext uri="{FF2B5EF4-FFF2-40B4-BE49-F238E27FC236}">
                            <a16:creationId xmlns:a16="http://schemas.microsoft.com/office/drawing/2014/main" id="{63363D53-AE2B-40CA-8F63-020A591DF24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1" y="1392"/>
                        <a:ext cx="352" cy="43"/>
                      </a:xfrm>
                      <a:custGeom>
                        <a:avLst/>
                        <a:gdLst>
                          <a:gd name="T0" fmla="*/ 704 w 704"/>
                          <a:gd name="T1" fmla="*/ 23 h 86"/>
                          <a:gd name="T2" fmla="*/ 660 w 704"/>
                          <a:gd name="T3" fmla="*/ 0 h 86"/>
                          <a:gd name="T4" fmla="*/ 42 w 704"/>
                          <a:gd name="T5" fmla="*/ 0 h 86"/>
                          <a:gd name="T6" fmla="*/ 0 w 704"/>
                          <a:gd name="T7" fmla="*/ 44 h 86"/>
                          <a:gd name="T8" fmla="*/ 127 w 704"/>
                          <a:gd name="T9" fmla="*/ 86 h 86"/>
                          <a:gd name="T10" fmla="*/ 638 w 704"/>
                          <a:gd name="T11" fmla="*/ 86 h 86"/>
                          <a:gd name="T12" fmla="*/ 704 w 704"/>
                          <a:gd name="T13" fmla="*/ 23 h 8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704" h="86">
                            <a:moveTo>
                              <a:pt x="704" y="23"/>
                            </a:moveTo>
                            <a:lnTo>
                              <a:pt x="660" y="0"/>
                            </a:lnTo>
                            <a:lnTo>
                              <a:pt x="42" y="0"/>
                            </a:lnTo>
                            <a:lnTo>
                              <a:pt x="0" y="44"/>
                            </a:lnTo>
                            <a:lnTo>
                              <a:pt x="127" y="86"/>
                            </a:lnTo>
                            <a:lnTo>
                              <a:pt x="638" y="86"/>
                            </a:lnTo>
                            <a:lnTo>
                              <a:pt x="704" y="23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2" name="Freeform 167">
                        <a:extLst>
                          <a:ext uri="{FF2B5EF4-FFF2-40B4-BE49-F238E27FC236}">
                            <a16:creationId xmlns:a16="http://schemas.microsoft.com/office/drawing/2014/main" id="{D76949A0-414D-4D38-AC73-DE93393A5B1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40" cy="16"/>
                      </a:xfrm>
                      <a:custGeom>
                        <a:avLst/>
                        <a:gdLst>
                          <a:gd name="T0" fmla="*/ 0 w 481"/>
                          <a:gd name="T1" fmla="*/ 33 h 33"/>
                          <a:gd name="T2" fmla="*/ 42 w 481"/>
                          <a:gd name="T3" fmla="*/ 33 h 33"/>
                          <a:gd name="T4" fmla="*/ 84 w 481"/>
                          <a:gd name="T5" fmla="*/ 33 h 33"/>
                          <a:gd name="T6" fmla="*/ 125 w 481"/>
                          <a:gd name="T7" fmla="*/ 33 h 33"/>
                          <a:gd name="T8" fmla="*/ 165 w 481"/>
                          <a:gd name="T9" fmla="*/ 31 h 33"/>
                          <a:gd name="T10" fmla="*/ 204 w 481"/>
                          <a:gd name="T11" fmla="*/ 31 h 33"/>
                          <a:gd name="T12" fmla="*/ 240 w 481"/>
                          <a:gd name="T13" fmla="*/ 29 h 33"/>
                          <a:gd name="T14" fmla="*/ 277 w 481"/>
                          <a:gd name="T15" fmla="*/ 27 h 33"/>
                          <a:gd name="T16" fmla="*/ 310 w 481"/>
                          <a:gd name="T17" fmla="*/ 25 h 33"/>
                          <a:gd name="T18" fmla="*/ 340 w 481"/>
                          <a:gd name="T19" fmla="*/ 23 h 33"/>
                          <a:gd name="T20" fmla="*/ 369 w 481"/>
                          <a:gd name="T21" fmla="*/ 21 h 33"/>
                          <a:gd name="T22" fmla="*/ 394 w 481"/>
                          <a:gd name="T23" fmla="*/ 19 h 33"/>
                          <a:gd name="T24" fmla="*/ 415 w 481"/>
                          <a:gd name="T25" fmla="*/ 17 h 33"/>
                          <a:gd name="T26" fmla="*/ 435 w 481"/>
                          <a:gd name="T27" fmla="*/ 13 h 33"/>
                          <a:gd name="T28" fmla="*/ 452 w 481"/>
                          <a:gd name="T29" fmla="*/ 12 h 33"/>
                          <a:gd name="T30" fmla="*/ 463 w 481"/>
                          <a:gd name="T31" fmla="*/ 10 h 33"/>
                          <a:gd name="T32" fmla="*/ 473 w 481"/>
                          <a:gd name="T33" fmla="*/ 6 h 33"/>
                          <a:gd name="T34" fmla="*/ 479 w 481"/>
                          <a:gd name="T35" fmla="*/ 4 h 33"/>
                          <a:gd name="T36" fmla="*/ 481 w 481"/>
                          <a:gd name="T37" fmla="*/ 0 h 33"/>
                          <a:gd name="T38" fmla="*/ 481 w 481"/>
                          <a:gd name="T39" fmla="*/ 33 h 33"/>
                          <a:gd name="T40" fmla="*/ 0 w 481"/>
                          <a:gd name="T41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</a:cxnLst>
                        <a:rect l="0" t="0" r="r" b="b"/>
                        <a:pathLst>
                          <a:path w="481" h="33">
                            <a:moveTo>
                              <a:pt x="0" y="33"/>
                            </a:moveTo>
                            <a:lnTo>
                              <a:pt x="42" y="33"/>
                            </a:lnTo>
                            <a:lnTo>
                              <a:pt x="84" y="33"/>
                            </a:lnTo>
                            <a:lnTo>
                              <a:pt x="125" y="33"/>
                            </a:lnTo>
                            <a:lnTo>
                              <a:pt x="165" y="31"/>
                            </a:lnTo>
                            <a:lnTo>
                              <a:pt x="204" y="31"/>
                            </a:lnTo>
                            <a:lnTo>
                              <a:pt x="240" y="29"/>
                            </a:lnTo>
                            <a:lnTo>
                              <a:pt x="277" y="27"/>
                            </a:lnTo>
                            <a:lnTo>
                              <a:pt x="310" y="25"/>
                            </a:lnTo>
                            <a:lnTo>
                              <a:pt x="340" y="23"/>
                            </a:lnTo>
                            <a:lnTo>
                              <a:pt x="369" y="21"/>
                            </a:lnTo>
                            <a:lnTo>
                              <a:pt x="394" y="19"/>
                            </a:lnTo>
                            <a:lnTo>
                              <a:pt x="415" y="17"/>
                            </a:lnTo>
                            <a:lnTo>
                              <a:pt x="435" y="13"/>
                            </a:lnTo>
                            <a:lnTo>
                              <a:pt x="452" y="12"/>
                            </a:lnTo>
                            <a:lnTo>
                              <a:pt x="463" y="10"/>
                            </a:lnTo>
                            <a:lnTo>
                              <a:pt x="473" y="6"/>
                            </a:lnTo>
                            <a:lnTo>
                              <a:pt x="479" y="4"/>
                            </a:lnTo>
                            <a:lnTo>
                              <a:pt x="481" y="0"/>
                            </a:lnTo>
                            <a:lnTo>
                              <a:pt x="481" y="33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3" name="Freeform 168">
                        <a:extLst>
                          <a:ext uri="{FF2B5EF4-FFF2-40B4-BE49-F238E27FC236}">
                            <a16:creationId xmlns:a16="http://schemas.microsoft.com/office/drawing/2014/main" id="{3F377E94-3C41-4534-81BE-3FDA96BFD1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40" cy="16"/>
                      </a:xfrm>
                      <a:custGeom>
                        <a:avLst/>
                        <a:gdLst>
                          <a:gd name="T0" fmla="*/ 0 w 481"/>
                          <a:gd name="T1" fmla="*/ 33 h 33"/>
                          <a:gd name="T2" fmla="*/ 42 w 481"/>
                          <a:gd name="T3" fmla="*/ 33 h 33"/>
                          <a:gd name="T4" fmla="*/ 84 w 481"/>
                          <a:gd name="T5" fmla="*/ 33 h 33"/>
                          <a:gd name="T6" fmla="*/ 125 w 481"/>
                          <a:gd name="T7" fmla="*/ 33 h 33"/>
                          <a:gd name="T8" fmla="*/ 165 w 481"/>
                          <a:gd name="T9" fmla="*/ 31 h 33"/>
                          <a:gd name="T10" fmla="*/ 204 w 481"/>
                          <a:gd name="T11" fmla="*/ 31 h 33"/>
                          <a:gd name="T12" fmla="*/ 240 w 481"/>
                          <a:gd name="T13" fmla="*/ 29 h 33"/>
                          <a:gd name="T14" fmla="*/ 277 w 481"/>
                          <a:gd name="T15" fmla="*/ 27 h 33"/>
                          <a:gd name="T16" fmla="*/ 310 w 481"/>
                          <a:gd name="T17" fmla="*/ 25 h 33"/>
                          <a:gd name="T18" fmla="*/ 340 w 481"/>
                          <a:gd name="T19" fmla="*/ 23 h 33"/>
                          <a:gd name="T20" fmla="*/ 369 w 481"/>
                          <a:gd name="T21" fmla="*/ 21 h 33"/>
                          <a:gd name="T22" fmla="*/ 394 w 481"/>
                          <a:gd name="T23" fmla="*/ 19 h 33"/>
                          <a:gd name="T24" fmla="*/ 415 w 481"/>
                          <a:gd name="T25" fmla="*/ 17 h 33"/>
                          <a:gd name="T26" fmla="*/ 435 w 481"/>
                          <a:gd name="T27" fmla="*/ 13 h 33"/>
                          <a:gd name="T28" fmla="*/ 452 w 481"/>
                          <a:gd name="T29" fmla="*/ 12 h 33"/>
                          <a:gd name="T30" fmla="*/ 463 w 481"/>
                          <a:gd name="T31" fmla="*/ 10 h 33"/>
                          <a:gd name="T32" fmla="*/ 473 w 481"/>
                          <a:gd name="T33" fmla="*/ 6 h 33"/>
                          <a:gd name="T34" fmla="*/ 479 w 481"/>
                          <a:gd name="T35" fmla="*/ 4 h 33"/>
                          <a:gd name="T36" fmla="*/ 481 w 481"/>
                          <a:gd name="T37" fmla="*/ 0 h 33"/>
                          <a:gd name="T38" fmla="*/ 475 w 481"/>
                          <a:gd name="T39" fmla="*/ 0 h 33"/>
                          <a:gd name="T40" fmla="*/ 473 w 481"/>
                          <a:gd name="T41" fmla="*/ 4 h 33"/>
                          <a:gd name="T42" fmla="*/ 467 w 481"/>
                          <a:gd name="T43" fmla="*/ 6 h 33"/>
                          <a:gd name="T44" fmla="*/ 458 w 481"/>
                          <a:gd name="T45" fmla="*/ 10 h 33"/>
                          <a:gd name="T46" fmla="*/ 446 w 481"/>
                          <a:gd name="T47" fmla="*/ 12 h 33"/>
                          <a:gd name="T48" fmla="*/ 431 w 481"/>
                          <a:gd name="T49" fmla="*/ 13 h 33"/>
                          <a:gd name="T50" fmla="*/ 411 w 481"/>
                          <a:gd name="T51" fmla="*/ 17 h 33"/>
                          <a:gd name="T52" fmla="*/ 388 w 481"/>
                          <a:gd name="T53" fmla="*/ 19 h 33"/>
                          <a:gd name="T54" fmla="*/ 363 w 481"/>
                          <a:gd name="T55" fmla="*/ 21 h 33"/>
                          <a:gd name="T56" fmla="*/ 336 w 481"/>
                          <a:gd name="T57" fmla="*/ 23 h 33"/>
                          <a:gd name="T58" fmla="*/ 306 w 481"/>
                          <a:gd name="T59" fmla="*/ 25 h 33"/>
                          <a:gd name="T60" fmla="*/ 273 w 481"/>
                          <a:gd name="T61" fmla="*/ 27 h 33"/>
                          <a:gd name="T62" fmla="*/ 238 w 481"/>
                          <a:gd name="T63" fmla="*/ 29 h 33"/>
                          <a:gd name="T64" fmla="*/ 202 w 481"/>
                          <a:gd name="T65" fmla="*/ 29 h 33"/>
                          <a:gd name="T66" fmla="*/ 163 w 481"/>
                          <a:gd name="T67" fmla="*/ 31 h 33"/>
                          <a:gd name="T68" fmla="*/ 123 w 481"/>
                          <a:gd name="T69" fmla="*/ 33 h 33"/>
                          <a:gd name="T70" fmla="*/ 83 w 481"/>
                          <a:gd name="T71" fmla="*/ 33 h 33"/>
                          <a:gd name="T72" fmla="*/ 42 w 481"/>
                          <a:gd name="T73" fmla="*/ 33 h 33"/>
                          <a:gd name="T74" fmla="*/ 0 w 481"/>
                          <a:gd name="T75" fmla="*/ 33 h 33"/>
                          <a:gd name="T76" fmla="*/ 0 w 481"/>
                          <a:gd name="T77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81" h="33">
                            <a:moveTo>
                              <a:pt x="0" y="33"/>
                            </a:moveTo>
                            <a:lnTo>
                              <a:pt x="42" y="33"/>
                            </a:lnTo>
                            <a:lnTo>
                              <a:pt x="84" y="33"/>
                            </a:lnTo>
                            <a:lnTo>
                              <a:pt x="125" y="33"/>
                            </a:lnTo>
                            <a:lnTo>
                              <a:pt x="165" y="31"/>
                            </a:lnTo>
                            <a:lnTo>
                              <a:pt x="204" y="31"/>
                            </a:lnTo>
                            <a:lnTo>
                              <a:pt x="240" y="29"/>
                            </a:lnTo>
                            <a:lnTo>
                              <a:pt x="277" y="27"/>
                            </a:lnTo>
                            <a:lnTo>
                              <a:pt x="310" y="25"/>
                            </a:lnTo>
                            <a:lnTo>
                              <a:pt x="340" y="23"/>
                            </a:lnTo>
                            <a:lnTo>
                              <a:pt x="369" y="21"/>
                            </a:lnTo>
                            <a:lnTo>
                              <a:pt x="394" y="19"/>
                            </a:lnTo>
                            <a:lnTo>
                              <a:pt x="415" y="17"/>
                            </a:lnTo>
                            <a:lnTo>
                              <a:pt x="435" y="13"/>
                            </a:lnTo>
                            <a:lnTo>
                              <a:pt x="452" y="12"/>
                            </a:lnTo>
                            <a:lnTo>
                              <a:pt x="463" y="10"/>
                            </a:lnTo>
                            <a:lnTo>
                              <a:pt x="473" y="6"/>
                            </a:lnTo>
                            <a:lnTo>
                              <a:pt x="479" y="4"/>
                            </a:lnTo>
                            <a:lnTo>
                              <a:pt x="481" y="0"/>
                            </a:lnTo>
                            <a:lnTo>
                              <a:pt x="475" y="0"/>
                            </a:lnTo>
                            <a:lnTo>
                              <a:pt x="473" y="4"/>
                            </a:lnTo>
                            <a:lnTo>
                              <a:pt x="467" y="6"/>
                            </a:lnTo>
                            <a:lnTo>
                              <a:pt x="458" y="10"/>
                            </a:lnTo>
                            <a:lnTo>
                              <a:pt x="446" y="12"/>
                            </a:lnTo>
                            <a:lnTo>
                              <a:pt x="431" y="13"/>
                            </a:lnTo>
                            <a:lnTo>
                              <a:pt x="411" y="17"/>
                            </a:lnTo>
                            <a:lnTo>
                              <a:pt x="388" y="19"/>
                            </a:lnTo>
                            <a:lnTo>
                              <a:pt x="363" y="21"/>
                            </a:lnTo>
                            <a:lnTo>
                              <a:pt x="336" y="23"/>
                            </a:lnTo>
                            <a:lnTo>
                              <a:pt x="306" y="25"/>
                            </a:lnTo>
                            <a:lnTo>
                              <a:pt x="273" y="27"/>
                            </a:lnTo>
                            <a:lnTo>
                              <a:pt x="238" y="29"/>
                            </a:lnTo>
                            <a:lnTo>
                              <a:pt x="202" y="29"/>
                            </a:lnTo>
                            <a:lnTo>
                              <a:pt x="163" y="31"/>
                            </a:lnTo>
                            <a:lnTo>
                              <a:pt x="123" y="33"/>
                            </a:lnTo>
                            <a:lnTo>
                              <a:pt x="83" y="33"/>
                            </a:lnTo>
                            <a:lnTo>
                              <a:pt x="42" y="33"/>
                            </a:lnTo>
                            <a:lnTo>
                              <a:pt x="0" y="33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4" name="Freeform 169">
                        <a:extLst>
                          <a:ext uri="{FF2B5EF4-FFF2-40B4-BE49-F238E27FC236}">
                            <a16:creationId xmlns:a16="http://schemas.microsoft.com/office/drawing/2014/main" id="{51CBFFDE-51F8-4AFD-AB9A-F160B838A67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37" cy="16"/>
                      </a:xfrm>
                      <a:custGeom>
                        <a:avLst/>
                        <a:gdLst>
                          <a:gd name="T0" fmla="*/ 0 w 475"/>
                          <a:gd name="T1" fmla="*/ 33 h 33"/>
                          <a:gd name="T2" fmla="*/ 42 w 475"/>
                          <a:gd name="T3" fmla="*/ 33 h 33"/>
                          <a:gd name="T4" fmla="*/ 83 w 475"/>
                          <a:gd name="T5" fmla="*/ 33 h 33"/>
                          <a:gd name="T6" fmla="*/ 123 w 475"/>
                          <a:gd name="T7" fmla="*/ 33 h 33"/>
                          <a:gd name="T8" fmla="*/ 163 w 475"/>
                          <a:gd name="T9" fmla="*/ 31 h 33"/>
                          <a:gd name="T10" fmla="*/ 202 w 475"/>
                          <a:gd name="T11" fmla="*/ 29 h 33"/>
                          <a:gd name="T12" fmla="*/ 238 w 475"/>
                          <a:gd name="T13" fmla="*/ 29 h 33"/>
                          <a:gd name="T14" fmla="*/ 273 w 475"/>
                          <a:gd name="T15" fmla="*/ 27 h 33"/>
                          <a:gd name="T16" fmla="*/ 306 w 475"/>
                          <a:gd name="T17" fmla="*/ 25 h 33"/>
                          <a:gd name="T18" fmla="*/ 336 w 475"/>
                          <a:gd name="T19" fmla="*/ 23 h 33"/>
                          <a:gd name="T20" fmla="*/ 363 w 475"/>
                          <a:gd name="T21" fmla="*/ 21 h 33"/>
                          <a:gd name="T22" fmla="*/ 388 w 475"/>
                          <a:gd name="T23" fmla="*/ 19 h 33"/>
                          <a:gd name="T24" fmla="*/ 411 w 475"/>
                          <a:gd name="T25" fmla="*/ 17 h 33"/>
                          <a:gd name="T26" fmla="*/ 431 w 475"/>
                          <a:gd name="T27" fmla="*/ 13 h 33"/>
                          <a:gd name="T28" fmla="*/ 446 w 475"/>
                          <a:gd name="T29" fmla="*/ 12 h 33"/>
                          <a:gd name="T30" fmla="*/ 458 w 475"/>
                          <a:gd name="T31" fmla="*/ 10 h 33"/>
                          <a:gd name="T32" fmla="*/ 467 w 475"/>
                          <a:gd name="T33" fmla="*/ 6 h 33"/>
                          <a:gd name="T34" fmla="*/ 473 w 475"/>
                          <a:gd name="T35" fmla="*/ 4 h 33"/>
                          <a:gd name="T36" fmla="*/ 475 w 475"/>
                          <a:gd name="T37" fmla="*/ 0 h 33"/>
                          <a:gd name="T38" fmla="*/ 469 w 475"/>
                          <a:gd name="T39" fmla="*/ 0 h 33"/>
                          <a:gd name="T40" fmla="*/ 467 w 475"/>
                          <a:gd name="T41" fmla="*/ 4 h 33"/>
                          <a:gd name="T42" fmla="*/ 461 w 475"/>
                          <a:gd name="T43" fmla="*/ 6 h 33"/>
                          <a:gd name="T44" fmla="*/ 454 w 475"/>
                          <a:gd name="T45" fmla="*/ 10 h 33"/>
                          <a:gd name="T46" fmla="*/ 440 w 475"/>
                          <a:gd name="T47" fmla="*/ 12 h 33"/>
                          <a:gd name="T48" fmla="*/ 425 w 475"/>
                          <a:gd name="T49" fmla="*/ 13 h 33"/>
                          <a:gd name="T50" fmla="*/ 406 w 475"/>
                          <a:gd name="T51" fmla="*/ 17 h 33"/>
                          <a:gd name="T52" fmla="*/ 385 w 475"/>
                          <a:gd name="T53" fmla="*/ 19 h 33"/>
                          <a:gd name="T54" fmla="*/ 360 w 475"/>
                          <a:gd name="T55" fmla="*/ 21 h 33"/>
                          <a:gd name="T56" fmla="*/ 333 w 475"/>
                          <a:gd name="T57" fmla="*/ 23 h 33"/>
                          <a:gd name="T58" fmla="*/ 302 w 475"/>
                          <a:gd name="T59" fmla="*/ 25 h 33"/>
                          <a:gd name="T60" fmla="*/ 269 w 475"/>
                          <a:gd name="T61" fmla="*/ 27 h 33"/>
                          <a:gd name="T62" fmla="*/ 235 w 475"/>
                          <a:gd name="T63" fmla="*/ 29 h 33"/>
                          <a:gd name="T64" fmla="*/ 198 w 475"/>
                          <a:gd name="T65" fmla="*/ 29 h 33"/>
                          <a:gd name="T66" fmla="*/ 161 w 475"/>
                          <a:gd name="T67" fmla="*/ 31 h 33"/>
                          <a:gd name="T68" fmla="*/ 121 w 475"/>
                          <a:gd name="T69" fmla="*/ 31 h 33"/>
                          <a:gd name="T70" fmla="*/ 83 w 475"/>
                          <a:gd name="T71" fmla="*/ 33 h 33"/>
                          <a:gd name="T72" fmla="*/ 42 w 475"/>
                          <a:gd name="T73" fmla="*/ 33 h 33"/>
                          <a:gd name="T74" fmla="*/ 0 w 475"/>
                          <a:gd name="T75" fmla="*/ 33 h 33"/>
                          <a:gd name="T76" fmla="*/ 0 w 475"/>
                          <a:gd name="T77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75" h="33">
                            <a:moveTo>
                              <a:pt x="0" y="33"/>
                            </a:moveTo>
                            <a:lnTo>
                              <a:pt x="42" y="33"/>
                            </a:lnTo>
                            <a:lnTo>
                              <a:pt x="83" y="33"/>
                            </a:lnTo>
                            <a:lnTo>
                              <a:pt x="123" y="33"/>
                            </a:lnTo>
                            <a:lnTo>
                              <a:pt x="163" y="31"/>
                            </a:lnTo>
                            <a:lnTo>
                              <a:pt x="202" y="29"/>
                            </a:lnTo>
                            <a:lnTo>
                              <a:pt x="238" y="29"/>
                            </a:lnTo>
                            <a:lnTo>
                              <a:pt x="273" y="27"/>
                            </a:lnTo>
                            <a:lnTo>
                              <a:pt x="306" y="25"/>
                            </a:lnTo>
                            <a:lnTo>
                              <a:pt x="336" y="23"/>
                            </a:lnTo>
                            <a:lnTo>
                              <a:pt x="363" y="21"/>
                            </a:lnTo>
                            <a:lnTo>
                              <a:pt x="388" y="19"/>
                            </a:lnTo>
                            <a:lnTo>
                              <a:pt x="411" y="17"/>
                            </a:lnTo>
                            <a:lnTo>
                              <a:pt x="431" y="13"/>
                            </a:lnTo>
                            <a:lnTo>
                              <a:pt x="446" y="12"/>
                            </a:lnTo>
                            <a:lnTo>
                              <a:pt x="458" y="10"/>
                            </a:lnTo>
                            <a:lnTo>
                              <a:pt x="467" y="6"/>
                            </a:lnTo>
                            <a:lnTo>
                              <a:pt x="473" y="4"/>
                            </a:lnTo>
                            <a:lnTo>
                              <a:pt x="475" y="0"/>
                            </a:lnTo>
                            <a:lnTo>
                              <a:pt x="469" y="0"/>
                            </a:lnTo>
                            <a:lnTo>
                              <a:pt x="467" y="4"/>
                            </a:lnTo>
                            <a:lnTo>
                              <a:pt x="461" y="6"/>
                            </a:lnTo>
                            <a:lnTo>
                              <a:pt x="454" y="10"/>
                            </a:lnTo>
                            <a:lnTo>
                              <a:pt x="440" y="12"/>
                            </a:lnTo>
                            <a:lnTo>
                              <a:pt x="425" y="13"/>
                            </a:lnTo>
                            <a:lnTo>
                              <a:pt x="406" y="17"/>
                            </a:lnTo>
                            <a:lnTo>
                              <a:pt x="385" y="19"/>
                            </a:lnTo>
                            <a:lnTo>
                              <a:pt x="360" y="21"/>
                            </a:lnTo>
                            <a:lnTo>
                              <a:pt x="333" y="23"/>
                            </a:lnTo>
                            <a:lnTo>
                              <a:pt x="302" y="25"/>
                            </a:lnTo>
                            <a:lnTo>
                              <a:pt x="269" y="27"/>
                            </a:lnTo>
                            <a:lnTo>
                              <a:pt x="235" y="29"/>
                            </a:lnTo>
                            <a:lnTo>
                              <a:pt x="198" y="29"/>
                            </a:lnTo>
                            <a:lnTo>
                              <a:pt x="161" y="31"/>
                            </a:lnTo>
                            <a:lnTo>
                              <a:pt x="121" y="31"/>
                            </a:lnTo>
                            <a:lnTo>
                              <a:pt x="83" y="33"/>
                            </a:lnTo>
                            <a:lnTo>
                              <a:pt x="42" y="33"/>
                            </a:lnTo>
                            <a:lnTo>
                              <a:pt x="0" y="33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BEBEB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5" name="Freeform 170">
                        <a:extLst>
                          <a:ext uri="{FF2B5EF4-FFF2-40B4-BE49-F238E27FC236}">
                            <a16:creationId xmlns:a16="http://schemas.microsoft.com/office/drawing/2014/main" id="{DBD1DA41-1DC0-40EB-B190-2D664D4A1BA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35" cy="16"/>
                      </a:xfrm>
                      <a:custGeom>
                        <a:avLst/>
                        <a:gdLst>
                          <a:gd name="T0" fmla="*/ 0 w 469"/>
                          <a:gd name="T1" fmla="*/ 33 h 33"/>
                          <a:gd name="T2" fmla="*/ 42 w 469"/>
                          <a:gd name="T3" fmla="*/ 33 h 33"/>
                          <a:gd name="T4" fmla="*/ 83 w 469"/>
                          <a:gd name="T5" fmla="*/ 33 h 33"/>
                          <a:gd name="T6" fmla="*/ 121 w 469"/>
                          <a:gd name="T7" fmla="*/ 31 h 33"/>
                          <a:gd name="T8" fmla="*/ 161 w 469"/>
                          <a:gd name="T9" fmla="*/ 31 h 33"/>
                          <a:gd name="T10" fmla="*/ 198 w 469"/>
                          <a:gd name="T11" fmla="*/ 29 h 33"/>
                          <a:gd name="T12" fmla="*/ 235 w 469"/>
                          <a:gd name="T13" fmla="*/ 29 h 33"/>
                          <a:gd name="T14" fmla="*/ 269 w 469"/>
                          <a:gd name="T15" fmla="*/ 27 h 33"/>
                          <a:gd name="T16" fmla="*/ 302 w 469"/>
                          <a:gd name="T17" fmla="*/ 25 h 33"/>
                          <a:gd name="T18" fmla="*/ 333 w 469"/>
                          <a:gd name="T19" fmla="*/ 23 h 33"/>
                          <a:gd name="T20" fmla="*/ 360 w 469"/>
                          <a:gd name="T21" fmla="*/ 21 h 33"/>
                          <a:gd name="T22" fmla="*/ 385 w 469"/>
                          <a:gd name="T23" fmla="*/ 19 h 33"/>
                          <a:gd name="T24" fmla="*/ 406 w 469"/>
                          <a:gd name="T25" fmla="*/ 17 h 33"/>
                          <a:gd name="T26" fmla="*/ 425 w 469"/>
                          <a:gd name="T27" fmla="*/ 13 h 33"/>
                          <a:gd name="T28" fmla="*/ 440 w 469"/>
                          <a:gd name="T29" fmla="*/ 12 h 33"/>
                          <a:gd name="T30" fmla="*/ 454 w 469"/>
                          <a:gd name="T31" fmla="*/ 10 h 33"/>
                          <a:gd name="T32" fmla="*/ 461 w 469"/>
                          <a:gd name="T33" fmla="*/ 6 h 33"/>
                          <a:gd name="T34" fmla="*/ 467 w 469"/>
                          <a:gd name="T35" fmla="*/ 4 h 33"/>
                          <a:gd name="T36" fmla="*/ 469 w 469"/>
                          <a:gd name="T37" fmla="*/ 0 h 33"/>
                          <a:gd name="T38" fmla="*/ 463 w 469"/>
                          <a:gd name="T39" fmla="*/ 0 h 33"/>
                          <a:gd name="T40" fmla="*/ 461 w 469"/>
                          <a:gd name="T41" fmla="*/ 4 h 33"/>
                          <a:gd name="T42" fmla="*/ 456 w 469"/>
                          <a:gd name="T43" fmla="*/ 6 h 33"/>
                          <a:gd name="T44" fmla="*/ 448 w 469"/>
                          <a:gd name="T45" fmla="*/ 8 h 33"/>
                          <a:gd name="T46" fmla="*/ 435 w 469"/>
                          <a:gd name="T47" fmla="*/ 12 h 33"/>
                          <a:gd name="T48" fmla="*/ 419 w 469"/>
                          <a:gd name="T49" fmla="*/ 13 h 33"/>
                          <a:gd name="T50" fmla="*/ 402 w 469"/>
                          <a:gd name="T51" fmla="*/ 15 h 33"/>
                          <a:gd name="T52" fmla="*/ 379 w 469"/>
                          <a:gd name="T53" fmla="*/ 19 h 33"/>
                          <a:gd name="T54" fmla="*/ 356 w 469"/>
                          <a:gd name="T55" fmla="*/ 21 h 33"/>
                          <a:gd name="T56" fmla="*/ 327 w 469"/>
                          <a:gd name="T57" fmla="*/ 23 h 33"/>
                          <a:gd name="T58" fmla="*/ 298 w 469"/>
                          <a:gd name="T59" fmla="*/ 25 h 33"/>
                          <a:gd name="T60" fmla="*/ 265 w 469"/>
                          <a:gd name="T61" fmla="*/ 27 h 33"/>
                          <a:gd name="T62" fmla="*/ 233 w 469"/>
                          <a:gd name="T63" fmla="*/ 27 h 33"/>
                          <a:gd name="T64" fmla="*/ 196 w 469"/>
                          <a:gd name="T65" fmla="*/ 29 h 33"/>
                          <a:gd name="T66" fmla="*/ 159 w 469"/>
                          <a:gd name="T67" fmla="*/ 31 h 33"/>
                          <a:gd name="T68" fmla="*/ 121 w 469"/>
                          <a:gd name="T69" fmla="*/ 31 h 33"/>
                          <a:gd name="T70" fmla="*/ 81 w 469"/>
                          <a:gd name="T71" fmla="*/ 31 h 33"/>
                          <a:gd name="T72" fmla="*/ 40 w 469"/>
                          <a:gd name="T73" fmla="*/ 33 h 33"/>
                          <a:gd name="T74" fmla="*/ 0 w 469"/>
                          <a:gd name="T75" fmla="*/ 33 h 33"/>
                          <a:gd name="T76" fmla="*/ 0 w 469"/>
                          <a:gd name="T77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69" h="33">
                            <a:moveTo>
                              <a:pt x="0" y="33"/>
                            </a:moveTo>
                            <a:lnTo>
                              <a:pt x="42" y="33"/>
                            </a:lnTo>
                            <a:lnTo>
                              <a:pt x="83" y="33"/>
                            </a:lnTo>
                            <a:lnTo>
                              <a:pt x="121" y="31"/>
                            </a:lnTo>
                            <a:lnTo>
                              <a:pt x="161" y="31"/>
                            </a:lnTo>
                            <a:lnTo>
                              <a:pt x="198" y="29"/>
                            </a:lnTo>
                            <a:lnTo>
                              <a:pt x="235" y="29"/>
                            </a:lnTo>
                            <a:lnTo>
                              <a:pt x="269" y="27"/>
                            </a:lnTo>
                            <a:lnTo>
                              <a:pt x="302" y="25"/>
                            </a:lnTo>
                            <a:lnTo>
                              <a:pt x="333" y="23"/>
                            </a:lnTo>
                            <a:lnTo>
                              <a:pt x="360" y="21"/>
                            </a:lnTo>
                            <a:lnTo>
                              <a:pt x="385" y="19"/>
                            </a:lnTo>
                            <a:lnTo>
                              <a:pt x="406" y="17"/>
                            </a:lnTo>
                            <a:lnTo>
                              <a:pt x="425" y="13"/>
                            </a:lnTo>
                            <a:lnTo>
                              <a:pt x="440" y="12"/>
                            </a:lnTo>
                            <a:lnTo>
                              <a:pt x="454" y="10"/>
                            </a:lnTo>
                            <a:lnTo>
                              <a:pt x="461" y="6"/>
                            </a:lnTo>
                            <a:lnTo>
                              <a:pt x="467" y="4"/>
                            </a:lnTo>
                            <a:lnTo>
                              <a:pt x="469" y="0"/>
                            </a:lnTo>
                            <a:lnTo>
                              <a:pt x="463" y="0"/>
                            </a:lnTo>
                            <a:lnTo>
                              <a:pt x="461" y="4"/>
                            </a:lnTo>
                            <a:lnTo>
                              <a:pt x="456" y="6"/>
                            </a:lnTo>
                            <a:lnTo>
                              <a:pt x="448" y="8"/>
                            </a:lnTo>
                            <a:lnTo>
                              <a:pt x="435" y="12"/>
                            </a:lnTo>
                            <a:lnTo>
                              <a:pt x="419" y="13"/>
                            </a:lnTo>
                            <a:lnTo>
                              <a:pt x="402" y="15"/>
                            </a:lnTo>
                            <a:lnTo>
                              <a:pt x="379" y="19"/>
                            </a:lnTo>
                            <a:lnTo>
                              <a:pt x="356" y="21"/>
                            </a:lnTo>
                            <a:lnTo>
                              <a:pt x="327" y="23"/>
                            </a:lnTo>
                            <a:lnTo>
                              <a:pt x="298" y="25"/>
                            </a:lnTo>
                            <a:lnTo>
                              <a:pt x="265" y="27"/>
                            </a:lnTo>
                            <a:lnTo>
                              <a:pt x="233" y="27"/>
                            </a:lnTo>
                            <a:lnTo>
                              <a:pt x="196" y="29"/>
                            </a:lnTo>
                            <a:lnTo>
                              <a:pt x="159" y="31"/>
                            </a:lnTo>
                            <a:lnTo>
                              <a:pt x="121" y="31"/>
                            </a:lnTo>
                            <a:lnTo>
                              <a:pt x="81" y="31"/>
                            </a:lnTo>
                            <a:lnTo>
                              <a:pt x="40" y="33"/>
                            </a:lnTo>
                            <a:lnTo>
                              <a:pt x="0" y="33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BDBDB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6" name="Freeform 171">
                        <a:extLst>
                          <a:ext uri="{FF2B5EF4-FFF2-40B4-BE49-F238E27FC236}">
                            <a16:creationId xmlns:a16="http://schemas.microsoft.com/office/drawing/2014/main" id="{FFD2D187-D2AE-4A97-A5B9-B283F96D61A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32" cy="16"/>
                      </a:xfrm>
                      <a:custGeom>
                        <a:avLst/>
                        <a:gdLst>
                          <a:gd name="T0" fmla="*/ 0 w 463"/>
                          <a:gd name="T1" fmla="*/ 33 h 33"/>
                          <a:gd name="T2" fmla="*/ 40 w 463"/>
                          <a:gd name="T3" fmla="*/ 33 h 33"/>
                          <a:gd name="T4" fmla="*/ 81 w 463"/>
                          <a:gd name="T5" fmla="*/ 31 h 33"/>
                          <a:gd name="T6" fmla="*/ 121 w 463"/>
                          <a:gd name="T7" fmla="*/ 31 h 33"/>
                          <a:gd name="T8" fmla="*/ 159 w 463"/>
                          <a:gd name="T9" fmla="*/ 31 h 33"/>
                          <a:gd name="T10" fmla="*/ 196 w 463"/>
                          <a:gd name="T11" fmla="*/ 29 h 33"/>
                          <a:gd name="T12" fmla="*/ 233 w 463"/>
                          <a:gd name="T13" fmla="*/ 27 h 33"/>
                          <a:gd name="T14" fmla="*/ 265 w 463"/>
                          <a:gd name="T15" fmla="*/ 27 h 33"/>
                          <a:gd name="T16" fmla="*/ 298 w 463"/>
                          <a:gd name="T17" fmla="*/ 25 h 33"/>
                          <a:gd name="T18" fmla="*/ 327 w 463"/>
                          <a:gd name="T19" fmla="*/ 23 h 33"/>
                          <a:gd name="T20" fmla="*/ 356 w 463"/>
                          <a:gd name="T21" fmla="*/ 21 h 33"/>
                          <a:gd name="T22" fmla="*/ 379 w 463"/>
                          <a:gd name="T23" fmla="*/ 19 h 33"/>
                          <a:gd name="T24" fmla="*/ 402 w 463"/>
                          <a:gd name="T25" fmla="*/ 15 h 33"/>
                          <a:gd name="T26" fmla="*/ 419 w 463"/>
                          <a:gd name="T27" fmla="*/ 13 h 33"/>
                          <a:gd name="T28" fmla="*/ 435 w 463"/>
                          <a:gd name="T29" fmla="*/ 12 h 33"/>
                          <a:gd name="T30" fmla="*/ 448 w 463"/>
                          <a:gd name="T31" fmla="*/ 8 h 33"/>
                          <a:gd name="T32" fmla="*/ 456 w 463"/>
                          <a:gd name="T33" fmla="*/ 6 h 33"/>
                          <a:gd name="T34" fmla="*/ 461 w 463"/>
                          <a:gd name="T35" fmla="*/ 4 h 33"/>
                          <a:gd name="T36" fmla="*/ 463 w 463"/>
                          <a:gd name="T37" fmla="*/ 0 h 33"/>
                          <a:gd name="T38" fmla="*/ 458 w 463"/>
                          <a:gd name="T39" fmla="*/ 0 h 33"/>
                          <a:gd name="T40" fmla="*/ 456 w 463"/>
                          <a:gd name="T41" fmla="*/ 4 h 33"/>
                          <a:gd name="T42" fmla="*/ 450 w 463"/>
                          <a:gd name="T43" fmla="*/ 6 h 33"/>
                          <a:gd name="T44" fmla="*/ 442 w 463"/>
                          <a:gd name="T45" fmla="*/ 8 h 33"/>
                          <a:gd name="T46" fmla="*/ 431 w 463"/>
                          <a:gd name="T47" fmla="*/ 12 h 33"/>
                          <a:gd name="T48" fmla="*/ 415 w 463"/>
                          <a:gd name="T49" fmla="*/ 13 h 33"/>
                          <a:gd name="T50" fmla="*/ 396 w 463"/>
                          <a:gd name="T51" fmla="*/ 15 h 33"/>
                          <a:gd name="T52" fmla="*/ 375 w 463"/>
                          <a:gd name="T53" fmla="*/ 19 h 33"/>
                          <a:gd name="T54" fmla="*/ 350 w 463"/>
                          <a:gd name="T55" fmla="*/ 21 h 33"/>
                          <a:gd name="T56" fmla="*/ 323 w 463"/>
                          <a:gd name="T57" fmla="*/ 23 h 33"/>
                          <a:gd name="T58" fmla="*/ 294 w 463"/>
                          <a:gd name="T59" fmla="*/ 25 h 33"/>
                          <a:gd name="T60" fmla="*/ 263 w 463"/>
                          <a:gd name="T61" fmla="*/ 27 h 33"/>
                          <a:gd name="T62" fmla="*/ 229 w 463"/>
                          <a:gd name="T63" fmla="*/ 27 h 33"/>
                          <a:gd name="T64" fmla="*/ 194 w 463"/>
                          <a:gd name="T65" fmla="*/ 29 h 33"/>
                          <a:gd name="T66" fmla="*/ 158 w 463"/>
                          <a:gd name="T67" fmla="*/ 29 h 33"/>
                          <a:gd name="T68" fmla="*/ 119 w 463"/>
                          <a:gd name="T69" fmla="*/ 31 h 33"/>
                          <a:gd name="T70" fmla="*/ 81 w 463"/>
                          <a:gd name="T71" fmla="*/ 31 h 33"/>
                          <a:gd name="T72" fmla="*/ 40 w 463"/>
                          <a:gd name="T73" fmla="*/ 31 h 33"/>
                          <a:gd name="T74" fmla="*/ 0 w 463"/>
                          <a:gd name="T75" fmla="*/ 31 h 33"/>
                          <a:gd name="T76" fmla="*/ 0 w 463"/>
                          <a:gd name="T77" fmla="*/ 33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63" h="33">
                            <a:moveTo>
                              <a:pt x="0" y="33"/>
                            </a:moveTo>
                            <a:lnTo>
                              <a:pt x="40" y="33"/>
                            </a:lnTo>
                            <a:lnTo>
                              <a:pt x="81" y="31"/>
                            </a:lnTo>
                            <a:lnTo>
                              <a:pt x="121" y="31"/>
                            </a:lnTo>
                            <a:lnTo>
                              <a:pt x="159" y="31"/>
                            </a:lnTo>
                            <a:lnTo>
                              <a:pt x="196" y="29"/>
                            </a:lnTo>
                            <a:lnTo>
                              <a:pt x="233" y="27"/>
                            </a:lnTo>
                            <a:lnTo>
                              <a:pt x="265" y="27"/>
                            </a:lnTo>
                            <a:lnTo>
                              <a:pt x="298" y="25"/>
                            </a:lnTo>
                            <a:lnTo>
                              <a:pt x="327" y="23"/>
                            </a:lnTo>
                            <a:lnTo>
                              <a:pt x="356" y="21"/>
                            </a:lnTo>
                            <a:lnTo>
                              <a:pt x="379" y="19"/>
                            </a:lnTo>
                            <a:lnTo>
                              <a:pt x="402" y="15"/>
                            </a:lnTo>
                            <a:lnTo>
                              <a:pt x="419" y="13"/>
                            </a:lnTo>
                            <a:lnTo>
                              <a:pt x="435" y="12"/>
                            </a:lnTo>
                            <a:lnTo>
                              <a:pt x="448" y="8"/>
                            </a:lnTo>
                            <a:lnTo>
                              <a:pt x="456" y="6"/>
                            </a:lnTo>
                            <a:lnTo>
                              <a:pt x="461" y="4"/>
                            </a:lnTo>
                            <a:lnTo>
                              <a:pt x="463" y="0"/>
                            </a:lnTo>
                            <a:lnTo>
                              <a:pt x="458" y="0"/>
                            </a:lnTo>
                            <a:lnTo>
                              <a:pt x="456" y="4"/>
                            </a:lnTo>
                            <a:lnTo>
                              <a:pt x="450" y="6"/>
                            </a:lnTo>
                            <a:lnTo>
                              <a:pt x="442" y="8"/>
                            </a:lnTo>
                            <a:lnTo>
                              <a:pt x="431" y="12"/>
                            </a:lnTo>
                            <a:lnTo>
                              <a:pt x="415" y="13"/>
                            </a:lnTo>
                            <a:lnTo>
                              <a:pt x="396" y="15"/>
                            </a:lnTo>
                            <a:lnTo>
                              <a:pt x="375" y="19"/>
                            </a:lnTo>
                            <a:lnTo>
                              <a:pt x="350" y="21"/>
                            </a:lnTo>
                            <a:lnTo>
                              <a:pt x="323" y="23"/>
                            </a:lnTo>
                            <a:lnTo>
                              <a:pt x="294" y="25"/>
                            </a:lnTo>
                            <a:lnTo>
                              <a:pt x="263" y="27"/>
                            </a:lnTo>
                            <a:lnTo>
                              <a:pt x="229" y="27"/>
                            </a:lnTo>
                            <a:lnTo>
                              <a:pt x="194" y="29"/>
                            </a:lnTo>
                            <a:lnTo>
                              <a:pt x="158" y="29"/>
                            </a:lnTo>
                            <a:lnTo>
                              <a:pt x="119" y="31"/>
                            </a:lnTo>
                            <a:lnTo>
                              <a:pt x="81" y="31"/>
                            </a:lnTo>
                            <a:lnTo>
                              <a:pt x="40" y="31"/>
                            </a:lnTo>
                            <a:lnTo>
                              <a:pt x="0" y="31"/>
                            </a:lnTo>
                            <a:lnTo>
                              <a:pt x="0" y="33"/>
                            </a:lnTo>
                            <a:close/>
                          </a:path>
                        </a:pathLst>
                      </a:custGeom>
                      <a:solidFill>
                        <a:srgbClr val="BCBCB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7" name="Freeform 172">
                        <a:extLst>
                          <a:ext uri="{FF2B5EF4-FFF2-40B4-BE49-F238E27FC236}">
                            <a16:creationId xmlns:a16="http://schemas.microsoft.com/office/drawing/2014/main" id="{C536F6DF-AF05-49EF-B462-96EE679EFBB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29" cy="15"/>
                      </a:xfrm>
                      <a:custGeom>
                        <a:avLst/>
                        <a:gdLst>
                          <a:gd name="T0" fmla="*/ 0 w 458"/>
                          <a:gd name="T1" fmla="*/ 31 h 31"/>
                          <a:gd name="T2" fmla="*/ 40 w 458"/>
                          <a:gd name="T3" fmla="*/ 31 h 31"/>
                          <a:gd name="T4" fmla="*/ 81 w 458"/>
                          <a:gd name="T5" fmla="*/ 31 h 31"/>
                          <a:gd name="T6" fmla="*/ 119 w 458"/>
                          <a:gd name="T7" fmla="*/ 31 h 31"/>
                          <a:gd name="T8" fmla="*/ 158 w 458"/>
                          <a:gd name="T9" fmla="*/ 29 h 31"/>
                          <a:gd name="T10" fmla="*/ 194 w 458"/>
                          <a:gd name="T11" fmla="*/ 29 h 31"/>
                          <a:gd name="T12" fmla="*/ 229 w 458"/>
                          <a:gd name="T13" fmla="*/ 27 h 31"/>
                          <a:gd name="T14" fmla="*/ 263 w 458"/>
                          <a:gd name="T15" fmla="*/ 27 h 31"/>
                          <a:gd name="T16" fmla="*/ 294 w 458"/>
                          <a:gd name="T17" fmla="*/ 25 h 31"/>
                          <a:gd name="T18" fmla="*/ 323 w 458"/>
                          <a:gd name="T19" fmla="*/ 23 h 31"/>
                          <a:gd name="T20" fmla="*/ 350 w 458"/>
                          <a:gd name="T21" fmla="*/ 21 h 31"/>
                          <a:gd name="T22" fmla="*/ 375 w 458"/>
                          <a:gd name="T23" fmla="*/ 19 h 31"/>
                          <a:gd name="T24" fmla="*/ 396 w 458"/>
                          <a:gd name="T25" fmla="*/ 15 h 31"/>
                          <a:gd name="T26" fmla="*/ 415 w 458"/>
                          <a:gd name="T27" fmla="*/ 13 h 31"/>
                          <a:gd name="T28" fmla="*/ 431 w 458"/>
                          <a:gd name="T29" fmla="*/ 12 h 31"/>
                          <a:gd name="T30" fmla="*/ 442 w 458"/>
                          <a:gd name="T31" fmla="*/ 8 h 31"/>
                          <a:gd name="T32" fmla="*/ 450 w 458"/>
                          <a:gd name="T33" fmla="*/ 6 h 31"/>
                          <a:gd name="T34" fmla="*/ 456 w 458"/>
                          <a:gd name="T35" fmla="*/ 4 h 31"/>
                          <a:gd name="T36" fmla="*/ 458 w 458"/>
                          <a:gd name="T37" fmla="*/ 0 h 31"/>
                          <a:gd name="T38" fmla="*/ 452 w 458"/>
                          <a:gd name="T39" fmla="*/ 0 h 31"/>
                          <a:gd name="T40" fmla="*/ 450 w 458"/>
                          <a:gd name="T41" fmla="*/ 4 h 31"/>
                          <a:gd name="T42" fmla="*/ 444 w 458"/>
                          <a:gd name="T43" fmla="*/ 6 h 31"/>
                          <a:gd name="T44" fmla="*/ 435 w 458"/>
                          <a:gd name="T45" fmla="*/ 10 h 31"/>
                          <a:gd name="T46" fmla="*/ 421 w 458"/>
                          <a:gd name="T47" fmla="*/ 12 h 31"/>
                          <a:gd name="T48" fmla="*/ 404 w 458"/>
                          <a:gd name="T49" fmla="*/ 13 h 31"/>
                          <a:gd name="T50" fmla="*/ 385 w 458"/>
                          <a:gd name="T51" fmla="*/ 17 h 31"/>
                          <a:gd name="T52" fmla="*/ 361 w 458"/>
                          <a:gd name="T53" fmla="*/ 19 h 31"/>
                          <a:gd name="T54" fmla="*/ 335 w 458"/>
                          <a:gd name="T55" fmla="*/ 21 h 31"/>
                          <a:gd name="T56" fmla="*/ 304 w 458"/>
                          <a:gd name="T57" fmla="*/ 23 h 31"/>
                          <a:gd name="T58" fmla="*/ 273 w 458"/>
                          <a:gd name="T59" fmla="*/ 25 h 31"/>
                          <a:gd name="T60" fmla="*/ 238 w 458"/>
                          <a:gd name="T61" fmla="*/ 27 h 31"/>
                          <a:gd name="T62" fmla="*/ 202 w 458"/>
                          <a:gd name="T63" fmla="*/ 29 h 31"/>
                          <a:gd name="T64" fmla="*/ 163 w 458"/>
                          <a:gd name="T65" fmla="*/ 29 h 31"/>
                          <a:gd name="T66" fmla="*/ 125 w 458"/>
                          <a:gd name="T67" fmla="*/ 31 h 31"/>
                          <a:gd name="T68" fmla="*/ 84 w 458"/>
                          <a:gd name="T69" fmla="*/ 31 h 31"/>
                          <a:gd name="T70" fmla="*/ 42 w 458"/>
                          <a:gd name="T71" fmla="*/ 31 h 31"/>
                          <a:gd name="T72" fmla="*/ 0 w 458"/>
                          <a:gd name="T73" fmla="*/ 31 h 31"/>
                          <a:gd name="T74" fmla="*/ 0 w 458"/>
                          <a:gd name="T75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</a:cxnLst>
                        <a:rect l="0" t="0" r="r" b="b"/>
                        <a:pathLst>
                          <a:path w="458" h="31">
                            <a:moveTo>
                              <a:pt x="0" y="31"/>
                            </a:moveTo>
                            <a:lnTo>
                              <a:pt x="40" y="31"/>
                            </a:lnTo>
                            <a:lnTo>
                              <a:pt x="81" y="31"/>
                            </a:lnTo>
                            <a:lnTo>
                              <a:pt x="119" y="31"/>
                            </a:lnTo>
                            <a:lnTo>
                              <a:pt x="158" y="29"/>
                            </a:lnTo>
                            <a:lnTo>
                              <a:pt x="194" y="29"/>
                            </a:lnTo>
                            <a:lnTo>
                              <a:pt x="229" y="27"/>
                            </a:lnTo>
                            <a:lnTo>
                              <a:pt x="263" y="27"/>
                            </a:lnTo>
                            <a:lnTo>
                              <a:pt x="294" y="25"/>
                            </a:lnTo>
                            <a:lnTo>
                              <a:pt x="323" y="23"/>
                            </a:lnTo>
                            <a:lnTo>
                              <a:pt x="350" y="21"/>
                            </a:lnTo>
                            <a:lnTo>
                              <a:pt x="375" y="19"/>
                            </a:lnTo>
                            <a:lnTo>
                              <a:pt x="396" y="15"/>
                            </a:lnTo>
                            <a:lnTo>
                              <a:pt x="415" y="13"/>
                            </a:lnTo>
                            <a:lnTo>
                              <a:pt x="431" y="12"/>
                            </a:lnTo>
                            <a:lnTo>
                              <a:pt x="442" y="8"/>
                            </a:lnTo>
                            <a:lnTo>
                              <a:pt x="450" y="6"/>
                            </a:lnTo>
                            <a:lnTo>
                              <a:pt x="456" y="4"/>
                            </a:lnTo>
                            <a:lnTo>
                              <a:pt x="458" y="0"/>
                            </a:lnTo>
                            <a:lnTo>
                              <a:pt x="452" y="0"/>
                            </a:lnTo>
                            <a:lnTo>
                              <a:pt x="450" y="4"/>
                            </a:lnTo>
                            <a:lnTo>
                              <a:pt x="444" y="6"/>
                            </a:lnTo>
                            <a:lnTo>
                              <a:pt x="435" y="10"/>
                            </a:lnTo>
                            <a:lnTo>
                              <a:pt x="421" y="12"/>
                            </a:lnTo>
                            <a:lnTo>
                              <a:pt x="404" y="13"/>
                            </a:lnTo>
                            <a:lnTo>
                              <a:pt x="385" y="17"/>
                            </a:lnTo>
                            <a:lnTo>
                              <a:pt x="361" y="19"/>
                            </a:lnTo>
                            <a:lnTo>
                              <a:pt x="335" y="21"/>
                            </a:lnTo>
                            <a:lnTo>
                              <a:pt x="304" y="23"/>
                            </a:lnTo>
                            <a:lnTo>
                              <a:pt x="273" y="25"/>
                            </a:lnTo>
                            <a:lnTo>
                              <a:pt x="238" y="27"/>
                            </a:lnTo>
                            <a:lnTo>
                              <a:pt x="202" y="29"/>
                            </a:lnTo>
                            <a:lnTo>
                              <a:pt x="163" y="29"/>
                            </a:lnTo>
                            <a:lnTo>
                              <a:pt x="125" y="31"/>
                            </a:lnTo>
                            <a:lnTo>
                              <a:pt x="84" y="31"/>
                            </a:lnTo>
                            <a:lnTo>
                              <a:pt x="42" y="31"/>
                            </a:lnTo>
                            <a:lnTo>
                              <a:pt x="0" y="31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BBBB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8" name="Freeform 173">
                        <a:extLst>
                          <a:ext uri="{FF2B5EF4-FFF2-40B4-BE49-F238E27FC236}">
                            <a16:creationId xmlns:a16="http://schemas.microsoft.com/office/drawing/2014/main" id="{407C3DD5-92AC-4252-8F5B-006B138063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26" cy="15"/>
                      </a:xfrm>
                      <a:custGeom>
                        <a:avLst/>
                        <a:gdLst>
                          <a:gd name="T0" fmla="*/ 0 w 452"/>
                          <a:gd name="T1" fmla="*/ 31 h 31"/>
                          <a:gd name="T2" fmla="*/ 42 w 452"/>
                          <a:gd name="T3" fmla="*/ 31 h 31"/>
                          <a:gd name="T4" fmla="*/ 84 w 452"/>
                          <a:gd name="T5" fmla="*/ 31 h 31"/>
                          <a:gd name="T6" fmla="*/ 125 w 452"/>
                          <a:gd name="T7" fmla="*/ 31 h 31"/>
                          <a:gd name="T8" fmla="*/ 163 w 452"/>
                          <a:gd name="T9" fmla="*/ 29 h 31"/>
                          <a:gd name="T10" fmla="*/ 202 w 452"/>
                          <a:gd name="T11" fmla="*/ 29 h 31"/>
                          <a:gd name="T12" fmla="*/ 238 w 452"/>
                          <a:gd name="T13" fmla="*/ 27 h 31"/>
                          <a:gd name="T14" fmla="*/ 273 w 452"/>
                          <a:gd name="T15" fmla="*/ 25 h 31"/>
                          <a:gd name="T16" fmla="*/ 304 w 452"/>
                          <a:gd name="T17" fmla="*/ 23 h 31"/>
                          <a:gd name="T18" fmla="*/ 335 w 452"/>
                          <a:gd name="T19" fmla="*/ 21 h 31"/>
                          <a:gd name="T20" fmla="*/ 361 w 452"/>
                          <a:gd name="T21" fmla="*/ 19 h 31"/>
                          <a:gd name="T22" fmla="*/ 385 w 452"/>
                          <a:gd name="T23" fmla="*/ 17 h 31"/>
                          <a:gd name="T24" fmla="*/ 404 w 452"/>
                          <a:gd name="T25" fmla="*/ 13 h 31"/>
                          <a:gd name="T26" fmla="*/ 421 w 452"/>
                          <a:gd name="T27" fmla="*/ 12 h 31"/>
                          <a:gd name="T28" fmla="*/ 435 w 452"/>
                          <a:gd name="T29" fmla="*/ 10 h 31"/>
                          <a:gd name="T30" fmla="*/ 444 w 452"/>
                          <a:gd name="T31" fmla="*/ 6 h 31"/>
                          <a:gd name="T32" fmla="*/ 450 w 452"/>
                          <a:gd name="T33" fmla="*/ 4 h 31"/>
                          <a:gd name="T34" fmla="*/ 452 w 452"/>
                          <a:gd name="T35" fmla="*/ 0 h 31"/>
                          <a:gd name="T36" fmla="*/ 446 w 452"/>
                          <a:gd name="T37" fmla="*/ 0 h 31"/>
                          <a:gd name="T38" fmla="*/ 444 w 452"/>
                          <a:gd name="T39" fmla="*/ 4 h 31"/>
                          <a:gd name="T40" fmla="*/ 438 w 452"/>
                          <a:gd name="T41" fmla="*/ 6 h 31"/>
                          <a:gd name="T42" fmla="*/ 429 w 452"/>
                          <a:gd name="T43" fmla="*/ 10 h 31"/>
                          <a:gd name="T44" fmla="*/ 415 w 452"/>
                          <a:gd name="T45" fmla="*/ 12 h 31"/>
                          <a:gd name="T46" fmla="*/ 400 w 452"/>
                          <a:gd name="T47" fmla="*/ 13 h 31"/>
                          <a:gd name="T48" fmla="*/ 379 w 452"/>
                          <a:gd name="T49" fmla="*/ 17 h 31"/>
                          <a:gd name="T50" fmla="*/ 356 w 452"/>
                          <a:gd name="T51" fmla="*/ 19 h 31"/>
                          <a:gd name="T52" fmla="*/ 329 w 452"/>
                          <a:gd name="T53" fmla="*/ 21 h 31"/>
                          <a:gd name="T54" fmla="*/ 300 w 452"/>
                          <a:gd name="T55" fmla="*/ 23 h 31"/>
                          <a:gd name="T56" fmla="*/ 269 w 452"/>
                          <a:gd name="T57" fmla="*/ 25 h 31"/>
                          <a:gd name="T58" fmla="*/ 235 w 452"/>
                          <a:gd name="T59" fmla="*/ 27 h 31"/>
                          <a:gd name="T60" fmla="*/ 200 w 452"/>
                          <a:gd name="T61" fmla="*/ 27 h 31"/>
                          <a:gd name="T62" fmla="*/ 161 w 452"/>
                          <a:gd name="T63" fmla="*/ 29 h 31"/>
                          <a:gd name="T64" fmla="*/ 123 w 452"/>
                          <a:gd name="T65" fmla="*/ 29 h 31"/>
                          <a:gd name="T66" fmla="*/ 83 w 452"/>
                          <a:gd name="T67" fmla="*/ 31 h 31"/>
                          <a:gd name="T68" fmla="*/ 42 w 452"/>
                          <a:gd name="T69" fmla="*/ 31 h 31"/>
                          <a:gd name="T70" fmla="*/ 0 w 452"/>
                          <a:gd name="T71" fmla="*/ 31 h 31"/>
                          <a:gd name="T72" fmla="*/ 0 w 452"/>
                          <a:gd name="T73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52" h="31">
                            <a:moveTo>
                              <a:pt x="0" y="31"/>
                            </a:moveTo>
                            <a:lnTo>
                              <a:pt x="42" y="31"/>
                            </a:lnTo>
                            <a:lnTo>
                              <a:pt x="84" y="31"/>
                            </a:lnTo>
                            <a:lnTo>
                              <a:pt x="125" y="31"/>
                            </a:lnTo>
                            <a:lnTo>
                              <a:pt x="163" y="29"/>
                            </a:lnTo>
                            <a:lnTo>
                              <a:pt x="202" y="29"/>
                            </a:lnTo>
                            <a:lnTo>
                              <a:pt x="238" y="27"/>
                            </a:lnTo>
                            <a:lnTo>
                              <a:pt x="273" y="25"/>
                            </a:lnTo>
                            <a:lnTo>
                              <a:pt x="304" y="23"/>
                            </a:lnTo>
                            <a:lnTo>
                              <a:pt x="335" y="21"/>
                            </a:lnTo>
                            <a:lnTo>
                              <a:pt x="361" y="19"/>
                            </a:lnTo>
                            <a:lnTo>
                              <a:pt x="385" y="17"/>
                            </a:lnTo>
                            <a:lnTo>
                              <a:pt x="404" y="13"/>
                            </a:lnTo>
                            <a:lnTo>
                              <a:pt x="421" y="12"/>
                            </a:lnTo>
                            <a:lnTo>
                              <a:pt x="435" y="10"/>
                            </a:lnTo>
                            <a:lnTo>
                              <a:pt x="444" y="6"/>
                            </a:lnTo>
                            <a:lnTo>
                              <a:pt x="450" y="4"/>
                            </a:lnTo>
                            <a:lnTo>
                              <a:pt x="452" y="0"/>
                            </a:lnTo>
                            <a:lnTo>
                              <a:pt x="446" y="0"/>
                            </a:lnTo>
                            <a:lnTo>
                              <a:pt x="444" y="4"/>
                            </a:lnTo>
                            <a:lnTo>
                              <a:pt x="438" y="6"/>
                            </a:lnTo>
                            <a:lnTo>
                              <a:pt x="429" y="10"/>
                            </a:lnTo>
                            <a:lnTo>
                              <a:pt x="415" y="12"/>
                            </a:lnTo>
                            <a:lnTo>
                              <a:pt x="400" y="13"/>
                            </a:lnTo>
                            <a:lnTo>
                              <a:pt x="379" y="17"/>
                            </a:lnTo>
                            <a:lnTo>
                              <a:pt x="356" y="19"/>
                            </a:lnTo>
                            <a:lnTo>
                              <a:pt x="329" y="21"/>
                            </a:lnTo>
                            <a:lnTo>
                              <a:pt x="300" y="23"/>
                            </a:lnTo>
                            <a:lnTo>
                              <a:pt x="269" y="25"/>
                            </a:lnTo>
                            <a:lnTo>
                              <a:pt x="235" y="27"/>
                            </a:lnTo>
                            <a:lnTo>
                              <a:pt x="200" y="27"/>
                            </a:lnTo>
                            <a:lnTo>
                              <a:pt x="161" y="29"/>
                            </a:lnTo>
                            <a:lnTo>
                              <a:pt x="123" y="29"/>
                            </a:lnTo>
                            <a:lnTo>
                              <a:pt x="83" y="31"/>
                            </a:lnTo>
                            <a:lnTo>
                              <a:pt x="42" y="31"/>
                            </a:lnTo>
                            <a:lnTo>
                              <a:pt x="0" y="31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ABAB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89" name="Freeform 174">
                        <a:extLst>
                          <a:ext uri="{FF2B5EF4-FFF2-40B4-BE49-F238E27FC236}">
                            <a16:creationId xmlns:a16="http://schemas.microsoft.com/office/drawing/2014/main" id="{ECC40720-E088-490B-A5F4-7177FA6E1A0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23" cy="15"/>
                      </a:xfrm>
                      <a:custGeom>
                        <a:avLst/>
                        <a:gdLst>
                          <a:gd name="T0" fmla="*/ 0 w 446"/>
                          <a:gd name="T1" fmla="*/ 31 h 31"/>
                          <a:gd name="T2" fmla="*/ 42 w 446"/>
                          <a:gd name="T3" fmla="*/ 31 h 31"/>
                          <a:gd name="T4" fmla="*/ 83 w 446"/>
                          <a:gd name="T5" fmla="*/ 31 h 31"/>
                          <a:gd name="T6" fmla="*/ 123 w 446"/>
                          <a:gd name="T7" fmla="*/ 29 h 31"/>
                          <a:gd name="T8" fmla="*/ 161 w 446"/>
                          <a:gd name="T9" fmla="*/ 29 h 31"/>
                          <a:gd name="T10" fmla="*/ 200 w 446"/>
                          <a:gd name="T11" fmla="*/ 27 h 31"/>
                          <a:gd name="T12" fmla="*/ 235 w 446"/>
                          <a:gd name="T13" fmla="*/ 27 h 31"/>
                          <a:gd name="T14" fmla="*/ 269 w 446"/>
                          <a:gd name="T15" fmla="*/ 25 h 31"/>
                          <a:gd name="T16" fmla="*/ 300 w 446"/>
                          <a:gd name="T17" fmla="*/ 23 h 31"/>
                          <a:gd name="T18" fmla="*/ 329 w 446"/>
                          <a:gd name="T19" fmla="*/ 21 h 31"/>
                          <a:gd name="T20" fmla="*/ 356 w 446"/>
                          <a:gd name="T21" fmla="*/ 19 h 31"/>
                          <a:gd name="T22" fmla="*/ 379 w 446"/>
                          <a:gd name="T23" fmla="*/ 17 h 31"/>
                          <a:gd name="T24" fmla="*/ 400 w 446"/>
                          <a:gd name="T25" fmla="*/ 13 h 31"/>
                          <a:gd name="T26" fmla="*/ 415 w 446"/>
                          <a:gd name="T27" fmla="*/ 12 h 31"/>
                          <a:gd name="T28" fmla="*/ 429 w 446"/>
                          <a:gd name="T29" fmla="*/ 10 h 31"/>
                          <a:gd name="T30" fmla="*/ 438 w 446"/>
                          <a:gd name="T31" fmla="*/ 6 h 31"/>
                          <a:gd name="T32" fmla="*/ 444 w 446"/>
                          <a:gd name="T33" fmla="*/ 4 h 31"/>
                          <a:gd name="T34" fmla="*/ 446 w 446"/>
                          <a:gd name="T35" fmla="*/ 0 h 31"/>
                          <a:gd name="T36" fmla="*/ 440 w 446"/>
                          <a:gd name="T37" fmla="*/ 0 h 31"/>
                          <a:gd name="T38" fmla="*/ 438 w 446"/>
                          <a:gd name="T39" fmla="*/ 4 h 31"/>
                          <a:gd name="T40" fmla="*/ 433 w 446"/>
                          <a:gd name="T41" fmla="*/ 6 h 31"/>
                          <a:gd name="T42" fmla="*/ 423 w 446"/>
                          <a:gd name="T43" fmla="*/ 8 h 31"/>
                          <a:gd name="T44" fmla="*/ 410 w 446"/>
                          <a:gd name="T45" fmla="*/ 12 h 31"/>
                          <a:gd name="T46" fmla="*/ 394 w 446"/>
                          <a:gd name="T47" fmla="*/ 13 h 31"/>
                          <a:gd name="T48" fmla="*/ 375 w 446"/>
                          <a:gd name="T49" fmla="*/ 15 h 31"/>
                          <a:gd name="T50" fmla="*/ 352 w 446"/>
                          <a:gd name="T51" fmla="*/ 19 h 31"/>
                          <a:gd name="T52" fmla="*/ 325 w 446"/>
                          <a:gd name="T53" fmla="*/ 21 h 31"/>
                          <a:gd name="T54" fmla="*/ 296 w 446"/>
                          <a:gd name="T55" fmla="*/ 23 h 31"/>
                          <a:gd name="T56" fmla="*/ 265 w 446"/>
                          <a:gd name="T57" fmla="*/ 25 h 31"/>
                          <a:gd name="T58" fmla="*/ 233 w 446"/>
                          <a:gd name="T59" fmla="*/ 27 h 31"/>
                          <a:gd name="T60" fmla="*/ 196 w 446"/>
                          <a:gd name="T61" fmla="*/ 27 h 31"/>
                          <a:gd name="T62" fmla="*/ 159 w 446"/>
                          <a:gd name="T63" fmla="*/ 29 h 31"/>
                          <a:gd name="T64" fmla="*/ 121 w 446"/>
                          <a:gd name="T65" fmla="*/ 29 h 31"/>
                          <a:gd name="T66" fmla="*/ 81 w 446"/>
                          <a:gd name="T67" fmla="*/ 31 h 31"/>
                          <a:gd name="T68" fmla="*/ 42 w 446"/>
                          <a:gd name="T69" fmla="*/ 31 h 31"/>
                          <a:gd name="T70" fmla="*/ 0 w 446"/>
                          <a:gd name="T71" fmla="*/ 31 h 31"/>
                          <a:gd name="T72" fmla="*/ 0 w 446"/>
                          <a:gd name="T73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46" h="31">
                            <a:moveTo>
                              <a:pt x="0" y="31"/>
                            </a:moveTo>
                            <a:lnTo>
                              <a:pt x="42" y="31"/>
                            </a:lnTo>
                            <a:lnTo>
                              <a:pt x="83" y="31"/>
                            </a:lnTo>
                            <a:lnTo>
                              <a:pt x="123" y="29"/>
                            </a:lnTo>
                            <a:lnTo>
                              <a:pt x="161" y="29"/>
                            </a:lnTo>
                            <a:lnTo>
                              <a:pt x="200" y="27"/>
                            </a:lnTo>
                            <a:lnTo>
                              <a:pt x="235" y="27"/>
                            </a:lnTo>
                            <a:lnTo>
                              <a:pt x="269" y="25"/>
                            </a:lnTo>
                            <a:lnTo>
                              <a:pt x="300" y="23"/>
                            </a:lnTo>
                            <a:lnTo>
                              <a:pt x="329" y="21"/>
                            </a:lnTo>
                            <a:lnTo>
                              <a:pt x="356" y="19"/>
                            </a:lnTo>
                            <a:lnTo>
                              <a:pt x="379" y="17"/>
                            </a:lnTo>
                            <a:lnTo>
                              <a:pt x="400" y="13"/>
                            </a:lnTo>
                            <a:lnTo>
                              <a:pt x="415" y="12"/>
                            </a:lnTo>
                            <a:lnTo>
                              <a:pt x="429" y="10"/>
                            </a:lnTo>
                            <a:lnTo>
                              <a:pt x="438" y="6"/>
                            </a:lnTo>
                            <a:lnTo>
                              <a:pt x="444" y="4"/>
                            </a:lnTo>
                            <a:lnTo>
                              <a:pt x="446" y="0"/>
                            </a:lnTo>
                            <a:lnTo>
                              <a:pt x="440" y="0"/>
                            </a:lnTo>
                            <a:lnTo>
                              <a:pt x="438" y="4"/>
                            </a:lnTo>
                            <a:lnTo>
                              <a:pt x="433" y="6"/>
                            </a:lnTo>
                            <a:lnTo>
                              <a:pt x="423" y="8"/>
                            </a:lnTo>
                            <a:lnTo>
                              <a:pt x="410" y="12"/>
                            </a:lnTo>
                            <a:lnTo>
                              <a:pt x="394" y="13"/>
                            </a:lnTo>
                            <a:lnTo>
                              <a:pt x="375" y="15"/>
                            </a:lnTo>
                            <a:lnTo>
                              <a:pt x="352" y="19"/>
                            </a:lnTo>
                            <a:lnTo>
                              <a:pt x="325" y="21"/>
                            </a:lnTo>
                            <a:lnTo>
                              <a:pt x="296" y="23"/>
                            </a:lnTo>
                            <a:lnTo>
                              <a:pt x="265" y="25"/>
                            </a:lnTo>
                            <a:lnTo>
                              <a:pt x="233" y="27"/>
                            </a:lnTo>
                            <a:lnTo>
                              <a:pt x="196" y="27"/>
                            </a:lnTo>
                            <a:lnTo>
                              <a:pt x="159" y="29"/>
                            </a:lnTo>
                            <a:lnTo>
                              <a:pt x="121" y="29"/>
                            </a:lnTo>
                            <a:lnTo>
                              <a:pt x="81" y="31"/>
                            </a:lnTo>
                            <a:lnTo>
                              <a:pt x="42" y="31"/>
                            </a:lnTo>
                            <a:lnTo>
                              <a:pt x="0" y="31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9B9B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0" name="Freeform 175">
                        <a:extLst>
                          <a:ext uri="{FF2B5EF4-FFF2-40B4-BE49-F238E27FC236}">
                            <a16:creationId xmlns:a16="http://schemas.microsoft.com/office/drawing/2014/main" id="{9317EE6F-7869-44F6-9285-6D3F7179FC2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20" cy="15"/>
                      </a:xfrm>
                      <a:custGeom>
                        <a:avLst/>
                        <a:gdLst>
                          <a:gd name="T0" fmla="*/ 0 w 440"/>
                          <a:gd name="T1" fmla="*/ 31 h 31"/>
                          <a:gd name="T2" fmla="*/ 42 w 440"/>
                          <a:gd name="T3" fmla="*/ 31 h 31"/>
                          <a:gd name="T4" fmla="*/ 81 w 440"/>
                          <a:gd name="T5" fmla="*/ 31 h 31"/>
                          <a:gd name="T6" fmla="*/ 121 w 440"/>
                          <a:gd name="T7" fmla="*/ 29 h 31"/>
                          <a:gd name="T8" fmla="*/ 159 w 440"/>
                          <a:gd name="T9" fmla="*/ 29 h 31"/>
                          <a:gd name="T10" fmla="*/ 196 w 440"/>
                          <a:gd name="T11" fmla="*/ 27 h 31"/>
                          <a:gd name="T12" fmla="*/ 233 w 440"/>
                          <a:gd name="T13" fmla="*/ 27 h 31"/>
                          <a:gd name="T14" fmla="*/ 265 w 440"/>
                          <a:gd name="T15" fmla="*/ 25 h 31"/>
                          <a:gd name="T16" fmla="*/ 296 w 440"/>
                          <a:gd name="T17" fmla="*/ 23 h 31"/>
                          <a:gd name="T18" fmla="*/ 325 w 440"/>
                          <a:gd name="T19" fmla="*/ 21 h 31"/>
                          <a:gd name="T20" fmla="*/ 352 w 440"/>
                          <a:gd name="T21" fmla="*/ 19 h 31"/>
                          <a:gd name="T22" fmla="*/ 375 w 440"/>
                          <a:gd name="T23" fmla="*/ 15 h 31"/>
                          <a:gd name="T24" fmla="*/ 394 w 440"/>
                          <a:gd name="T25" fmla="*/ 13 h 31"/>
                          <a:gd name="T26" fmla="*/ 410 w 440"/>
                          <a:gd name="T27" fmla="*/ 12 h 31"/>
                          <a:gd name="T28" fmla="*/ 423 w 440"/>
                          <a:gd name="T29" fmla="*/ 8 h 31"/>
                          <a:gd name="T30" fmla="*/ 433 w 440"/>
                          <a:gd name="T31" fmla="*/ 6 h 31"/>
                          <a:gd name="T32" fmla="*/ 438 w 440"/>
                          <a:gd name="T33" fmla="*/ 4 h 31"/>
                          <a:gd name="T34" fmla="*/ 440 w 440"/>
                          <a:gd name="T35" fmla="*/ 0 h 31"/>
                          <a:gd name="T36" fmla="*/ 435 w 440"/>
                          <a:gd name="T37" fmla="*/ 0 h 31"/>
                          <a:gd name="T38" fmla="*/ 433 w 440"/>
                          <a:gd name="T39" fmla="*/ 4 h 31"/>
                          <a:gd name="T40" fmla="*/ 427 w 440"/>
                          <a:gd name="T41" fmla="*/ 6 h 31"/>
                          <a:gd name="T42" fmla="*/ 417 w 440"/>
                          <a:gd name="T43" fmla="*/ 8 h 31"/>
                          <a:gd name="T44" fmla="*/ 406 w 440"/>
                          <a:gd name="T45" fmla="*/ 12 h 31"/>
                          <a:gd name="T46" fmla="*/ 388 w 440"/>
                          <a:gd name="T47" fmla="*/ 13 h 31"/>
                          <a:gd name="T48" fmla="*/ 369 w 440"/>
                          <a:gd name="T49" fmla="*/ 15 h 31"/>
                          <a:gd name="T50" fmla="*/ 346 w 440"/>
                          <a:gd name="T51" fmla="*/ 19 h 31"/>
                          <a:gd name="T52" fmla="*/ 321 w 440"/>
                          <a:gd name="T53" fmla="*/ 21 h 31"/>
                          <a:gd name="T54" fmla="*/ 292 w 440"/>
                          <a:gd name="T55" fmla="*/ 23 h 31"/>
                          <a:gd name="T56" fmla="*/ 261 w 440"/>
                          <a:gd name="T57" fmla="*/ 25 h 31"/>
                          <a:gd name="T58" fmla="*/ 229 w 440"/>
                          <a:gd name="T59" fmla="*/ 25 h 31"/>
                          <a:gd name="T60" fmla="*/ 194 w 440"/>
                          <a:gd name="T61" fmla="*/ 27 h 31"/>
                          <a:gd name="T62" fmla="*/ 158 w 440"/>
                          <a:gd name="T63" fmla="*/ 29 h 31"/>
                          <a:gd name="T64" fmla="*/ 119 w 440"/>
                          <a:gd name="T65" fmla="*/ 29 h 31"/>
                          <a:gd name="T66" fmla="*/ 81 w 440"/>
                          <a:gd name="T67" fmla="*/ 29 h 31"/>
                          <a:gd name="T68" fmla="*/ 40 w 440"/>
                          <a:gd name="T69" fmla="*/ 31 h 31"/>
                          <a:gd name="T70" fmla="*/ 0 w 440"/>
                          <a:gd name="T71" fmla="*/ 31 h 31"/>
                          <a:gd name="T72" fmla="*/ 0 w 440"/>
                          <a:gd name="T73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40" h="31">
                            <a:moveTo>
                              <a:pt x="0" y="31"/>
                            </a:moveTo>
                            <a:lnTo>
                              <a:pt x="42" y="31"/>
                            </a:lnTo>
                            <a:lnTo>
                              <a:pt x="81" y="31"/>
                            </a:lnTo>
                            <a:lnTo>
                              <a:pt x="121" y="29"/>
                            </a:lnTo>
                            <a:lnTo>
                              <a:pt x="159" y="29"/>
                            </a:lnTo>
                            <a:lnTo>
                              <a:pt x="196" y="27"/>
                            </a:lnTo>
                            <a:lnTo>
                              <a:pt x="233" y="27"/>
                            </a:lnTo>
                            <a:lnTo>
                              <a:pt x="265" y="25"/>
                            </a:lnTo>
                            <a:lnTo>
                              <a:pt x="296" y="23"/>
                            </a:lnTo>
                            <a:lnTo>
                              <a:pt x="325" y="21"/>
                            </a:lnTo>
                            <a:lnTo>
                              <a:pt x="352" y="19"/>
                            </a:lnTo>
                            <a:lnTo>
                              <a:pt x="375" y="15"/>
                            </a:lnTo>
                            <a:lnTo>
                              <a:pt x="394" y="13"/>
                            </a:lnTo>
                            <a:lnTo>
                              <a:pt x="410" y="12"/>
                            </a:lnTo>
                            <a:lnTo>
                              <a:pt x="423" y="8"/>
                            </a:lnTo>
                            <a:lnTo>
                              <a:pt x="433" y="6"/>
                            </a:lnTo>
                            <a:lnTo>
                              <a:pt x="438" y="4"/>
                            </a:lnTo>
                            <a:lnTo>
                              <a:pt x="440" y="0"/>
                            </a:lnTo>
                            <a:lnTo>
                              <a:pt x="435" y="0"/>
                            </a:lnTo>
                            <a:lnTo>
                              <a:pt x="433" y="4"/>
                            </a:lnTo>
                            <a:lnTo>
                              <a:pt x="427" y="6"/>
                            </a:lnTo>
                            <a:lnTo>
                              <a:pt x="417" y="8"/>
                            </a:lnTo>
                            <a:lnTo>
                              <a:pt x="406" y="12"/>
                            </a:lnTo>
                            <a:lnTo>
                              <a:pt x="388" y="13"/>
                            </a:lnTo>
                            <a:lnTo>
                              <a:pt x="369" y="15"/>
                            </a:lnTo>
                            <a:lnTo>
                              <a:pt x="346" y="19"/>
                            </a:lnTo>
                            <a:lnTo>
                              <a:pt x="321" y="21"/>
                            </a:lnTo>
                            <a:lnTo>
                              <a:pt x="292" y="23"/>
                            </a:lnTo>
                            <a:lnTo>
                              <a:pt x="261" y="25"/>
                            </a:lnTo>
                            <a:lnTo>
                              <a:pt x="229" y="25"/>
                            </a:lnTo>
                            <a:lnTo>
                              <a:pt x="194" y="27"/>
                            </a:lnTo>
                            <a:lnTo>
                              <a:pt x="158" y="29"/>
                            </a:lnTo>
                            <a:lnTo>
                              <a:pt x="119" y="29"/>
                            </a:lnTo>
                            <a:lnTo>
                              <a:pt x="81" y="29"/>
                            </a:lnTo>
                            <a:lnTo>
                              <a:pt x="40" y="31"/>
                            </a:lnTo>
                            <a:lnTo>
                              <a:pt x="0" y="31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8B8B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1" name="Freeform 176">
                        <a:extLst>
                          <a:ext uri="{FF2B5EF4-FFF2-40B4-BE49-F238E27FC236}">
                            <a16:creationId xmlns:a16="http://schemas.microsoft.com/office/drawing/2014/main" id="{DEB4B22C-596E-4980-9195-B524A9FE2F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17" cy="15"/>
                      </a:xfrm>
                      <a:custGeom>
                        <a:avLst/>
                        <a:gdLst>
                          <a:gd name="T0" fmla="*/ 0 w 435"/>
                          <a:gd name="T1" fmla="*/ 31 h 31"/>
                          <a:gd name="T2" fmla="*/ 40 w 435"/>
                          <a:gd name="T3" fmla="*/ 31 h 31"/>
                          <a:gd name="T4" fmla="*/ 81 w 435"/>
                          <a:gd name="T5" fmla="*/ 29 h 31"/>
                          <a:gd name="T6" fmla="*/ 119 w 435"/>
                          <a:gd name="T7" fmla="*/ 29 h 31"/>
                          <a:gd name="T8" fmla="*/ 158 w 435"/>
                          <a:gd name="T9" fmla="*/ 29 h 31"/>
                          <a:gd name="T10" fmla="*/ 194 w 435"/>
                          <a:gd name="T11" fmla="*/ 27 h 31"/>
                          <a:gd name="T12" fmla="*/ 229 w 435"/>
                          <a:gd name="T13" fmla="*/ 25 h 31"/>
                          <a:gd name="T14" fmla="*/ 261 w 435"/>
                          <a:gd name="T15" fmla="*/ 25 h 31"/>
                          <a:gd name="T16" fmla="*/ 292 w 435"/>
                          <a:gd name="T17" fmla="*/ 23 h 31"/>
                          <a:gd name="T18" fmla="*/ 321 w 435"/>
                          <a:gd name="T19" fmla="*/ 21 h 31"/>
                          <a:gd name="T20" fmla="*/ 346 w 435"/>
                          <a:gd name="T21" fmla="*/ 19 h 31"/>
                          <a:gd name="T22" fmla="*/ 369 w 435"/>
                          <a:gd name="T23" fmla="*/ 15 h 31"/>
                          <a:gd name="T24" fmla="*/ 388 w 435"/>
                          <a:gd name="T25" fmla="*/ 13 h 31"/>
                          <a:gd name="T26" fmla="*/ 406 w 435"/>
                          <a:gd name="T27" fmla="*/ 12 h 31"/>
                          <a:gd name="T28" fmla="*/ 417 w 435"/>
                          <a:gd name="T29" fmla="*/ 8 h 31"/>
                          <a:gd name="T30" fmla="*/ 427 w 435"/>
                          <a:gd name="T31" fmla="*/ 6 h 31"/>
                          <a:gd name="T32" fmla="*/ 433 w 435"/>
                          <a:gd name="T33" fmla="*/ 4 h 31"/>
                          <a:gd name="T34" fmla="*/ 435 w 435"/>
                          <a:gd name="T35" fmla="*/ 0 h 31"/>
                          <a:gd name="T36" fmla="*/ 429 w 435"/>
                          <a:gd name="T37" fmla="*/ 0 h 31"/>
                          <a:gd name="T38" fmla="*/ 427 w 435"/>
                          <a:gd name="T39" fmla="*/ 4 h 31"/>
                          <a:gd name="T40" fmla="*/ 421 w 435"/>
                          <a:gd name="T41" fmla="*/ 6 h 31"/>
                          <a:gd name="T42" fmla="*/ 411 w 435"/>
                          <a:gd name="T43" fmla="*/ 8 h 31"/>
                          <a:gd name="T44" fmla="*/ 400 w 435"/>
                          <a:gd name="T45" fmla="*/ 12 h 31"/>
                          <a:gd name="T46" fmla="*/ 385 w 435"/>
                          <a:gd name="T47" fmla="*/ 13 h 31"/>
                          <a:gd name="T48" fmla="*/ 365 w 435"/>
                          <a:gd name="T49" fmla="*/ 15 h 31"/>
                          <a:gd name="T50" fmla="*/ 342 w 435"/>
                          <a:gd name="T51" fmla="*/ 17 h 31"/>
                          <a:gd name="T52" fmla="*/ 317 w 435"/>
                          <a:gd name="T53" fmla="*/ 19 h 31"/>
                          <a:gd name="T54" fmla="*/ 288 w 435"/>
                          <a:gd name="T55" fmla="*/ 21 h 31"/>
                          <a:gd name="T56" fmla="*/ 258 w 435"/>
                          <a:gd name="T57" fmla="*/ 23 h 31"/>
                          <a:gd name="T58" fmla="*/ 227 w 435"/>
                          <a:gd name="T59" fmla="*/ 25 h 31"/>
                          <a:gd name="T60" fmla="*/ 192 w 435"/>
                          <a:gd name="T61" fmla="*/ 27 h 31"/>
                          <a:gd name="T62" fmla="*/ 156 w 435"/>
                          <a:gd name="T63" fmla="*/ 27 h 31"/>
                          <a:gd name="T64" fmla="*/ 117 w 435"/>
                          <a:gd name="T65" fmla="*/ 29 h 31"/>
                          <a:gd name="T66" fmla="*/ 79 w 435"/>
                          <a:gd name="T67" fmla="*/ 29 h 31"/>
                          <a:gd name="T68" fmla="*/ 40 w 435"/>
                          <a:gd name="T69" fmla="*/ 29 h 31"/>
                          <a:gd name="T70" fmla="*/ 0 w 435"/>
                          <a:gd name="T71" fmla="*/ 29 h 31"/>
                          <a:gd name="T72" fmla="*/ 0 w 435"/>
                          <a:gd name="T73" fmla="*/ 31 h 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35" h="31">
                            <a:moveTo>
                              <a:pt x="0" y="31"/>
                            </a:moveTo>
                            <a:lnTo>
                              <a:pt x="40" y="31"/>
                            </a:lnTo>
                            <a:lnTo>
                              <a:pt x="81" y="29"/>
                            </a:lnTo>
                            <a:lnTo>
                              <a:pt x="119" y="29"/>
                            </a:lnTo>
                            <a:lnTo>
                              <a:pt x="158" y="29"/>
                            </a:lnTo>
                            <a:lnTo>
                              <a:pt x="194" y="27"/>
                            </a:lnTo>
                            <a:lnTo>
                              <a:pt x="229" y="25"/>
                            </a:lnTo>
                            <a:lnTo>
                              <a:pt x="261" y="25"/>
                            </a:lnTo>
                            <a:lnTo>
                              <a:pt x="292" y="23"/>
                            </a:lnTo>
                            <a:lnTo>
                              <a:pt x="321" y="21"/>
                            </a:lnTo>
                            <a:lnTo>
                              <a:pt x="346" y="19"/>
                            </a:lnTo>
                            <a:lnTo>
                              <a:pt x="369" y="15"/>
                            </a:lnTo>
                            <a:lnTo>
                              <a:pt x="388" y="13"/>
                            </a:lnTo>
                            <a:lnTo>
                              <a:pt x="406" y="12"/>
                            </a:lnTo>
                            <a:lnTo>
                              <a:pt x="417" y="8"/>
                            </a:lnTo>
                            <a:lnTo>
                              <a:pt x="427" y="6"/>
                            </a:lnTo>
                            <a:lnTo>
                              <a:pt x="433" y="4"/>
                            </a:lnTo>
                            <a:lnTo>
                              <a:pt x="435" y="0"/>
                            </a:lnTo>
                            <a:lnTo>
                              <a:pt x="429" y="0"/>
                            </a:lnTo>
                            <a:lnTo>
                              <a:pt x="427" y="4"/>
                            </a:lnTo>
                            <a:lnTo>
                              <a:pt x="421" y="6"/>
                            </a:lnTo>
                            <a:lnTo>
                              <a:pt x="411" y="8"/>
                            </a:lnTo>
                            <a:lnTo>
                              <a:pt x="400" y="12"/>
                            </a:lnTo>
                            <a:lnTo>
                              <a:pt x="385" y="13"/>
                            </a:lnTo>
                            <a:lnTo>
                              <a:pt x="365" y="15"/>
                            </a:lnTo>
                            <a:lnTo>
                              <a:pt x="342" y="17"/>
                            </a:lnTo>
                            <a:lnTo>
                              <a:pt x="317" y="19"/>
                            </a:lnTo>
                            <a:lnTo>
                              <a:pt x="288" y="21"/>
                            </a:lnTo>
                            <a:lnTo>
                              <a:pt x="258" y="23"/>
                            </a:lnTo>
                            <a:lnTo>
                              <a:pt x="227" y="25"/>
                            </a:lnTo>
                            <a:lnTo>
                              <a:pt x="192" y="27"/>
                            </a:lnTo>
                            <a:lnTo>
                              <a:pt x="156" y="27"/>
                            </a:lnTo>
                            <a:lnTo>
                              <a:pt x="117" y="29"/>
                            </a:lnTo>
                            <a:lnTo>
                              <a:pt x="79" y="29"/>
                            </a:lnTo>
                            <a:lnTo>
                              <a:pt x="40" y="29"/>
                            </a:lnTo>
                            <a:lnTo>
                              <a:pt x="0" y="29"/>
                            </a:lnTo>
                            <a:lnTo>
                              <a:pt x="0" y="31"/>
                            </a:lnTo>
                            <a:close/>
                          </a:path>
                        </a:pathLst>
                      </a:custGeom>
                      <a:solidFill>
                        <a:srgbClr val="B6B6B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2" name="Freeform 177">
                        <a:extLst>
                          <a:ext uri="{FF2B5EF4-FFF2-40B4-BE49-F238E27FC236}">
                            <a16:creationId xmlns:a16="http://schemas.microsoft.com/office/drawing/2014/main" id="{DA6B7125-99F5-4685-87CD-868B60229F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14" cy="14"/>
                      </a:xfrm>
                      <a:custGeom>
                        <a:avLst/>
                        <a:gdLst>
                          <a:gd name="T0" fmla="*/ 0 w 429"/>
                          <a:gd name="T1" fmla="*/ 29 h 29"/>
                          <a:gd name="T2" fmla="*/ 40 w 429"/>
                          <a:gd name="T3" fmla="*/ 29 h 29"/>
                          <a:gd name="T4" fmla="*/ 79 w 429"/>
                          <a:gd name="T5" fmla="*/ 29 h 29"/>
                          <a:gd name="T6" fmla="*/ 117 w 429"/>
                          <a:gd name="T7" fmla="*/ 29 h 29"/>
                          <a:gd name="T8" fmla="*/ 156 w 429"/>
                          <a:gd name="T9" fmla="*/ 27 h 29"/>
                          <a:gd name="T10" fmla="*/ 192 w 429"/>
                          <a:gd name="T11" fmla="*/ 27 h 29"/>
                          <a:gd name="T12" fmla="*/ 227 w 429"/>
                          <a:gd name="T13" fmla="*/ 25 h 29"/>
                          <a:gd name="T14" fmla="*/ 258 w 429"/>
                          <a:gd name="T15" fmla="*/ 23 h 29"/>
                          <a:gd name="T16" fmla="*/ 288 w 429"/>
                          <a:gd name="T17" fmla="*/ 21 h 29"/>
                          <a:gd name="T18" fmla="*/ 317 w 429"/>
                          <a:gd name="T19" fmla="*/ 19 h 29"/>
                          <a:gd name="T20" fmla="*/ 342 w 429"/>
                          <a:gd name="T21" fmla="*/ 17 h 29"/>
                          <a:gd name="T22" fmla="*/ 365 w 429"/>
                          <a:gd name="T23" fmla="*/ 15 h 29"/>
                          <a:gd name="T24" fmla="*/ 385 w 429"/>
                          <a:gd name="T25" fmla="*/ 13 h 29"/>
                          <a:gd name="T26" fmla="*/ 400 w 429"/>
                          <a:gd name="T27" fmla="*/ 12 h 29"/>
                          <a:gd name="T28" fmla="*/ 411 w 429"/>
                          <a:gd name="T29" fmla="*/ 8 h 29"/>
                          <a:gd name="T30" fmla="*/ 421 w 429"/>
                          <a:gd name="T31" fmla="*/ 6 h 29"/>
                          <a:gd name="T32" fmla="*/ 427 w 429"/>
                          <a:gd name="T33" fmla="*/ 4 h 29"/>
                          <a:gd name="T34" fmla="*/ 429 w 429"/>
                          <a:gd name="T35" fmla="*/ 0 h 29"/>
                          <a:gd name="T36" fmla="*/ 423 w 429"/>
                          <a:gd name="T37" fmla="*/ 0 h 29"/>
                          <a:gd name="T38" fmla="*/ 421 w 429"/>
                          <a:gd name="T39" fmla="*/ 4 h 29"/>
                          <a:gd name="T40" fmla="*/ 415 w 429"/>
                          <a:gd name="T41" fmla="*/ 6 h 29"/>
                          <a:gd name="T42" fmla="*/ 406 w 429"/>
                          <a:gd name="T43" fmla="*/ 8 h 29"/>
                          <a:gd name="T44" fmla="*/ 394 w 429"/>
                          <a:gd name="T45" fmla="*/ 12 h 29"/>
                          <a:gd name="T46" fmla="*/ 379 w 429"/>
                          <a:gd name="T47" fmla="*/ 13 h 29"/>
                          <a:gd name="T48" fmla="*/ 360 w 429"/>
                          <a:gd name="T49" fmla="*/ 15 h 29"/>
                          <a:gd name="T50" fmla="*/ 338 w 429"/>
                          <a:gd name="T51" fmla="*/ 17 h 29"/>
                          <a:gd name="T52" fmla="*/ 313 w 429"/>
                          <a:gd name="T53" fmla="*/ 19 h 29"/>
                          <a:gd name="T54" fmla="*/ 285 w 429"/>
                          <a:gd name="T55" fmla="*/ 21 h 29"/>
                          <a:gd name="T56" fmla="*/ 256 w 429"/>
                          <a:gd name="T57" fmla="*/ 23 h 29"/>
                          <a:gd name="T58" fmla="*/ 223 w 429"/>
                          <a:gd name="T59" fmla="*/ 25 h 29"/>
                          <a:gd name="T60" fmla="*/ 188 w 429"/>
                          <a:gd name="T61" fmla="*/ 27 h 29"/>
                          <a:gd name="T62" fmla="*/ 154 w 429"/>
                          <a:gd name="T63" fmla="*/ 27 h 29"/>
                          <a:gd name="T64" fmla="*/ 115 w 429"/>
                          <a:gd name="T65" fmla="*/ 29 h 29"/>
                          <a:gd name="T66" fmla="*/ 79 w 429"/>
                          <a:gd name="T67" fmla="*/ 29 h 29"/>
                          <a:gd name="T68" fmla="*/ 40 w 429"/>
                          <a:gd name="T69" fmla="*/ 29 h 29"/>
                          <a:gd name="T70" fmla="*/ 0 w 429"/>
                          <a:gd name="T71" fmla="*/ 29 h 29"/>
                          <a:gd name="T72" fmla="*/ 0 w 429"/>
                          <a:gd name="T7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29" h="29">
                            <a:moveTo>
                              <a:pt x="0" y="29"/>
                            </a:moveTo>
                            <a:lnTo>
                              <a:pt x="40" y="29"/>
                            </a:lnTo>
                            <a:lnTo>
                              <a:pt x="79" y="29"/>
                            </a:lnTo>
                            <a:lnTo>
                              <a:pt x="117" y="29"/>
                            </a:lnTo>
                            <a:lnTo>
                              <a:pt x="156" y="27"/>
                            </a:lnTo>
                            <a:lnTo>
                              <a:pt x="192" y="27"/>
                            </a:lnTo>
                            <a:lnTo>
                              <a:pt x="227" y="25"/>
                            </a:lnTo>
                            <a:lnTo>
                              <a:pt x="258" y="23"/>
                            </a:lnTo>
                            <a:lnTo>
                              <a:pt x="288" y="21"/>
                            </a:lnTo>
                            <a:lnTo>
                              <a:pt x="317" y="19"/>
                            </a:lnTo>
                            <a:lnTo>
                              <a:pt x="342" y="17"/>
                            </a:lnTo>
                            <a:lnTo>
                              <a:pt x="365" y="15"/>
                            </a:lnTo>
                            <a:lnTo>
                              <a:pt x="385" y="13"/>
                            </a:lnTo>
                            <a:lnTo>
                              <a:pt x="400" y="12"/>
                            </a:lnTo>
                            <a:lnTo>
                              <a:pt x="411" y="8"/>
                            </a:lnTo>
                            <a:lnTo>
                              <a:pt x="421" y="6"/>
                            </a:lnTo>
                            <a:lnTo>
                              <a:pt x="427" y="4"/>
                            </a:lnTo>
                            <a:lnTo>
                              <a:pt x="429" y="0"/>
                            </a:lnTo>
                            <a:lnTo>
                              <a:pt x="423" y="0"/>
                            </a:lnTo>
                            <a:lnTo>
                              <a:pt x="421" y="4"/>
                            </a:lnTo>
                            <a:lnTo>
                              <a:pt x="415" y="6"/>
                            </a:lnTo>
                            <a:lnTo>
                              <a:pt x="406" y="8"/>
                            </a:lnTo>
                            <a:lnTo>
                              <a:pt x="394" y="12"/>
                            </a:lnTo>
                            <a:lnTo>
                              <a:pt x="379" y="13"/>
                            </a:lnTo>
                            <a:lnTo>
                              <a:pt x="360" y="15"/>
                            </a:lnTo>
                            <a:lnTo>
                              <a:pt x="338" y="17"/>
                            </a:lnTo>
                            <a:lnTo>
                              <a:pt x="313" y="19"/>
                            </a:lnTo>
                            <a:lnTo>
                              <a:pt x="285" y="21"/>
                            </a:lnTo>
                            <a:lnTo>
                              <a:pt x="256" y="23"/>
                            </a:lnTo>
                            <a:lnTo>
                              <a:pt x="223" y="25"/>
                            </a:lnTo>
                            <a:lnTo>
                              <a:pt x="188" y="27"/>
                            </a:lnTo>
                            <a:lnTo>
                              <a:pt x="154" y="27"/>
                            </a:lnTo>
                            <a:lnTo>
                              <a:pt x="115" y="29"/>
                            </a:lnTo>
                            <a:lnTo>
                              <a:pt x="79" y="29"/>
                            </a:lnTo>
                            <a:lnTo>
                              <a:pt x="40" y="29"/>
                            </a:lnTo>
                            <a:lnTo>
                              <a:pt x="0" y="29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5B5B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3" name="Freeform 178">
                        <a:extLst>
                          <a:ext uri="{FF2B5EF4-FFF2-40B4-BE49-F238E27FC236}">
                            <a16:creationId xmlns:a16="http://schemas.microsoft.com/office/drawing/2014/main" id="{7ADD0136-ABED-4371-88DE-6A4948FF072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12" cy="14"/>
                      </a:xfrm>
                      <a:custGeom>
                        <a:avLst/>
                        <a:gdLst>
                          <a:gd name="T0" fmla="*/ 0 w 423"/>
                          <a:gd name="T1" fmla="*/ 29 h 29"/>
                          <a:gd name="T2" fmla="*/ 40 w 423"/>
                          <a:gd name="T3" fmla="*/ 29 h 29"/>
                          <a:gd name="T4" fmla="*/ 79 w 423"/>
                          <a:gd name="T5" fmla="*/ 29 h 29"/>
                          <a:gd name="T6" fmla="*/ 115 w 423"/>
                          <a:gd name="T7" fmla="*/ 29 h 29"/>
                          <a:gd name="T8" fmla="*/ 154 w 423"/>
                          <a:gd name="T9" fmla="*/ 27 h 29"/>
                          <a:gd name="T10" fmla="*/ 188 w 423"/>
                          <a:gd name="T11" fmla="*/ 27 h 29"/>
                          <a:gd name="T12" fmla="*/ 223 w 423"/>
                          <a:gd name="T13" fmla="*/ 25 h 29"/>
                          <a:gd name="T14" fmla="*/ 256 w 423"/>
                          <a:gd name="T15" fmla="*/ 23 h 29"/>
                          <a:gd name="T16" fmla="*/ 285 w 423"/>
                          <a:gd name="T17" fmla="*/ 21 h 29"/>
                          <a:gd name="T18" fmla="*/ 313 w 423"/>
                          <a:gd name="T19" fmla="*/ 19 h 29"/>
                          <a:gd name="T20" fmla="*/ 338 w 423"/>
                          <a:gd name="T21" fmla="*/ 17 h 29"/>
                          <a:gd name="T22" fmla="*/ 360 w 423"/>
                          <a:gd name="T23" fmla="*/ 15 h 29"/>
                          <a:gd name="T24" fmla="*/ 379 w 423"/>
                          <a:gd name="T25" fmla="*/ 13 h 29"/>
                          <a:gd name="T26" fmla="*/ 394 w 423"/>
                          <a:gd name="T27" fmla="*/ 12 h 29"/>
                          <a:gd name="T28" fmla="*/ 406 w 423"/>
                          <a:gd name="T29" fmla="*/ 8 h 29"/>
                          <a:gd name="T30" fmla="*/ 415 w 423"/>
                          <a:gd name="T31" fmla="*/ 6 h 29"/>
                          <a:gd name="T32" fmla="*/ 421 w 423"/>
                          <a:gd name="T33" fmla="*/ 4 h 29"/>
                          <a:gd name="T34" fmla="*/ 423 w 423"/>
                          <a:gd name="T35" fmla="*/ 0 h 29"/>
                          <a:gd name="T36" fmla="*/ 417 w 423"/>
                          <a:gd name="T37" fmla="*/ 0 h 29"/>
                          <a:gd name="T38" fmla="*/ 415 w 423"/>
                          <a:gd name="T39" fmla="*/ 4 h 29"/>
                          <a:gd name="T40" fmla="*/ 410 w 423"/>
                          <a:gd name="T41" fmla="*/ 6 h 29"/>
                          <a:gd name="T42" fmla="*/ 402 w 423"/>
                          <a:gd name="T43" fmla="*/ 8 h 29"/>
                          <a:gd name="T44" fmla="*/ 388 w 423"/>
                          <a:gd name="T45" fmla="*/ 12 h 29"/>
                          <a:gd name="T46" fmla="*/ 373 w 423"/>
                          <a:gd name="T47" fmla="*/ 13 h 29"/>
                          <a:gd name="T48" fmla="*/ 354 w 423"/>
                          <a:gd name="T49" fmla="*/ 15 h 29"/>
                          <a:gd name="T50" fmla="*/ 333 w 423"/>
                          <a:gd name="T51" fmla="*/ 17 h 29"/>
                          <a:gd name="T52" fmla="*/ 308 w 423"/>
                          <a:gd name="T53" fmla="*/ 19 h 29"/>
                          <a:gd name="T54" fmla="*/ 281 w 423"/>
                          <a:gd name="T55" fmla="*/ 21 h 29"/>
                          <a:gd name="T56" fmla="*/ 252 w 423"/>
                          <a:gd name="T57" fmla="*/ 23 h 29"/>
                          <a:gd name="T58" fmla="*/ 219 w 423"/>
                          <a:gd name="T59" fmla="*/ 25 h 29"/>
                          <a:gd name="T60" fmla="*/ 186 w 423"/>
                          <a:gd name="T61" fmla="*/ 25 h 29"/>
                          <a:gd name="T62" fmla="*/ 152 w 423"/>
                          <a:gd name="T63" fmla="*/ 27 h 29"/>
                          <a:gd name="T64" fmla="*/ 115 w 423"/>
                          <a:gd name="T65" fmla="*/ 27 h 29"/>
                          <a:gd name="T66" fmla="*/ 77 w 423"/>
                          <a:gd name="T67" fmla="*/ 29 h 29"/>
                          <a:gd name="T68" fmla="*/ 38 w 423"/>
                          <a:gd name="T69" fmla="*/ 29 h 29"/>
                          <a:gd name="T70" fmla="*/ 0 w 423"/>
                          <a:gd name="T71" fmla="*/ 29 h 29"/>
                          <a:gd name="T72" fmla="*/ 0 w 423"/>
                          <a:gd name="T7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23" h="29">
                            <a:moveTo>
                              <a:pt x="0" y="29"/>
                            </a:moveTo>
                            <a:lnTo>
                              <a:pt x="40" y="29"/>
                            </a:lnTo>
                            <a:lnTo>
                              <a:pt x="79" y="29"/>
                            </a:lnTo>
                            <a:lnTo>
                              <a:pt x="115" y="29"/>
                            </a:lnTo>
                            <a:lnTo>
                              <a:pt x="154" y="27"/>
                            </a:lnTo>
                            <a:lnTo>
                              <a:pt x="188" y="27"/>
                            </a:lnTo>
                            <a:lnTo>
                              <a:pt x="223" y="25"/>
                            </a:lnTo>
                            <a:lnTo>
                              <a:pt x="256" y="23"/>
                            </a:lnTo>
                            <a:lnTo>
                              <a:pt x="285" y="21"/>
                            </a:lnTo>
                            <a:lnTo>
                              <a:pt x="313" y="19"/>
                            </a:lnTo>
                            <a:lnTo>
                              <a:pt x="338" y="17"/>
                            </a:lnTo>
                            <a:lnTo>
                              <a:pt x="360" y="15"/>
                            </a:lnTo>
                            <a:lnTo>
                              <a:pt x="379" y="13"/>
                            </a:lnTo>
                            <a:lnTo>
                              <a:pt x="394" y="12"/>
                            </a:lnTo>
                            <a:lnTo>
                              <a:pt x="406" y="8"/>
                            </a:lnTo>
                            <a:lnTo>
                              <a:pt x="415" y="6"/>
                            </a:lnTo>
                            <a:lnTo>
                              <a:pt x="421" y="4"/>
                            </a:lnTo>
                            <a:lnTo>
                              <a:pt x="423" y="0"/>
                            </a:lnTo>
                            <a:lnTo>
                              <a:pt x="417" y="0"/>
                            </a:lnTo>
                            <a:lnTo>
                              <a:pt x="415" y="4"/>
                            </a:lnTo>
                            <a:lnTo>
                              <a:pt x="410" y="6"/>
                            </a:lnTo>
                            <a:lnTo>
                              <a:pt x="402" y="8"/>
                            </a:lnTo>
                            <a:lnTo>
                              <a:pt x="388" y="12"/>
                            </a:lnTo>
                            <a:lnTo>
                              <a:pt x="373" y="13"/>
                            </a:lnTo>
                            <a:lnTo>
                              <a:pt x="354" y="15"/>
                            </a:lnTo>
                            <a:lnTo>
                              <a:pt x="333" y="17"/>
                            </a:lnTo>
                            <a:lnTo>
                              <a:pt x="308" y="19"/>
                            </a:lnTo>
                            <a:lnTo>
                              <a:pt x="281" y="21"/>
                            </a:lnTo>
                            <a:lnTo>
                              <a:pt x="252" y="23"/>
                            </a:lnTo>
                            <a:lnTo>
                              <a:pt x="219" y="25"/>
                            </a:lnTo>
                            <a:lnTo>
                              <a:pt x="186" y="25"/>
                            </a:lnTo>
                            <a:lnTo>
                              <a:pt x="152" y="27"/>
                            </a:lnTo>
                            <a:lnTo>
                              <a:pt x="115" y="27"/>
                            </a:lnTo>
                            <a:lnTo>
                              <a:pt x="77" y="29"/>
                            </a:lnTo>
                            <a:lnTo>
                              <a:pt x="38" y="29"/>
                            </a:lnTo>
                            <a:lnTo>
                              <a:pt x="0" y="29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4B4B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4" name="Freeform 179">
                        <a:extLst>
                          <a:ext uri="{FF2B5EF4-FFF2-40B4-BE49-F238E27FC236}">
                            <a16:creationId xmlns:a16="http://schemas.microsoft.com/office/drawing/2014/main" id="{D61ED2D5-4246-4606-90BE-00F1D90FAEB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09" cy="14"/>
                      </a:xfrm>
                      <a:custGeom>
                        <a:avLst/>
                        <a:gdLst>
                          <a:gd name="T0" fmla="*/ 0 w 417"/>
                          <a:gd name="T1" fmla="*/ 29 h 29"/>
                          <a:gd name="T2" fmla="*/ 38 w 417"/>
                          <a:gd name="T3" fmla="*/ 29 h 29"/>
                          <a:gd name="T4" fmla="*/ 77 w 417"/>
                          <a:gd name="T5" fmla="*/ 29 h 29"/>
                          <a:gd name="T6" fmla="*/ 115 w 417"/>
                          <a:gd name="T7" fmla="*/ 27 h 29"/>
                          <a:gd name="T8" fmla="*/ 152 w 417"/>
                          <a:gd name="T9" fmla="*/ 27 h 29"/>
                          <a:gd name="T10" fmla="*/ 186 w 417"/>
                          <a:gd name="T11" fmla="*/ 25 h 29"/>
                          <a:gd name="T12" fmla="*/ 219 w 417"/>
                          <a:gd name="T13" fmla="*/ 25 h 29"/>
                          <a:gd name="T14" fmla="*/ 252 w 417"/>
                          <a:gd name="T15" fmla="*/ 23 h 29"/>
                          <a:gd name="T16" fmla="*/ 281 w 417"/>
                          <a:gd name="T17" fmla="*/ 21 h 29"/>
                          <a:gd name="T18" fmla="*/ 308 w 417"/>
                          <a:gd name="T19" fmla="*/ 19 h 29"/>
                          <a:gd name="T20" fmla="*/ 333 w 417"/>
                          <a:gd name="T21" fmla="*/ 17 h 29"/>
                          <a:gd name="T22" fmla="*/ 354 w 417"/>
                          <a:gd name="T23" fmla="*/ 15 h 29"/>
                          <a:gd name="T24" fmla="*/ 373 w 417"/>
                          <a:gd name="T25" fmla="*/ 13 h 29"/>
                          <a:gd name="T26" fmla="*/ 388 w 417"/>
                          <a:gd name="T27" fmla="*/ 12 h 29"/>
                          <a:gd name="T28" fmla="*/ 402 w 417"/>
                          <a:gd name="T29" fmla="*/ 8 h 29"/>
                          <a:gd name="T30" fmla="*/ 410 w 417"/>
                          <a:gd name="T31" fmla="*/ 6 h 29"/>
                          <a:gd name="T32" fmla="*/ 415 w 417"/>
                          <a:gd name="T33" fmla="*/ 4 h 29"/>
                          <a:gd name="T34" fmla="*/ 417 w 417"/>
                          <a:gd name="T35" fmla="*/ 0 h 29"/>
                          <a:gd name="T36" fmla="*/ 411 w 417"/>
                          <a:gd name="T37" fmla="*/ 0 h 29"/>
                          <a:gd name="T38" fmla="*/ 410 w 417"/>
                          <a:gd name="T39" fmla="*/ 4 h 29"/>
                          <a:gd name="T40" fmla="*/ 404 w 417"/>
                          <a:gd name="T41" fmla="*/ 6 h 29"/>
                          <a:gd name="T42" fmla="*/ 396 w 417"/>
                          <a:gd name="T43" fmla="*/ 8 h 29"/>
                          <a:gd name="T44" fmla="*/ 383 w 417"/>
                          <a:gd name="T45" fmla="*/ 10 h 29"/>
                          <a:gd name="T46" fmla="*/ 367 w 417"/>
                          <a:gd name="T47" fmla="*/ 13 h 29"/>
                          <a:gd name="T48" fmla="*/ 350 w 417"/>
                          <a:gd name="T49" fmla="*/ 15 h 29"/>
                          <a:gd name="T50" fmla="*/ 329 w 417"/>
                          <a:gd name="T51" fmla="*/ 17 h 29"/>
                          <a:gd name="T52" fmla="*/ 304 w 417"/>
                          <a:gd name="T53" fmla="*/ 19 h 29"/>
                          <a:gd name="T54" fmla="*/ 277 w 417"/>
                          <a:gd name="T55" fmla="*/ 21 h 29"/>
                          <a:gd name="T56" fmla="*/ 248 w 417"/>
                          <a:gd name="T57" fmla="*/ 23 h 29"/>
                          <a:gd name="T58" fmla="*/ 217 w 417"/>
                          <a:gd name="T59" fmla="*/ 25 h 29"/>
                          <a:gd name="T60" fmla="*/ 184 w 417"/>
                          <a:gd name="T61" fmla="*/ 25 h 29"/>
                          <a:gd name="T62" fmla="*/ 150 w 417"/>
                          <a:gd name="T63" fmla="*/ 27 h 29"/>
                          <a:gd name="T64" fmla="*/ 113 w 417"/>
                          <a:gd name="T65" fmla="*/ 27 h 29"/>
                          <a:gd name="T66" fmla="*/ 77 w 417"/>
                          <a:gd name="T67" fmla="*/ 29 h 29"/>
                          <a:gd name="T68" fmla="*/ 38 w 417"/>
                          <a:gd name="T69" fmla="*/ 29 h 29"/>
                          <a:gd name="T70" fmla="*/ 0 w 417"/>
                          <a:gd name="T71" fmla="*/ 29 h 29"/>
                          <a:gd name="T72" fmla="*/ 0 w 417"/>
                          <a:gd name="T7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17" h="29">
                            <a:moveTo>
                              <a:pt x="0" y="29"/>
                            </a:moveTo>
                            <a:lnTo>
                              <a:pt x="38" y="29"/>
                            </a:lnTo>
                            <a:lnTo>
                              <a:pt x="77" y="29"/>
                            </a:lnTo>
                            <a:lnTo>
                              <a:pt x="115" y="27"/>
                            </a:lnTo>
                            <a:lnTo>
                              <a:pt x="152" y="27"/>
                            </a:lnTo>
                            <a:lnTo>
                              <a:pt x="186" y="25"/>
                            </a:lnTo>
                            <a:lnTo>
                              <a:pt x="219" y="25"/>
                            </a:lnTo>
                            <a:lnTo>
                              <a:pt x="252" y="23"/>
                            </a:lnTo>
                            <a:lnTo>
                              <a:pt x="281" y="21"/>
                            </a:lnTo>
                            <a:lnTo>
                              <a:pt x="308" y="19"/>
                            </a:lnTo>
                            <a:lnTo>
                              <a:pt x="333" y="17"/>
                            </a:lnTo>
                            <a:lnTo>
                              <a:pt x="354" y="15"/>
                            </a:lnTo>
                            <a:lnTo>
                              <a:pt x="373" y="13"/>
                            </a:lnTo>
                            <a:lnTo>
                              <a:pt x="388" y="12"/>
                            </a:lnTo>
                            <a:lnTo>
                              <a:pt x="402" y="8"/>
                            </a:lnTo>
                            <a:lnTo>
                              <a:pt x="410" y="6"/>
                            </a:lnTo>
                            <a:lnTo>
                              <a:pt x="415" y="4"/>
                            </a:lnTo>
                            <a:lnTo>
                              <a:pt x="417" y="0"/>
                            </a:lnTo>
                            <a:lnTo>
                              <a:pt x="411" y="0"/>
                            </a:lnTo>
                            <a:lnTo>
                              <a:pt x="410" y="4"/>
                            </a:lnTo>
                            <a:lnTo>
                              <a:pt x="404" y="6"/>
                            </a:lnTo>
                            <a:lnTo>
                              <a:pt x="396" y="8"/>
                            </a:lnTo>
                            <a:lnTo>
                              <a:pt x="383" y="10"/>
                            </a:lnTo>
                            <a:lnTo>
                              <a:pt x="367" y="13"/>
                            </a:lnTo>
                            <a:lnTo>
                              <a:pt x="350" y="15"/>
                            </a:lnTo>
                            <a:lnTo>
                              <a:pt x="329" y="17"/>
                            </a:lnTo>
                            <a:lnTo>
                              <a:pt x="304" y="19"/>
                            </a:lnTo>
                            <a:lnTo>
                              <a:pt x="277" y="21"/>
                            </a:lnTo>
                            <a:lnTo>
                              <a:pt x="248" y="23"/>
                            </a:lnTo>
                            <a:lnTo>
                              <a:pt x="217" y="25"/>
                            </a:lnTo>
                            <a:lnTo>
                              <a:pt x="184" y="25"/>
                            </a:lnTo>
                            <a:lnTo>
                              <a:pt x="150" y="27"/>
                            </a:lnTo>
                            <a:lnTo>
                              <a:pt x="113" y="27"/>
                            </a:lnTo>
                            <a:lnTo>
                              <a:pt x="77" y="29"/>
                            </a:lnTo>
                            <a:lnTo>
                              <a:pt x="38" y="29"/>
                            </a:lnTo>
                            <a:lnTo>
                              <a:pt x="0" y="29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3B3B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5" name="Freeform 180">
                        <a:extLst>
                          <a:ext uri="{FF2B5EF4-FFF2-40B4-BE49-F238E27FC236}">
                            <a16:creationId xmlns:a16="http://schemas.microsoft.com/office/drawing/2014/main" id="{20C3F08A-B505-40B1-8661-FD4735DD553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06" cy="14"/>
                      </a:xfrm>
                      <a:custGeom>
                        <a:avLst/>
                        <a:gdLst>
                          <a:gd name="T0" fmla="*/ 0 w 411"/>
                          <a:gd name="T1" fmla="*/ 29 h 29"/>
                          <a:gd name="T2" fmla="*/ 38 w 411"/>
                          <a:gd name="T3" fmla="*/ 29 h 29"/>
                          <a:gd name="T4" fmla="*/ 77 w 411"/>
                          <a:gd name="T5" fmla="*/ 29 h 29"/>
                          <a:gd name="T6" fmla="*/ 113 w 411"/>
                          <a:gd name="T7" fmla="*/ 27 h 29"/>
                          <a:gd name="T8" fmla="*/ 150 w 411"/>
                          <a:gd name="T9" fmla="*/ 27 h 29"/>
                          <a:gd name="T10" fmla="*/ 184 w 411"/>
                          <a:gd name="T11" fmla="*/ 25 h 29"/>
                          <a:gd name="T12" fmla="*/ 217 w 411"/>
                          <a:gd name="T13" fmla="*/ 25 h 29"/>
                          <a:gd name="T14" fmla="*/ 248 w 411"/>
                          <a:gd name="T15" fmla="*/ 23 h 29"/>
                          <a:gd name="T16" fmla="*/ 277 w 411"/>
                          <a:gd name="T17" fmla="*/ 21 h 29"/>
                          <a:gd name="T18" fmla="*/ 304 w 411"/>
                          <a:gd name="T19" fmla="*/ 19 h 29"/>
                          <a:gd name="T20" fmla="*/ 329 w 411"/>
                          <a:gd name="T21" fmla="*/ 17 h 29"/>
                          <a:gd name="T22" fmla="*/ 350 w 411"/>
                          <a:gd name="T23" fmla="*/ 15 h 29"/>
                          <a:gd name="T24" fmla="*/ 367 w 411"/>
                          <a:gd name="T25" fmla="*/ 13 h 29"/>
                          <a:gd name="T26" fmla="*/ 383 w 411"/>
                          <a:gd name="T27" fmla="*/ 10 h 29"/>
                          <a:gd name="T28" fmla="*/ 396 w 411"/>
                          <a:gd name="T29" fmla="*/ 8 h 29"/>
                          <a:gd name="T30" fmla="*/ 404 w 411"/>
                          <a:gd name="T31" fmla="*/ 6 h 29"/>
                          <a:gd name="T32" fmla="*/ 410 w 411"/>
                          <a:gd name="T33" fmla="*/ 4 h 29"/>
                          <a:gd name="T34" fmla="*/ 411 w 411"/>
                          <a:gd name="T35" fmla="*/ 0 h 29"/>
                          <a:gd name="T36" fmla="*/ 406 w 411"/>
                          <a:gd name="T37" fmla="*/ 0 h 29"/>
                          <a:gd name="T38" fmla="*/ 404 w 411"/>
                          <a:gd name="T39" fmla="*/ 4 h 29"/>
                          <a:gd name="T40" fmla="*/ 398 w 411"/>
                          <a:gd name="T41" fmla="*/ 6 h 29"/>
                          <a:gd name="T42" fmla="*/ 390 w 411"/>
                          <a:gd name="T43" fmla="*/ 8 h 29"/>
                          <a:gd name="T44" fmla="*/ 379 w 411"/>
                          <a:gd name="T45" fmla="*/ 10 h 29"/>
                          <a:gd name="T46" fmla="*/ 363 w 411"/>
                          <a:gd name="T47" fmla="*/ 13 h 29"/>
                          <a:gd name="T48" fmla="*/ 344 w 411"/>
                          <a:gd name="T49" fmla="*/ 15 h 29"/>
                          <a:gd name="T50" fmla="*/ 323 w 411"/>
                          <a:gd name="T51" fmla="*/ 17 h 29"/>
                          <a:gd name="T52" fmla="*/ 300 w 411"/>
                          <a:gd name="T53" fmla="*/ 19 h 29"/>
                          <a:gd name="T54" fmla="*/ 273 w 411"/>
                          <a:gd name="T55" fmla="*/ 21 h 29"/>
                          <a:gd name="T56" fmla="*/ 244 w 411"/>
                          <a:gd name="T57" fmla="*/ 23 h 29"/>
                          <a:gd name="T58" fmla="*/ 213 w 411"/>
                          <a:gd name="T59" fmla="*/ 23 h 29"/>
                          <a:gd name="T60" fmla="*/ 181 w 411"/>
                          <a:gd name="T61" fmla="*/ 25 h 29"/>
                          <a:gd name="T62" fmla="*/ 146 w 411"/>
                          <a:gd name="T63" fmla="*/ 27 h 29"/>
                          <a:gd name="T64" fmla="*/ 111 w 411"/>
                          <a:gd name="T65" fmla="*/ 27 h 29"/>
                          <a:gd name="T66" fmla="*/ 75 w 411"/>
                          <a:gd name="T67" fmla="*/ 27 h 29"/>
                          <a:gd name="T68" fmla="*/ 38 w 411"/>
                          <a:gd name="T69" fmla="*/ 29 h 29"/>
                          <a:gd name="T70" fmla="*/ 0 w 411"/>
                          <a:gd name="T71" fmla="*/ 29 h 29"/>
                          <a:gd name="T72" fmla="*/ 0 w 411"/>
                          <a:gd name="T7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</a:cxnLst>
                        <a:rect l="0" t="0" r="r" b="b"/>
                        <a:pathLst>
                          <a:path w="411" h="29">
                            <a:moveTo>
                              <a:pt x="0" y="29"/>
                            </a:moveTo>
                            <a:lnTo>
                              <a:pt x="38" y="29"/>
                            </a:lnTo>
                            <a:lnTo>
                              <a:pt x="77" y="29"/>
                            </a:lnTo>
                            <a:lnTo>
                              <a:pt x="113" y="27"/>
                            </a:lnTo>
                            <a:lnTo>
                              <a:pt x="150" y="27"/>
                            </a:lnTo>
                            <a:lnTo>
                              <a:pt x="184" y="25"/>
                            </a:lnTo>
                            <a:lnTo>
                              <a:pt x="217" y="25"/>
                            </a:lnTo>
                            <a:lnTo>
                              <a:pt x="248" y="23"/>
                            </a:lnTo>
                            <a:lnTo>
                              <a:pt x="277" y="21"/>
                            </a:lnTo>
                            <a:lnTo>
                              <a:pt x="304" y="19"/>
                            </a:lnTo>
                            <a:lnTo>
                              <a:pt x="329" y="17"/>
                            </a:lnTo>
                            <a:lnTo>
                              <a:pt x="350" y="15"/>
                            </a:lnTo>
                            <a:lnTo>
                              <a:pt x="367" y="13"/>
                            </a:lnTo>
                            <a:lnTo>
                              <a:pt x="383" y="10"/>
                            </a:lnTo>
                            <a:lnTo>
                              <a:pt x="396" y="8"/>
                            </a:lnTo>
                            <a:lnTo>
                              <a:pt x="404" y="6"/>
                            </a:lnTo>
                            <a:lnTo>
                              <a:pt x="410" y="4"/>
                            </a:lnTo>
                            <a:lnTo>
                              <a:pt x="411" y="0"/>
                            </a:lnTo>
                            <a:lnTo>
                              <a:pt x="406" y="0"/>
                            </a:lnTo>
                            <a:lnTo>
                              <a:pt x="404" y="4"/>
                            </a:lnTo>
                            <a:lnTo>
                              <a:pt x="398" y="6"/>
                            </a:lnTo>
                            <a:lnTo>
                              <a:pt x="390" y="8"/>
                            </a:lnTo>
                            <a:lnTo>
                              <a:pt x="379" y="10"/>
                            </a:lnTo>
                            <a:lnTo>
                              <a:pt x="363" y="13"/>
                            </a:lnTo>
                            <a:lnTo>
                              <a:pt x="344" y="15"/>
                            </a:lnTo>
                            <a:lnTo>
                              <a:pt x="323" y="17"/>
                            </a:lnTo>
                            <a:lnTo>
                              <a:pt x="300" y="19"/>
                            </a:lnTo>
                            <a:lnTo>
                              <a:pt x="273" y="21"/>
                            </a:lnTo>
                            <a:lnTo>
                              <a:pt x="244" y="23"/>
                            </a:lnTo>
                            <a:lnTo>
                              <a:pt x="213" y="23"/>
                            </a:lnTo>
                            <a:lnTo>
                              <a:pt x="181" y="25"/>
                            </a:lnTo>
                            <a:lnTo>
                              <a:pt x="146" y="27"/>
                            </a:lnTo>
                            <a:lnTo>
                              <a:pt x="111" y="27"/>
                            </a:lnTo>
                            <a:lnTo>
                              <a:pt x="75" y="27"/>
                            </a:lnTo>
                            <a:lnTo>
                              <a:pt x="38" y="29"/>
                            </a:lnTo>
                            <a:lnTo>
                              <a:pt x="0" y="29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1B1B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6" name="Freeform 181">
                        <a:extLst>
                          <a:ext uri="{FF2B5EF4-FFF2-40B4-BE49-F238E27FC236}">
                            <a16:creationId xmlns:a16="http://schemas.microsoft.com/office/drawing/2014/main" id="{13F8F442-1C0A-470C-975C-896A08D2D8F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03" cy="14"/>
                      </a:xfrm>
                      <a:custGeom>
                        <a:avLst/>
                        <a:gdLst>
                          <a:gd name="T0" fmla="*/ 0 w 406"/>
                          <a:gd name="T1" fmla="*/ 29 h 29"/>
                          <a:gd name="T2" fmla="*/ 38 w 406"/>
                          <a:gd name="T3" fmla="*/ 29 h 29"/>
                          <a:gd name="T4" fmla="*/ 75 w 406"/>
                          <a:gd name="T5" fmla="*/ 27 h 29"/>
                          <a:gd name="T6" fmla="*/ 111 w 406"/>
                          <a:gd name="T7" fmla="*/ 27 h 29"/>
                          <a:gd name="T8" fmla="*/ 146 w 406"/>
                          <a:gd name="T9" fmla="*/ 27 h 29"/>
                          <a:gd name="T10" fmla="*/ 181 w 406"/>
                          <a:gd name="T11" fmla="*/ 25 h 29"/>
                          <a:gd name="T12" fmla="*/ 213 w 406"/>
                          <a:gd name="T13" fmla="*/ 23 h 29"/>
                          <a:gd name="T14" fmla="*/ 244 w 406"/>
                          <a:gd name="T15" fmla="*/ 23 h 29"/>
                          <a:gd name="T16" fmla="*/ 273 w 406"/>
                          <a:gd name="T17" fmla="*/ 21 h 29"/>
                          <a:gd name="T18" fmla="*/ 300 w 406"/>
                          <a:gd name="T19" fmla="*/ 19 h 29"/>
                          <a:gd name="T20" fmla="*/ 323 w 406"/>
                          <a:gd name="T21" fmla="*/ 17 h 29"/>
                          <a:gd name="T22" fmla="*/ 344 w 406"/>
                          <a:gd name="T23" fmla="*/ 15 h 29"/>
                          <a:gd name="T24" fmla="*/ 363 w 406"/>
                          <a:gd name="T25" fmla="*/ 13 h 29"/>
                          <a:gd name="T26" fmla="*/ 379 w 406"/>
                          <a:gd name="T27" fmla="*/ 10 h 29"/>
                          <a:gd name="T28" fmla="*/ 390 w 406"/>
                          <a:gd name="T29" fmla="*/ 8 h 29"/>
                          <a:gd name="T30" fmla="*/ 398 w 406"/>
                          <a:gd name="T31" fmla="*/ 6 h 29"/>
                          <a:gd name="T32" fmla="*/ 404 w 406"/>
                          <a:gd name="T33" fmla="*/ 4 h 29"/>
                          <a:gd name="T34" fmla="*/ 406 w 406"/>
                          <a:gd name="T35" fmla="*/ 0 h 29"/>
                          <a:gd name="T36" fmla="*/ 400 w 406"/>
                          <a:gd name="T37" fmla="*/ 0 h 29"/>
                          <a:gd name="T38" fmla="*/ 398 w 406"/>
                          <a:gd name="T39" fmla="*/ 4 h 29"/>
                          <a:gd name="T40" fmla="*/ 392 w 406"/>
                          <a:gd name="T41" fmla="*/ 6 h 29"/>
                          <a:gd name="T42" fmla="*/ 383 w 406"/>
                          <a:gd name="T43" fmla="*/ 8 h 29"/>
                          <a:gd name="T44" fmla="*/ 369 w 406"/>
                          <a:gd name="T45" fmla="*/ 12 h 29"/>
                          <a:gd name="T46" fmla="*/ 352 w 406"/>
                          <a:gd name="T47" fmla="*/ 13 h 29"/>
                          <a:gd name="T48" fmla="*/ 333 w 406"/>
                          <a:gd name="T49" fmla="*/ 15 h 29"/>
                          <a:gd name="T50" fmla="*/ 310 w 406"/>
                          <a:gd name="T51" fmla="*/ 17 h 29"/>
                          <a:gd name="T52" fmla="*/ 283 w 406"/>
                          <a:gd name="T53" fmla="*/ 19 h 29"/>
                          <a:gd name="T54" fmla="*/ 254 w 406"/>
                          <a:gd name="T55" fmla="*/ 21 h 29"/>
                          <a:gd name="T56" fmla="*/ 223 w 406"/>
                          <a:gd name="T57" fmla="*/ 23 h 29"/>
                          <a:gd name="T58" fmla="*/ 188 w 406"/>
                          <a:gd name="T59" fmla="*/ 25 h 29"/>
                          <a:gd name="T60" fmla="*/ 154 w 406"/>
                          <a:gd name="T61" fmla="*/ 25 h 29"/>
                          <a:gd name="T62" fmla="*/ 117 w 406"/>
                          <a:gd name="T63" fmla="*/ 27 h 29"/>
                          <a:gd name="T64" fmla="*/ 79 w 406"/>
                          <a:gd name="T65" fmla="*/ 27 h 29"/>
                          <a:gd name="T66" fmla="*/ 40 w 406"/>
                          <a:gd name="T67" fmla="*/ 27 h 29"/>
                          <a:gd name="T68" fmla="*/ 0 w 406"/>
                          <a:gd name="T69" fmla="*/ 27 h 29"/>
                          <a:gd name="T70" fmla="*/ 0 w 406"/>
                          <a:gd name="T71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406" h="29">
                            <a:moveTo>
                              <a:pt x="0" y="29"/>
                            </a:moveTo>
                            <a:lnTo>
                              <a:pt x="38" y="29"/>
                            </a:lnTo>
                            <a:lnTo>
                              <a:pt x="75" y="27"/>
                            </a:lnTo>
                            <a:lnTo>
                              <a:pt x="111" y="27"/>
                            </a:lnTo>
                            <a:lnTo>
                              <a:pt x="146" y="27"/>
                            </a:lnTo>
                            <a:lnTo>
                              <a:pt x="181" y="25"/>
                            </a:lnTo>
                            <a:lnTo>
                              <a:pt x="213" y="23"/>
                            </a:lnTo>
                            <a:lnTo>
                              <a:pt x="244" y="23"/>
                            </a:lnTo>
                            <a:lnTo>
                              <a:pt x="273" y="21"/>
                            </a:lnTo>
                            <a:lnTo>
                              <a:pt x="300" y="19"/>
                            </a:lnTo>
                            <a:lnTo>
                              <a:pt x="323" y="17"/>
                            </a:lnTo>
                            <a:lnTo>
                              <a:pt x="344" y="15"/>
                            </a:lnTo>
                            <a:lnTo>
                              <a:pt x="363" y="13"/>
                            </a:lnTo>
                            <a:lnTo>
                              <a:pt x="379" y="10"/>
                            </a:lnTo>
                            <a:lnTo>
                              <a:pt x="390" y="8"/>
                            </a:lnTo>
                            <a:lnTo>
                              <a:pt x="398" y="6"/>
                            </a:lnTo>
                            <a:lnTo>
                              <a:pt x="404" y="4"/>
                            </a:lnTo>
                            <a:lnTo>
                              <a:pt x="406" y="0"/>
                            </a:lnTo>
                            <a:lnTo>
                              <a:pt x="400" y="0"/>
                            </a:lnTo>
                            <a:lnTo>
                              <a:pt x="398" y="4"/>
                            </a:lnTo>
                            <a:lnTo>
                              <a:pt x="392" y="6"/>
                            </a:lnTo>
                            <a:lnTo>
                              <a:pt x="383" y="8"/>
                            </a:lnTo>
                            <a:lnTo>
                              <a:pt x="369" y="12"/>
                            </a:lnTo>
                            <a:lnTo>
                              <a:pt x="352" y="13"/>
                            </a:lnTo>
                            <a:lnTo>
                              <a:pt x="333" y="15"/>
                            </a:lnTo>
                            <a:lnTo>
                              <a:pt x="310" y="17"/>
                            </a:lnTo>
                            <a:lnTo>
                              <a:pt x="283" y="19"/>
                            </a:lnTo>
                            <a:lnTo>
                              <a:pt x="254" y="21"/>
                            </a:lnTo>
                            <a:lnTo>
                              <a:pt x="223" y="23"/>
                            </a:lnTo>
                            <a:lnTo>
                              <a:pt x="188" y="25"/>
                            </a:lnTo>
                            <a:lnTo>
                              <a:pt x="154" y="25"/>
                            </a:lnTo>
                            <a:lnTo>
                              <a:pt x="117" y="27"/>
                            </a:lnTo>
                            <a:lnTo>
                              <a:pt x="79" y="27"/>
                            </a:lnTo>
                            <a:lnTo>
                              <a:pt x="40" y="27"/>
                            </a:lnTo>
                            <a:lnTo>
                              <a:pt x="0" y="27"/>
                            </a:lnTo>
                            <a:lnTo>
                              <a:pt x="0" y="29"/>
                            </a:lnTo>
                            <a:close/>
                          </a:path>
                        </a:pathLst>
                      </a:custGeom>
                      <a:solidFill>
                        <a:srgbClr val="B0B0B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7" name="Freeform 182">
                        <a:extLst>
                          <a:ext uri="{FF2B5EF4-FFF2-40B4-BE49-F238E27FC236}">
                            <a16:creationId xmlns:a16="http://schemas.microsoft.com/office/drawing/2014/main" id="{9EDE83A7-8AEF-4FD2-934C-056B1CF0237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00" cy="13"/>
                      </a:xfrm>
                      <a:custGeom>
                        <a:avLst/>
                        <a:gdLst>
                          <a:gd name="T0" fmla="*/ 0 w 400"/>
                          <a:gd name="T1" fmla="*/ 27 h 27"/>
                          <a:gd name="T2" fmla="*/ 40 w 400"/>
                          <a:gd name="T3" fmla="*/ 27 h 27"/>
                          <a:gd name="T4" fmla="*/ 79 w 400"/>
                          <a:gd name="T5" fmla="*/ 27 h 27"/>
                          <a:gd name="T6" fmla="*/ 117 w 400"/>
                          <a:gd name="T7" fmla="*/ 27 h 27"/>
                          <a:gd name="T8" fmla="*/ 154 w 400"/>
                          <a:gd name="T9" fmla="*/ 25 h 27"/>
                          <a:gd name="T10" fmla="*/ 188 w 400"/>
                          <a:gd name="T11" fmla="*/ 25 h 27"/>
                          <a:gd name="T12" fmla="*/ 223 w 400"/>
                          <a:gd name="T13" fmla="*/ 23 h 27"/>
                          <a:gd name="T14" fmla="*/ 254 w 400"/>
                          <a:gd name="T15" fmla="*/ 21 h 27"/>
                          <a:gd name="T16" fmla="*/ 283 w 400"/>
                          <a:gd name="T17" fmla="*/ 19 h 27"/>
                          <a:gd name="T18" fmla="*/ 310 w 400"/>
                          <a:gd name="T19" fmla="*/ 17 h 27"/>
                          <a:gd name="T20" fmla="*/ 333 w 400"/>
                          <a:gd name="T21" fmla="*/ 15 h 27"/>
                          <a:gd name="T22" fmla="*/ 352 w 400"/>
                          <a:gd name="T23" fmla="*/ 13 h 27"/>
                          <a:gd name="T24" fmla="*/ 369 w 400"/>
                          <a:gd name="T25" fmla="*/ 12 h 27"/>
                          <a:gd name="T26" fmla="*/ 383 w 400"/>
                          <a:gd name="T27" fmla="*/ 8 h 27"/>
                          <a:gd name="T28" fmla="*/ 392 w 400"/>
                          <a:gd name="T29" fmla="*/ 6 h 27"/>
                          <a:gd name="T30" fmla="*/ 398 w 400"/>
                          <a:gd name="T31" fmla="*/ 4 h 27"/>
                          <a:gd name="T32" fmla="*/ 400 w 400"/>
                          <a:gd name="T33" fmla="*/ 0 h 27"/>
                          <a:gd name="T34" fmla="*/ 394 w 400"/>
                          <a:gd name="T35" fmla="*/ 0 h 27"/>
                          <a:gd name="T36" fmla="*/ 392 w 400"/>
                          <a:gd name="T37" fmla="*/ 4 h 27"/>
                          <a:gd name="T38" fmla="*/ 386 w 400"/>
                          <a:gd name="T39" fmla="*/ 6 h 27"/>
                          <a:gd name="T40" fmla="*/ 377 w 400"/>
                          <a:gd name="T41" fmla="*/ 8 h 27"/>
                          <a:gd name="T42" fmla="*/ 363 w 400"/>
                          <a:gd name="T43" fmla="*/ 12 h 27"/>
                          <a:gd name="T44" fmla="*/ 348 w 400"/>
                          <a:gd name="T45" fmla="*/ 13 h 27"/>
                          <a:gd name="T46" fmla="*/ 327 w 400"/>
                          <a:gd name="T47" fmla="*/ 15 h 27"/>
                          <a:gd name="T48" fmla="*/ 304 w 400"/>
                          <a:gd name="T49" fmla="*/ 17 h 27"/>
                          <a:gd name="T50" fmla="*/ 279 w 400"/>
                          <a:gd name="T51" fmla="*/ 19 h 27"/>
                          <a:gd name="T52" fmla="*/ 250 w 400"/>
                          <a:gd name="T53" fmla="*/ 21 h 27"/>
                          <a:gd name="T54" fmla="*/ 219 w 400"/>
                          <a:gd name="T55" fmla="*/ 23 h 27"/>
                          <a:gd name="T56" fmla="*/ 186 w 400"/>
                          <a:gd name="T57" fmla="*/ 25 h 27"/>
                          <a:gd name="T58" fmla="*/ 152 w 400"/>
                          <a:gd name="T59" fmla="*/ 25 h 27"/>
                          <a:gd name="T60" fmla="*/ 115 w 400"/>
                          <a:gd name="T61" fmla="*/ 27 h 27"/>
                          <a:gd name="T62" fmla="*/ 77 w 400"/>
                          <a:gd name="T63" fmla="*/ 27 h 27"/>
                          <a:gd name="T64" fmla="*/ 38 w 400"/>
                          <a:gd name="T65" fmla="*/ 27 h 27"/>
                          <a:gd name="T66" fmla="*/ 0 w 400"/>
                          <a:gd name="T67" fmla="*/ 27 h 27"/>
                          <a:gd name="T68" fmla="*/ 0 w 400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400" h="27">
                            <a:moveTo>
                              <a:pt x="0" y="27"/>
                            </a:moveTo>
                            <a:lnTo>
                              <a:pt x="40" y="27"/>
                            </a:lnTo>
                            <a:lnTo>
                              <a:pt x="79" y="27"/>
                            </a:lnTo>
                            <a:lnTo>
                              <a:pt x="117" y="27"/>
                            </a:lnTo>
                            <a:lnTo>
                              <a:pt x="154" y="25"/>
                            </a:lnTo>
                            <a:lnTo>
                              <a:pt x="188" y="25"/>
                            </a:lnTo>
                            <a:lnTo>
                              <a:pt x="223" y="23"/>
                            </a:lnTo>
                            <a:lnTo>
                              <a:pt x="254" y="21"/>
                            </a:lnTo>
                            <a:lnTo>
                              <a:pt x="283" y="19"/>
                            </a:lnTo>
                            <a:lnTo>
                              <a:pt x="310" y="17"/>
                            </a:lnTo>
                            <a:lnTo>
                              <a:pt x="333" y="15"/>
                            </a:lnTo>
                            <a:lnTo>
                              <a:pt x="352" y="13"/>
                            </a:lnTo>
                            <a:lnTo>
                              <a:pt x="369" y="12"/>
                            </a:lnTo>
                            <a:lnTo>
                              <a:pt x="383" y="8"/>
                            </a:lnTo>
                            <a:lnTo>
                              <a:pt x="392" y="6"/>
                            </a:lnTo>
                            <a:lnTo>
                              <a:pt x="398" y="4"/>
                            </a:lnTo>
                            <a:lnTo>
                              <a:pt x="400" y="0"/>
                            </a:lnTo>
                            <a:lnTo>
                              <a:pt x="394" y="0"/>
                            </a:lnTo>
                            <a:lnTo>
                              <a:pt x="392" y="4"/>
                            </a:lnTo>
                            <a:lnTo>
                              <a:pt x="386" y="6"/>
                            </a:lnTo>
                            <a:lnTo>
                              <a:pt x="377" y="8"/>
                            </a:lnTo>
                            <a:lnTo>
                              <a:pt x="363" y="12"/>
                            </a:lnTo>
                            <a:lnTo>
                              <a:pt x="348" y="13"/>
                            </a:lnTo>
                            <a:lnTo>
                              <a:pt x="327" y="15"/>
                            </a:lnTo>
                            <a:lnTo>
                              <a:pt x="304" y="17"/>
                            </a:lnTo>
                            <a:lnTo>
                              <a:pt x="279" y="19"/>
                            </a:lnTo>
                            <a:lnTo>
                              <a:pt x="250" y="21"/>
                            </a:lnTo>
                            <a:lnTo>
                              <a:pt x="219" y="23"/>
                            </a:lnTo>
                            <a:lnTo>
                              <a:pt x="186" y="25"/>
                            </a:lnTo>
                            <a:lnTo>
                              <a:pt x="152" y="25"/>
                            </a:lnTo>
                            <a:lnTo>
                              <a:pt x="115" y="27"/>
                            </a:lnTo>
                            <a:lnTo>
                              <a:pt x="77" y="27"/>
                            </a:lnTo>
                            <a:lnTo>
                              <a:pt x="38" y="27"/>
                            </a:lnTo>
                            <a:lnTo>
                              <a:pt x="0" y="27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FAFA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8" name="Freeform 183">
                        <a:extLst>
                          <a:ext uri="{FF2B5EF4-FFF2-40B4-BE49-F238E27FC236}">
                            <a16:creationId xmlns:a16="http://schemas.microsoft.com/office/drawing/2014/main" id="{766F2F48-AF1A-4524-88E6-179A32BC5E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97" cy="13"/>
                      </a:xfrm>
                      <a:custGeom>
                        <a:avLst/>
                        <a:gdLst>
                          <a:gd name="T0" fmla="*/ 0 w 394"/>
                          <a:gd name="T1" fmla="*/ 27 h 27"/>
                          <a:gd name="T2" fmla="*/ 38 w 394"/>
                          <a:gd name="T3" fmla="*/ 27 h 27"/>
                          <a:gd name="T4" fmla="*/ 77 w 394"/>
                          <a:gd name="T5" fmla="*/ 27 h 27"/>
                          <a:gd name="T6" fmla="*/ 115 w 394"/>
                          <a:gd name="T7" fmla="*/ 27 h 27"/>
                          <a:gd name="T8" fmla="*/ 152 w 394"/>
                          <a:gd name="T9" fmla="*/ 25 h 27"/>
                          <a:gd name="T10" fmla="*/ 186 w 394"/>
                          <a:gd name="T11" fmla="*/ 25 h 27"/>
                          <a:gd name="T12" fmla="*/ 219 w 394"/>
                          <a:gd name="T13" fmla="*/ 23 h 27"/>
                          <a:gd name="T14" fmla="*/ 250 w 394"/>
                          <a:gd name="T15" fmla="*/ 21 h 27"/>
                          <a:gd name="T16" fmla="*/ 279 w 394"/>
                          <a:gd name="T17" fmla="*/ 19 h 27"/>
                          <a:gd name="T18" fmla="*/ 304 w 394"/>
                          <a:gd name="T19" fmla="*/ 17 h 27"/>
                          <a:gd name="T20" fmla="*/ 327 w 394"/>
                          <a:gd name="T21" fmla="*/ 15 h 27"/>
                          <a:gd name="T22" fmla="*/ 348 w 394"/>
                          <a:gd name="T23" fmla="*/ 13 h 27"/>
                          <a:gd name="T24" fmla="*/ 363 w 394"/>
                          <a:gd name="T25" fmla="*/ 12 h 27"/>
                          <a:gd name="T26" fmla="*/ 377 w 394"/>
                          <a:gd name="T27" fmla="*/ 8 h 27"/>
                          <a:gd name="T28" fmla="*/ 386 w 394"/>
                          <a:gd name="T29" fmla="*/ 6 h 27"/>
                          <a:gd name="T30" fmla="*/ 392 w 394"/>
                          <a:gd name="T31" fmla="*/ 4 h 27"/>
                          <a:gd name="T32" fmla="*/ 394 w 394"/>
                          <a:gd name="T33" fmla="*/ 0 h 27"/>
                          <a:gd name="T34" fmla="*/ 388 w 394"/>
                          <a:gd name="T35" fmla="*/ 0 h 27"/>
                          <a:gd name="T36" fmla="*/ 386 w 394"/>
                          <a:gd name="T37" fmla="*/ 4 h 27"/>
                          <a:gd name="T38" fmla="*/ 381 w 394"/>
                          <a:gd name="T39" fmla="*/ 6 h 27"/>
                          <a:gd name="T40" fmla="*/ 371 w 394"/>
                          <a:gd name="T41" fmla="*/ 8 h 27"/>
                          <a:gd name="T42" fmla="*/ 358 w 394"/>
                          <a:gd name="T43" fmla="*/ 10 h 27"/>
                          <a:gd name="T44" fmla="*/ 342 w 394"/>
                          <a:gd name="T45" fmla="*/ 13 h 27"/>
                          <a:gd name="T46" fmla="*/ 323 w 394"/>
                          <a:gd name="T47" fmla="*/ 15 h 27"/>
                          <a:gd name="T48" fmla="*/ 300 w 394"/>
                          <a:gd name="T49" fmla="*/ 17 h 27"/>
                          <a:gd name="T50" fmla="*/ 275 w 394"/>
                          <a:gd name="T51" fmla="*/ 19 h 27"/>
                          <a:gd name="T52" fmla="*/ 246 w 394"/>
                          <a:gd name="T53" fmla="*/ 21 h 27"/>
                          <a:gd name="T54" fmla="*/ 215 w 394"/>
                          <a:gd name="T55" fmla="*/ 23 h 27"/>
                          <a:gd name="T56" fmla="*/ 183 w 394"/>
                          <a:gd name="T57" fmla="*/ 23 h 27"/>
                          <a:gd name="T58" fmla="*/ 150 w 394"/>
                          <a:gd name="T59" fmla="*/ 25 h 27"/>
                          <a:gd name="T60" fmla="*/ 113 w 394"/>
                          <a:gd name="T61" fmla="*/ 25 h 27"/>
                          <a:gd name="T62" fmla="*/ 77 w 394"/>
                          <a:gd name="T63" fmla="*/ 27 h 27"/>
                          <a:gd name="T64" fmla="*/ 38 w 394"/>
                          <a:gd name="T65" fmla="*/ 27 h 27"/>
                          <a:gd name="T66" fmla="*/ 0 w 394"/>
                          <a:gd name="T67" fmla="*/ 27 h 27"/>
                          <a:gd name="T68" fmla="*/ 0 w 394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94" h="27">
                            <a:moveTo>
                              <a:pt x="0" y="27"/>
                            </a:moveTo>
                            <a:lnTo>
                              <a:pt x="38" y="27"/>
                            </a:lnTo>
                            <a:lnTo>
                              <a:pt x="77" y="27"/>
                            </a:lnTo>
                            <a:lnTo>
                              <a:pt x="115" y="27"/>
                            </a:lnTo>
                            <a:lnTo>
                              <a:pt x="152" y="25"/>
                            </a:lnTo>
                            <a:lnTo>
                              <a:pt x="186" y="25"/>
                            </a:lnTo>
                            <a:lnTo>
                              <a:pt x="219" y="23"/>
                            </a:lnTo>
                            <a:lnTo>
                              <a:pt x="250" y="21"/>
                            </a:lnTo>
                            <a:lnTo>
                              <a:pt x="279" y="19"/>
                            </a:lnTo>
                            <a:lnTo>
                              <a:pt x="304" y="17"/>
                            </a:lnTo>
                            <a:lnTo>
                              <a:pt x="327" y="15"/>
                            </a:lnTo>
                            <a:lnTo>
                              <a:pt x="348" y="13"/>
                            </a:lnTo>
                            <a:lnTo>
                              <a:pt x="363" y="12"/>
                            </a:lnTo>
                            <a:lnTo>
                              <a:pt x="377" y="8"/>
                            </a:lnTo>
                            <a:lnTo>
                              <a:pt x="386" y="6"/>
                            </a:lnTo>
                            <a:lnTo>
                              <a:pt x="392" y="4"/>
                            </a:lnTo>
                            <a:lnTo>
                              <a:pt x="394" y="0"/>
                            </a:lnTo>
                            <a:lnTo>
                              <a:pt x="388" y="0"/>
                            </a:lnTo>
                            <a:lnTo>
                              <a:pt x="386" y="4"/>
                            </a:lnTo>
                            <a:lnTo>
                              <a:pt x="381" y="6"/>
                            </a:lnTo>
                            <a:lnTo>
                              <a:pt x="371" y="8"/>
                            </a:lnTo>
                            <a:lnTo>
                              <a:pt x="358" y="10"/>
                            </a:lnTo>
                            <a:lnTo>
                              <a:pt x="342" y="13"/>
                            </a:lnTo>
                            <a:lnTo>
                              <a:pt x="323" y="15"/>
                            </a:lnTo>
                            <a:lnTo>
                              <a:pt x="300" y="17"/>
                            </a:lnTo>
                            <a:lnTo>
                              <a:pt x="275" y="19"/>
                            </a:lnTo>
                            <a:lnTo>
                              <a:pt x="246" y="21"/>
                            </a:lnTo>
                            <a:lnTo>
                              <a:pt x="215" y="23"/>
                            </a:lnTo>
                            <a:lnTo>
                              <a:pt x="183" y="23"/>
                            </a:lnTo>
                            <a:lnTo>
                              <a:pt x="150" y="25"/>
                            </a:lnTo>
                            <a:lnTo>
                              <a:pt x="113" y="25"/>
                            </a:lnTo>
                            <a:lnTo>
                              <a:pt x="77" y="27"/>
                            </a:lnTo>
                            <a:lnTo>
                              <a:pt x="38" y="27"/>
                            </a:lnTo>
                            <a:lnTo>
                              <a:pt x="0" y="27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DADA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99" name="Freeform 184">
                        <a:extLst>
                          <a:ext uri="{FF2B5EF4-FFF2-40B4-BE49-F238E27FC236}">
                            <a16:creationId xmlns:a16="http://schemas.microsoft.com/office/drawing/2014/main" id="{A15A4B00-580C-4FCD-B2E6-AC20A8EA468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94" cy="13"/>
                      </a:xfrm>
                      <a:custGeom>
                        <a:avLst/>
                        <a:gdLst>
                          <a:gd name="T0" fmla="*/ 0 w 388"/>
                          <a:gd name="T1" fmla="*/ 27 h 27"/>
                          <a:gd name="T2" fmla="*/ 38 w 388"/>
                          <a:gd name="T3" fmla="*/ 27 h 27"/>
                          <a:gd name="T4" fmla="*/ 77 w 388"/>
                          <a:gd name="T5" fmla="*/ 27 h 27"/>
                          <a:gd name="T6" fmla="*/ 113 w 388"/>
                          <a:gd name="T7" fmla="*/ 25 h 27"/>
                          <a:gd name="T8" fmla="*/ 150 w 388"/>
                          <a:gd name="T9" fmla="*/ 25 h 27"/>
                          <a:gd name="T10" fmla="*/ 183 w 388"/>
                          <a:gd name="T11" fmla="*/ 23 h 27"/>
                          <a:gd name="T12" fmla="*/ 215 w 388"/>
                          <a:gd name="T13" fmla="*/ 23 h 27"/>
                          <a:gd name="T14" fmla="*/ 246 w 388"/>
                          <a:gd name="T15" fmla="*/ 21 h 27"/>
                          <a:gd name="T16" fmla="*/ 275 w 388"/>
                          <a:gd name="T17" fmla="*/ 19 h 27"/>
                          <a:gd name="T18" fmla="*/ 300 w 388"/>
                          <a:gd name="T19" fmla="*/ 17 h 27"/>
                          <a:gd name="T20" fmla="*/ 323 w 388"/>
                          <a:gd name="T21" fmla="*/ 15 h 27"/>
                          <a:gd name="T22" fmla="*/ 342 w 388"/>
                          <a:gd name="T23" fmla="*/ 13 h 27"/>
                          <a:gd name="T24" fmla="*/ 358 w 388"/>
                          <a:gd name="T25" fmla="*/ 10 h 27"/>
                          <a:gd name="T26" fmla="*/ 371 w 388"/>
                          <a:gd name="T27" fmla="*/ 8 h 27"/>
                          <a:gd name="T28" fmla="*/ 381 w 388"/>
                          <a:gd name="T29" fmla="*/ 6 h 27"/>
                          <a:gd name="T30" fmla="*/ 386 w 388"/>
                          <a:gd name="T31" fmla="*/ 4 h 27"/>
                          <a:gd name="T32" fmla="*/ 388 w 388"/>
                          <a:gd name="T33" fmla="*/ 0 h 27"/>
                          <a:gd name="T34" fmla="*/ 383 w 388"/>
                          <a:gd name="T35" fmla="*/ 0 h 27"/>
                          <a:gd name="T36" fmla="*/ 381 w 388"/>
                          <a:gd name="T37" fmla="*/ 4 h 27"/>
                          <a:gd name="T38" fmla="*/ 375 w 388"/>
                          <a:gd name="T39" fmla="*/ 6 h 27"/>
                          <a:gd name="T40" fmla="*/ 365 w 388"/>
                          <a:gd name="T41" fmla="*/ 8 h 27"/>
                          <a:gd name="T42" fmla="*/ 354 w 388"/>
                          <a:gd name="T43" fmla="*/ 10 h 27"/>
                          <a:gd name="T44" fmla="*/ 336 w 388"/>
                          <a:gd name="T45" fmla="*/ 13 h 27"/>
                          <a:gd name="T46" fmla="*/ 317 w 388"/>
                          <a:gd name="T47" fmla="*/ 15 h 27"/>
                          <a:gd name="T48" fmla="*/ 296 w 388"/>
                          <a:gd name="T49" fmla="*/ 17 h 27"/>
                          <a:gd name="T50" fmla="*/ 271 w 388"/>
                          <a:gd name="T51" fmla="*/ 19 h 27"/>
                          <a:gd name="T52" fmla="*/ 242 w 388"/>
                          <a:gd name="T53" fmla="*/ 21 h 27"/>
                          <a:gd name="T54" fmla="*/ 213 w 388"/>
                          <a:gd name="T55" fmla="*/ 21 h 27"/>
                          <a:gd name="T56" fmla="*/ 181 w 388"/>
                          <a:gd name="T57" fmla="*/ 23 h 27"/>
                          <a:gd name="T58" fmla="*/ 146 w 388"/>
                          <a:gd name="T59" fmla="*/ 25 h 27"/>
                          <a:gd name="T60" fmla="*/ 111 w 388"/>
                          <a:gd name="T61" fmla="*/ 25 h 27"/>
                          <a:gd name="T62" fmla="*/ 75 w 388"/>
                          <a:gd name="T63" fmla="*/ 27 h 27"/>
                          <a:gd name="T64" fmla="*/ 38 w 388"/>
                          <a:gd name="T65" fmla="*/ 27 h 27"/>
                          <a:gd name="T66" fmla="*/ 0 w 388"/>
                          <a:gd name="T67" fmla="*/ 27 h 27"/>
                          <a:gd name="T68" fmla="*/ 0 w 388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88" h="27">
                            <a:moveTo>
                              <a:pt x="0" y="27"/>
                            </a:moveTo>
                            <a:lnTo>
                              <a:pt x="38" y="27"/>
                            </a:lnTo>
                            <a:lnTo>
                              <a:pt x="77" y="27"/>
                            </a:lnTo>
                            <a:lnTo>
                              <a:pt x="113" y="25"/>
                            </a:lnTo>
                            <a:lnTo>
                              <a:pt x="150" y="25"/>
                            </a:lnTo>
                            <a:lnTo>
                              <a:pt x="183" y="23"/>
                            </a:lnTo>
                            <a:lnTo>
                              <a:pt x="215" y="23"/>
                            </a:lnTo>
                            <a:lnTo>
                              <a:pt x="246" y="21"/>
                            </a:lnTo>
                            <a:lnTo>
                              <a:pt x="275" y="19"/>
                            </a:lnTo>
                            <a:lnTo>
                              <a:pt x="300" y="17"/>
                            </a:lnTo>
                            <a:lnTo>
                              <a:pt x="323" y="15"/>
                            </a:lnTo>
                            <a:lnTo>
                              <a:pt x="342" y="13"/>
                            </a:lnTo>
                            <a:lnTo>
                              <a:pt x="358" y="10"/>
                            </a:lnTo>
                            <a:lnTo>
                              <a:pt x="371" y="8"/>
                            </a:lnTo>
                            <a:lnTo>
                              <a:pt x="381" y="6"/>
                            </a:lnTo>
                            <a:lnTo>
                              <a:pt x="386" y="4"/>
                            </a:lnTo>
                            <a:lnTo>
                              <a:pt x="388" y="0"/>
                            </a:lnTo>
                            <a:lnTo>
                              <a:pt x="383" y="0"/>
                            </a:lnTo>
                            <a:lnTo>
                              <a:pt x="381" y="4"/>
                            </a:lnTo>
                            <a:lnTo>
                              <a:pt x="375" y="6"/>
                            </a:lnTo>
                            <a:lnTo>
                              <a:pt x="365" y="8"/>
                            </a:lnTo>
                            <a:lnTo>
                              <a:pt x="354" y="10"/>
                            </a:lnTo>
                            <a:lnTo>
                              <a:pt x="336" y="13"/>
                            </a:lnTo>
                            <a:lnTo>
                              <a:pt x="317" y="15"/>
                            </a:lnTo>
                            <a:lnTo>
                              <a:pt x="296" y="17"/>
                            </a:lnTo>
                            <a:lnTo>
                              <a:pt x="271" y="19"/>
                            </a:lnTo>
                            <a:lnTo>
                              <a:pt x="242" y="21"/>
                            </a:lnTo>
                            <a:lnTo>
                              <a:pt x="213" y="21"/>
                            </a:lnTo>
                            <a:lnTo>
                              <a:pt x="181" y="23"/>
                            </a:lnTo>
                            <a:lnTo>
                              <a:pt x="146" y="25"/>
                            </a:lnTo>
                            <a:lnTo>
                              <a:pt x="111" y="25"/>
                            </a:lnTo>
                            <a:lnTo>
                              <a:pt x="75" y="27"/>
                            </a:lnTo>
                            <a:lnTo>
                              <a:pt x="38" y="27"/>
                            </a:lnTo>
                            <a:lnTo>
                              <a:pt x="0" y="27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CACA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0" name="Freeform 185">
                        <a:extLst>
                          <a:ext uri="{FF2B5EF4-FFF2-40B4-BE49-F238E27FC236}">
                            <a16:creationId xmlns:a16="http://schemas.microsoft.com/office/drawing/2014/main" id="{E4AC84F9-FAEA-44D6-96B9-8503AF478D6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91" cy="13"/>
                      </a:xfrm>
                      <a:custGeom>
                        <a:avLst/>
                        <a:gdLst>
                          <a:gd name="T0" fmla="*/ 0 w 383"/>
                          <a:gd name="T1" fmla="*/ 27 h 27"/>
                          <a:gd name="T2" fmla="*/ 38 w 383"/>
                          <a:gd name="T3" fmla="*/ 27 h 27"/>
                          <a:gd name="T4" fmla="*/ 75 w 383"/>
                          <a:gd name="T5" fmla="*/ 27 h 27"/>
                          <a:gd name="T6" fmla="*/ 111 w 383"/>
                          <a:gd name="T7" fmla="*/ 25 h 27"/>
                          <a:gd name="T8" fmla="*/ 146 w 383"/>
                          <a:gd name="T9" fmla="*/ 25 h 27"/>
                          <a:gd name="T10" fmla="*/ 181 w 383"/>
                          <a:gd name="T11" fmla="*/ 23 h 27"/>
                          <a:gd name="T12" fmla="*/ 213 w 383"/>
                          <a:gd name="T13" fmla="*/ 21 h 27"/>
                          <a:gd name="T14" fmla="*/ 242 w 383"/>
                          <a:gd name="T15" fmla="*/ 21 h 27"/>
                          <a:gd name="T16" fmla="*/ 271 w 383"/>
                          <a:gd name="T17" fmla="*/ 19 h 27"/>
                          <a:gd name="T18" fmla="*/ 296 w 383"/>
                          <a:gd name="T19" fmla="*/ 17 h 27"/>
                          <a:gd name="T20" fmla="*/ 317 w 383"/>
                          <a:gd name="T21" fmla="*/ 15 h 27"/>
                          <a:gd name="T22" fmla="*/ 336 w 383"/>
                          <a:gd name="T23" fmla="*/ 13 h 27"/>
                          <a:gd name="T24" fmla="*/ 354 w 383"/>
                          <a:gd name="T25" fmla="*/ 10 h 27"/>
                          <a:gd name="T26" fmla="*/ 365 w 383"/>
                          <a:gd name="T27" fmla="*/ 8 h 27"/>
                          <a:gd name="T28" fmla="*/ 375 w 383"/>
                          <a:gd name="T29" fmla="*/ 6 h 27"/>
                          <a:gd name="T30" fmla="*/ 381 w 383"/>
                          <a:gd name="T31" fmla="*/ 4 h 27"/>
                          <a:gd name="T32" fmla="*/ 383 w 383"/>
                          <a:gd name="T33" fmla="*/ 0 h 27"/>
                          <a:gd name="T34" fmla="*/ 377 w 383"/>
                          <a:gd name="T35" fmla="*/ 0 h 27"/>
                          <a:gd name="T36" fmla="*/ 375 w 383"/>
                          <a:gd name="T37" fmla="*/ 4 h 27"/>
                          <a:gd name="T38" fmla="*/ 369 w 383"/>
                          <a:gd name="T39" fmla="*/ 6 h 27"/>
                          <a:gd name="T40" fmla="*/ 360 w 383"/>
                          <a:gd name="T41" fmla="*/ 8 h 27"/>
                          <a:gd name="T42" fmla="*/ 348 w 383"/>
                          <a:gd name="T43" fmla="*/ 10 h 27"/>
                          <a:gd name="T44" fmla="*/ 333 w 383"/>
                          <a:gd name="T45" fmla="*/ 13 h 27"/>
                          <a:gd name="T46" fmla="*/ 313 w 383"/>
                          <a:gd name="T47" fmla="*/ 15 h 27"/>
                          <a:gd name="T48" fmla="*/ 290 w 383"/>
                          <a:gd name="T49" fmla="*/ 17 h 27"/>
                          <a:gd name="T50" fmla="*/ 267 w 383"/>
                          <a:gd name="T51" fmla="*/ 19 h 27"/>
                          <a:gd name="T52" fmla="*/ 238 w 383"/>
                          <a:gd name="T53" fmla="*/ 21 h 27"/>
                          <a:gd name="T54" fmla="*/ 210 w 383"/>
                          <a:gd name="T55" fmla="*/ 21 h 27"/>
                          <a:gd name="T56" fmla="*/ 179 w 383"/>
                          <a:gd name="T57" fmla="*/ 23 h 27"/>
                          <a:gd name="T58" fmla="*/ 144 w 383"/>
                          <a:gd name="T59" fmla="*/ 25 h 27"/>
                          <a:gd name="T60" fmla="*/ 109 w 383"/>
                          <a:gd name="T61" fmla="*/ 25 h 27"/>
                          <a:gd name="T62" fmla="*/ 75 w 383"/>
                          <a:gd name="T63" fmla="*/ 25 h 27"/>
                          <a:gd name="T64" fmla="*/ 38 w 383"/>
                          <a:gd name="T65" fmla="*/ 27 h 27"/>
                          <a:gd name="T66" fmla="*/ 0 w 383"/>
                          <a:gd name="T67" fmla="*/ 27 h 27"/>
                          <a:gd name="T68" fmla="*/ 0 w 383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83" h="27">
                            <a:moveTo>
                              <a:pt x="0" y="27"/>
                            </a:moveTo>
                            <a:lnTo>
                              <a:pt x="38" y="27"/>
                            </a:lnTo>
                            <a:lnTo>
                              <a:pt x="75" y="27"/>
                            </a:lnTo>
                            <a:lnTo>
                              <a:pt x="111" y="25"/>
                            </a:lnTo>
                            <a:lnTo>
                              <a:pt x="146" y="25"/>
                            </a:lnTo>
                            <a:lnTo>
                              <a:pt x="181" y="23"/>
                            </a:lnTo>
                            <a:lnTo>
                              <a:pt x="213" y="21"/>
                            </a:lnTo>
                            <a:lnTo>
                              <a:pt x="242" y="21"/>
                            </a:lnTo>
                            <a:lnTo>
                              <a:pt x="271" y="19"/>
                            </a:lnTo>
                            <a:lnTo>
                              <a:pt x="296" y="17"/>
                            </a:lnTo>
                            <a:lnTo>
                              <a:pt x="317" y="15"/>
                            </a:lnTo>
                            <a:lnTo>
                              <a:pt x="336" y="13"/>
                            </a:lnTo>
                            <a:lnTo>
                              <a:pt x="354" y="10"/>
                            </a:lnTo>
                            <a:lnTo>
                              <a:pt x="365" y="8"/>
                            </a:lnTo>
                            <a:lnTo>
                              <a:pt x="375" y="6"/>
                            </a:lnTo>
                            <a:lnTo>
                              <a:pt x="381" y="4"/>
                            </a:lnTo>
                            <a:lnTo>
                              <a:pt x="383" y="0"/>
                            </a:lnTo>
                            <a:lnTo>
                              <a:pt x="377" y="0"/>
                            </a:lnTo>
                            <a:lnTo>
                              <a:pt x="375" y="4"/>
                            </a:lnTo>
                            <a:lnTo>
                              <a:pt x="369" y="6"/>
                            </a:lnTo>
                            <a:lnTo>
                              <a:pt x="360" y="8"/>
                            </a:lnTo>
                            <a:lnTo>
                              <a:pt x="348" y="10"/>
                            </a:lnTo>
                            <a:lnTo>
                              <a:pt x="333" y="13"/>
                            </a:lnTo>
                            <a:lnTo>
                              <a:pt x="313" y="15"/>
                            </a:lnTo>
                            <a:lnTo>
                              <a:pt x="290" y="17"/>
                            </a:lnTo>
                            <a:lnTo>
                              <a:pt x="267" y="19"/>
                            </a:lnTo>
                            <a:lnTo>
                              <a:pt x="238" y="21"/>
                            </a:lnTo>
                            <a:lnTo>
                              <a:pt x="210" y="21"/>
                            </a:lnTo>
                            <a:lnTo>
                              <a:pt x="179" y="23"/>
                            </a:lnTo>
                            <a:lnTo>
                              <a:pt x="144" y="25"/>
                            </a:lnTo>
                            <a:lnTo>
                              <a:pt x="109" y="25"/>
                            </a:lnTo>
                            <a:lnTo>
                              <a:pt x="75" y="25"/>
                            </a:lnTo>
                            <a:lnTo>
                              <a:pt x="38" y="27"/>
                            </a:lnTo>
                            <a:lnTo>
                              <a:pt x="0" y="27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BABA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1" name="Freeform 186">
                        <a:extLst>
                          <a:ext uri="{FF2B5EF4-FFF2-40B4-BE49-F238E27FC236}">
                            <a16:creationId xmlns:a16="http://schemas.microsoft.com/office/drawing/2014/main" id="{341BA817-E6A8-4CEE-9B83-6B624243300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8" cy="13"/>
                      </a:xfrm>
                      <a:custGeom>
                        <a:avLst/>
                        <a:gdLst>
                          <a:gd name="T0" fmla="*/ 0 w 377"/>
                          <a:gd name="T1" fmla="*/ 27 h 27"/>
                          <a:gd name="T2" fmla="*/ 38 w 377"/>
                          <a:gd name="T3" fmla="*/ 27 h 27"/>
                          <a:gd name="T4" fmla="*/ 75 w 377"/>
                          <a:gd name="T5" fmla="*/ 25 h 27"/>
                          <a:gd name="T6" fmla="*/ 109 w 377"/>
                          <a:gd name="T7" fmla="*/ 25 h 27"/>
                          <a:gd name="T8" fmla="*/ 144 w 377"/>
                          <a:gd name="T9" fmla="*/ 25 h 27"/>
                          <a:gd name="T10" fmla="*/ 179 w 377"/>
                          <a:gd name="T11" fmla="*/ 23 h 27"/>
                          <a:gd name="T12" fmla="*/ 210 w 377"/>
                          <a:gd name="T13" fmla="*/ 21 h 27"/>
                          <a:gd name="T14" fmla="*/ 238 w 377"/>
                          <a:gd name="T15" fmla="*/ 21 h 27"/>
                          <a:gd name="T16" fmla="*/ 267 w 377"/>
                          <a:gd name="T17" fmla="*/ 19 h 27"/>
                          <a:gd name="T18" fmla="*/ 290 w 377"/>
                          <a:gd name="T19" fmla="*/ 17 h 27"/>
                          <a:gd name="T20" fmla="*/ 313 w 377"/>
                          <a:gd name="T21" fmla="*/ 15 h 27"/>
                          <a:gd name="T22" fmla="*/ 333 w 377"/>
                          <a:gd name="T23" fmla="*/ 13 h 27"/>
                          <a:gd name="T24" fmla="*/ 348 w 377"/>
                          <a:gd name="T25" fmla="*/ 10 h 27"/>
                          <a:gd name="T26" fmla="*/ 360 w 377"/>
                          <a:gd name="T27" fmla="*/ 8 h 27"/>
                          <a:gd name="T28" fmla="*/ 369 w 377"/>
                          <a:gd name="T29" fmla="*/ 6 h 27"/>
                          <a:gd name="T30" fmla="*/ 375 w 377"/>
                          <a:gd name="T31" fmla="*/ 4 h 27"/>
                          <a:gd name="T32" fmla="*/ 377 w 377"/>
                          <a:gd name="T33" fmla="*/ 0 h 27"/>
                          <a:gd name="T34" fmla="*/ 371 w 377"/>
                          <a:gd name="T35" fmla="*/ 0 h 27"/>
                          <a:gd name="T36" fmla="*/ 369 w 377"/>
                          <a:gd name="T37" fmla="*/ 2 h 27"/>
                          <a:gd name="T38" fmla="*/ 363 w 377"/>
                          <a:gd name="T39" fmla="*/ 6 h 27"/>
                          <a:gd name="T40" fmla="*/ 354 w 377"/>
                          <a:gd name="T41" fmla="*/ 8 h 27"/>
                          <a:gd name="T42" fmla="*/ 342 w 377"/>
                          <a:gd name="T43" fmla="*/ 10 h 27"/>
                          <a:gd name="T44" fmla="*/ 327 w 377"/>
                          <a:gd name="T45" fmla="*/ 12 h 27"/>
                          <a:gd name="T46" fmla="*/ 308 w 377"/>
                          <a:gd name="T47" fmla="*/ 15 h 27"/>
                          <a:gd name="T48" fmla="*/ 286 w 377"/>
                          <a:gd name="T49" fmla="*/ 17 h 27"/>
                          <a:gd name="T50" fmla="*/ 261 w 377"/>
                          <a:gd name="T51" fmla="*/ 19 h 27"/>
                          <a:gd name="T52" fmla="*/ 235 w 377"/>
                          <a:gd name="T53" fmla="*/ 19 h 27"/>
                          <a:gd name="T54" fmla="*/ 206 w 377"/>
                          <a:gd name="T55" fmla="*/ 21 h 27"/>
                          <a:gd name="T56" fmla="*/ 175 w 377"/>
                          <a:gd name="T57" fmla="*/ 23 h 27"/>
                          <a:gd name="T58" fmla="*/ 142 w 377"/>
                          <a:gd name="T59" fmla="*/ 23 h 27"/>
                          <a:gd name="T60" fmla="*/ 108 w 377"/>
                          <a:gd name="T61" fmla="*/ 25 h 27"/>
                          <a:gd name="T62" fmla="*/ 73 w 377"/>
                          <a:gd name="T63" fmla="*/ 25 h 27"/>
                          <a:gd name="T64" fmla="*/ 36 w 377"/>
                          <a:gd name="T65" fmla="*/ 25 h 27"/>
                          <a:gd name="T66" fmla="*/ 0 w 377"/>
                          <a:gd name="T67" fmla="*/ 25 h 27"/>
                          <a:gd name="T68" fmla="*/ 0 w 377"/>
                          <a:gd name="T69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77" h="27">
                            <a:moveTo>
                              <a:pt x="0" y="27"/>
                            </a:moveTo>
                            <a:lnTo>
                              <a:pt x="38" y="27"/>
                            </a:lnTo>
                            <a:lnTo>
                              <a:pt x="75" y="25"/>
                            </a:lnTo>
                            <a:lnTo>
                              <a:pt x="109" y="25"/>
                            </a:lnTo>
                            <a:lnTo>
                              <a:pt x="144" y="25"/>
                            </a:lnTo>
                            <a:lnTo>
                              <a:pt x="179" y="23"/>
                            </a:lnTo>
                            <a:lnTo>
                              <a:pt x="210" y="21"/>
                            </a:lnTo>
                            <a:lnTo>
                              <a:pt x="238" y="21"/>
                            </a:lnTo>
                            <a:lnTo>
                              <a:pt x="267" y="19"/>
                            </a:lnTo>
                            <a:lnTo>
                              <a:pt x="290" y="17"/>
                            </a:lnTo>
                            <a:lnTo>
                              <a:pt x="313" y="15"/>
                            </a:lnTo>
                            <a:lnTo>
                              <a:pt x="333" y="13"/>
                            </a:lnTo>
                            <a:lnTo>
                              <a:pt x="348" y="10"/>
                            </a:lnTo>
                            <a:lnTo>
                              <a:pt x="360" y="8"/>
                            </a:lnTo>
                            <a:lnTo>
                              <a:pt x="369" y="6"/>
                            </a:lnTo>
                            <a:lnTo>
                              <a:pt x="375" y="4"/>
                            </a:lnTo>
                            <a:lnTo>
                              <a:pt x="377" y="0"/>
                            </a:lnTo>
                            <a:lnTo>
                              <a:pt x="371" y="0"/>
                            </a:lnTo>
                            <a:lnTo>
                              <a:pt x="369" y="2"/>
                            </a:lnTo>
                            <a:lnTo>
                              <a:pt x="363" y="6"/>
                            </a:lnTo>
                            <a:lnTo>
                              <a:pt x="354" y="8"/>
                            </a:lnTo>
                            <a:lnTo>
                              <a:pt x="342" y="10"/>
                            </a:lnTo>
                            <a:lnTo>
                              <a:pt x="327" y="12"/>
                            </a:lnTo>
                            <a:lnTo>
                              <a:pt x="308" y="15"/>
                            </a:lnTo>
                            <a:lnTo>
                              <a:pt x="286" y="17"/>
                            </a:lnTo>
                            <a:lnTo>
                              <a:pt x="261" y="19"/>
                            </a:lnTo>
                            <a:lnTo>
                              <a:pt x="235" y="19"/>
                            </a:lnTo>
                            <a:lnTo>
                              <a:pt x="206" y="21"/>
                            </a:lnTo>
                            <a:lnTo>
                              <a:pt x="175" y="23"/>
                            </a:lnTo>
                            <a:lnTo>
                              <a:pt x="142" y="23"/>
                            </a:lnTo>
                            <a:lnTo>
                              <a:pt x="108" y="25"/>
                            </a:lnTo>
                            <a:lnTo>
                              <a:pt x="73" y="25"/>
                            </a:lnTo>
                            <a:lnTo>
                              <a:pt x="36" y="25"/>
                            </a:lnTo>
                            <a:lnTo>
                              <a:pt x="0" y="25"/>
                            </a:lnTo>
                            <a:lnTo>
                              <a:pt x="0" y="27"/>
                            </a:lnTo>
                            <a:close/>
                          </a:path>
                        </a:pathLst>
                      </a:custGeom>
                      <a:solidFill>
                        <a:srgbClr val="A9A9A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2" name="Freeform 187">
                        <a:extLst>
                          <a:ext uri="{FF2B5EF4-FFF2-40B4-BE49-F238E27FC236}">
                            <a16:creationId xmlns:a16="http://schemas.microsoft.com/office/drawing/2014/main" id="{085DF387-163C-4F03-8F82-E6D091614A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6" cy="12"/>
                      </a:xfrm>
                      <a:custGeom>
                        <a:avLst/>
                        <a:gdLst>
                          <a:gd name="T0" fmla="*/ 0 w 371"/>
                          <a:gd name="T1" fmla="*/ 25 h 25"/>
                          <a:gd name="T2" fmla="*/ 36 w 371"/>
                          <a:gd name="T3" fmla="*/ 25 h 25"/>
                          <a:gd name="T4" fmla="*/ 73 w 371"/>
                          <a:gd name="T5" fmla="*/ 25 h 25"/>
                          <a:gd name="T6" fmla="*/ 108 w 371"/>
                          <a:gd name="T7" fmla="*/ 25 h 25"/>
                          <a:gd name="T8" fmla="*/ 142 w 371"/>
                          <a:gd name="T9" fmla="*/ 23 h 25"/>
                          <a:gd name="T10" fmla="*/ 175 w 371"/>
                          <a:gd name="T11" fmla="*/ 23 h 25"/>
                          <a:gd name="T12" fmla="*/ 206 w 371"/>
                          <a:gd name="T13" fmla="*/ 21 h 25"/>
                          <a:gd name="T14" fmla="*/ 235 w 371"/>
                          <a:gd name="T15" fmla="*/ 19 h 25"/>
                          <a:gd name="T16" fmla="*/ 261 w 371"/>
                          <a:gd name="T17" fmla="*/ 19 h 25"/>
                          <a:gd name="T18" fmla="*/ 286 w 371"/>
                          <a:gd name="T19" fmla="*/ 17 h 25"/>
                          <a:gd name="T20" fmla="*/ 308 w 371"/>
                          <a:gd name="T21" fmla="*/ 15 h 25"/>
                          <a:gd name="T22" fmla="*/ 327 w 371"/>
                          <a:gd name="T23" fmla="*/ 12 h 25"/>
                          <a:gd name="T24" fmla="*/ 342 w 371"/>
                          <a:gd name="T25" fmla="*/ 10 h 25"/>
                          <a:gd name="T26" fmla="*/ 354 w 371"/>
                          <a:gd name="T27" fmla="*/ 8 h 25"/>
                          <a:gd name="T28" fmla="*/ 363 w 371"/>
                          <a:gd name="T29" fmla="*/ 6 h 25"/>
                          <a:gd name="T30" fmla="*/ 369 w 371"/>
                          <a:gd name="T31" fmla="*/ 2 h 25"/>
                          <a:gd name="T32" fmla="*/ 371 w 371"/>
                          <a:gd name="T33" fmla="*/ 0 h 25"/>
                          <a:gd name="T34" fmla="*/ 365 w 371"/>
                          <a:gd name="T35" fmla="*/ 0 h 25"/>
                          <a:gd name="T36" fmla="*/ 363 w 371"/>
                          <a:gd name="T37" fmla="*/ 2 h 25"/>
                          <a:gd name="T38" fmla="*/ 358 w 371"/>
                          <a:gd name="T39" fmla="*/ 6 h 25"/>
                          <a:gd name="T40" fmla="*/ 350 w 371"/>
                          <a:gd name="T41" fmla="*/ 8 h 25"/>
                          <a:gd name="T42" fmla="*/ 336 w 371"/>
                          <a:gd name="T43" fmla="*/ 10 h 25"/>
                          <a:gd name="T44" fmla="*/ 321 w 371"/>
                          <a:gd name="T45" fmla="*/ 12 h 25"/>
                          <a:gd name="T46" fmla="*/ 304 w 371"/>
                          <a:gd name="T47" fmla="*/ 13 h 25"/>
                          <a:gd name="T48" fmla="*/ 283 w 371"/>
                          <a:gd name="T49" fmla="*/ 15 h 25"/>
                          <a:gd name="T50" fmla="*/ 258 w 371"/>
                          <a:gd name="T51" fmla="*/ 17 h 25"/>
                          <a:gd name="T52" fmla="*/ 233 w 371"/>
                          <a:gd name="T53" fmla="*/ 19 h 25"/>
                          <a:gd name="T54" fmla="*/ 204 w 371"/>
                          <a:gd name="T55" fmla="*/ 21 h 25"/>
                          <a:gd name="T56" fmla="*/ 173 w 371"/>
                          <a:gd name="T57" fmla="*/ 23 h 25"/>
                          <a:gd name="T58" fmla="*/ 140 w 371"/>
                          <a:gd name="T59" fmla="*/ 23 h 25"/>
                          <a:gd name="T60" fmla="*/ 106 w 371"/>
                          <a:gd name="T61" fmla="*/ 25 h 25"/>
                          <a:gd name="T62" fmla="*/ 71 w 371"/>
                          <a:gd name="T63" fmla="*/ 25 h 25"/>
                          <a:gd name="T64" fmla="*/ 36 w 371"/>
                          <a:gd name="T65" fmla="*/ 25 h 25"/>
                          <a:gd name="T66" fmla="*/ 0 w 371"/>
                          <a:gd name="T67" fmla="*/ 25 h 25"/>
                          <a:gd name="T68" fmla="*/ 0 w 371"/>
                          <a:gd name="T69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71" h="25">
                            <a:moveTo>
                              <a:pt x="0" y="25"/>
                            </a:moveTo>
                            <a:lnTo>
                              <a:pt x="36" y="25"/>
                            </a:lnTo>
                            <a:lnTo>
                              <a:pt x="73" y="25"/>
                            </a:lnTo>
                            <a:lnTo>
                              <a:pt x="108" y="25"/>
                            </a:lnTo>
                            <a:lnTo>
                              <a:pt x="142" y="23"/>
                            </a:lnTo>
                            <a:lnTo>
                              <a:pt x="175" y="23"/>
                            </a:lnTo>
                            <a:lnTo>
                              <a:pt x="206" y="21"/>
                            </a:lnTo>
                            <a:lnTo>
                              <a:pt x="235" y="19"/>
                            </a:lnTo>
                            <a:lnTo>
                              <a:pt x="261" y="19"/>
                            </a:lnTo>
                            <a:lnTo>
                              <a:pt x="286" y="17"/>
                            </a:lnTo>
                            <a:lnTo>
                              <a:pt x="308" y="15"/>
                            </a:lnTo>
                            <a:lnTo>
                              <a:pt x="327" y="12"/>
                            </a:lnTo>
                            <a:lnTo>
                              <a:pt x="342" y="10"/>
                            </a:lnTo>
                            <a:lnTo>
                              <a:pt x="354" y="8"/>
                            </a:lnTo>
                            <a:lnTo>
                              <a:pt x="363" y="6"/>
                            </a:lnTo>
                            <a:lnTo>
                              <a:pt x="369" y="2"/>
                            </a:lnTo>
                            <a:lnTo>
                              <a:pt x="371" y="0"/>
                            </a:lnTo>
                            <a:lnTo>
                              <a:pt x="365" y="0"/>
                            </a:lnTo>
                            <a:lnTo>
                              <a:pt x="363" y="2"/>
                            </a:lnTo>
                            <a:lnTo>
                              <a:pt x="358" y="6"/>
                            </a:lnTo>
                            <a:lnTo>
                              <a:pt x="350" y="8"/>
                            </a:lnTo>
                            <a:lnTo>
                              <a:pt x="336" y="10"/>
                            </a:lnTo>
                            <a:lnTo>
                              <a:pt x="321" y="12"/>
                            </a:lnTo>
                            <a:lnTo>
                              <a:pt x="304" y="13"/>
                            </a:lnTo>
                            <a:lnTo>
                              <a:pt x="283" y="15"/>
                            </a:lnTo>
                            <a:lnTo>
                              <a:pt x="258" y="17"/>
                            </a:lnTo>
                            <a:lnTo>
                              <a:pt x="233" y="19"/>
                            </a:lnTo>
                            <a:lnTo>
                              <a:pt x="204" y="21"/>
                            </a:lnTo>
                            <a:lnTo>
                              <a:pt x="173" y="23"/>
                            </a:lnTo>
                            <a:lnTo>
                              <a:pt x="140" y="23"/>
                            </a:lnTo>
                            <a:lnTo>
                              <a:pt x="106" y="25"/>
                            </a:lnTo>
                            <a:lnTo>
                              <a:pt x="71" y="25"/>
                            </a:lnTo>
                            <a:lnTo>
                              <a:pt x="36" y="25"/>
                            </a:lnTo>
                            <a:lnTo>
                              <a:pt x="0" y="25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8A8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3" name="Freeform 188">
                        <a:extLst>
                          <a:ext uri="{FF2B5EF4-FFF2-40B4-BE49-F238E27FC236}">
                            <a16:creationId xmlns:a16="http://schemas.microsoft.com/office/drawing/2014/main" id="{6FE19EEE-3919-4A66-951B-8BD872224A2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3" cy="12"/>
                      </a:xfrm>
                      <a:custGeom>
                        <a:avLst/>
                        <a:gdLst>
                          <a:gd name="T0" fmla="*/ 0 w 365"/>
                          <a:gd name="T1" fmla="*/ 25 h 25"/>
                          <a:gd name="T2" fmla="*/ 36 w 365"/>
                          <a:gd name="T3" fmla="*/ 25 h 25"/>
                          <a:gd name="T4" fmla="*/ 71 w 365"/>
                          <a:gd name="T5" fmla="*/ 25 h 25"/>
                          <a:gd name="T6" fmla="*/ 106 w 365"/>
                          <a:gd name="T7" fmla="*/ 25 h 25"/>
                          <a:gd name="T8" fmla="*/ 140 w 365"/>
                          <a:gd name="T9" fmla="*/ 23 h 25"/>
                          <a:gd name="T10" fmla="*/ 173 w 365"/>
                          <a:gd name="T11" fmla="*/ 23 h 25"/>
                          <a:gd name="T12" fmla="*/ 204 w 365"/>
                          <a:gd name="T13" fmla="*/ 21 h 25"/>
                          <a:gd name="T14" fmla="*/ 233 w 365"/>
                          <a:gd name="T15" fmla="*/ 19 h 25"/>
                          <a:gd name="T16" fmla="*/ 258 w 365"/>
                          <a:gd name="T17" fmla="*/ 17 h 25"/>
                          <a:gd name="T18" fmla="*/ 283 w 365"/>
                          <a:gd name="T19" fmla="*/ 15 h 25"/>
                          <a:gd name="T20" fmla="*/ 304 w 365"/>
                          <a:gd name="T21" fmla="*/ 13 h 25"/>
                          <a:gd name="T22" fmla="*/ 321 w 365"/>
                          <a:gd name="T23" fmla="*/ 12 h 25"/>
                          <a:gd name="T24" fmla="*/ 336 w 365"/>
                          <a:gd name="T25" fmla="*/ 10 h 25"/>
                          <a:gd name="T26" fmla="*/ 350 w 365"/>
                          <a:gd name="T27" fmla="*/ 8 h 25"/>
                          <a:gd name="T28" fmla="*/ 358 w 365"/>
                          <a:gd name="T29" fmla="*/ 6 h 25"/>
                          <a:gd name="T30" fmla="*/ 363 w 365"/>
                          <a:gd name="T31" fmla="*/ 2 h 25"/>
                          <a:gd name="T32" fmla="*/ 365 w 365"/>
                          <a:gd name="T33" fmla="*/ 0 h 25"/>
                          <a:gd name="T34" fmla="*/ 360 w 365"/>
                          <a:gd name="T35" fmla="*/ 0 h 25"/>
                          <a:gd name="T36" fmla="*/ 358 w 365"/>
                          <a:gd name="T37" fmla="*/ 2 h 25"/>
                          <a:gd name="T38" fmla="*/ 352 w 365"/>
                          <a:gd name="T39" fmla="*/ 6 h 25"/>
                          <a:gd name="T40" fmla="*/ 344 w 365"/>
                          <a:gd name="T41" fmla="*/ 8 h 25"/>
                          <a:gd name="T42" fmla="*/ 333 w 365"/>
                          <a:gd name="T43" fmla="*/ 10 h 25"/>
                          <a:gd name="T44" fmla="*/ 317 w 365"/>
                          <a:gd name="T45" fmla="*/ 12 h 25"/>
                          <a:gd name="T46" fmla="*/ 298 w 365"/>
                          <a:gd name="T47" fmla="*/ 13 h 25"/>
                          <a:gd name="T48" fmla="*/ 277 w 365"/>
                          <a:gd name="T49" fmla="*/ 15 h 25"/>
                          <a:gd name="T50" fmla="*/ 254 w 365"/>
                          <a:gd name="T51" fmla="*/ 17 h 25"/>
                          <a:gd name="T52" fmla="*/ 229 w 365"/>
                          <a:gd name="T53" fmla="*/ 19 h 25"/>
                          <a:gd name="T54" fmla="*/ 200 w 365"/>
                          <a:gd name="T55" fmla="*/ 21 h 25"/>
                          <a:gd name="T56" fmla="*/ 169 w 365"/>
                          <a:gd name="T57" fmla="*/ 21 h 25"/>
                          <a:gd name="T58" fmla="*/ 138 w 365"/>
                          <a:gd name="T59" fmla="*/ 23 h 25"/>
                          <a:gd name="T60" fmla="*/ 106 w 365"/>
                          <a:gd name="T61" fmla="*/ 23 h 25"/>
                          <a:gd name="T62" fmla="*/ 71 w 365"/>
                          <a:gd name="T63" fmla="*/ 25 h 25"/>
                          <a:gd name="T64" fmla="*/ 36 w 365"/>
                          <a:gd name="T65" fmla="*/ 25 h 25"/>
                          <a:gd name="T66" fmla="*/ 0 w 365"/>
                          <a:gd name="T67" fmla="*/ 25 h 25"/>
                          <a:gd name="T68" fmla="*/ 0 w 365"/>
                          <a:gd name="T69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65" h="25">
                            <a:moveTo>
                              <a:pt x="0" y="25"/>
                            </a:moveTo>
                            <a:lnTo>
                              <a:pt x="36" y="25"/>
                            </a:lnTo>
                            <a:lnTo>
                              <a:pt x="71" y="25"/>
                            </a:lnTo>
                            <a:lnTo>
                              <a:pt x="106" y="25"/>
                            </a:lnTo>
                            <a:lnTo>
                              <a:pt x="140" y="23"/>
                            </a:lnTo>
                            <a:lnTo>
                              <a:pt x="173" y="23"/>
                            </a:lnTo>
                            <a:lnTo>
                              <a:pt x="204" y="21"/>
                            </a:lnTo>
                            <a:lnTo>
                              <a:pt x="233" y="19"/>
                            </a:lnTo>
                            <a:lnTo>
                              <a:pt x="258" y="17"/>
                            </a:lnTo>
                            <a:lnTo>
                              <a:pt x="283" y="15"/>
                            </a:lnTo>
                            <a:lnTo>
                              <a:pt x="304" y="13"/>
                            </a:lnTo>
                            <a:lnTo>
                              <a:pt x="321" y="12"/>
                            </a:lnTo>
                            <a:lnTo>
                              <a:pt x="336" y="10"/>
                            </a:lnTo>
                            <a:lnTo>
                              <a:pt x="350" y="8"/>
                            </a:lnTo>
                            <a:lnTo>
                              <a:pt x="358" y="6"/>
                            </a:lnTo>
                            <a:lnTo>
                              <a:pt x="363" y="2"/>
                            </a:lnTo>
                            <a:lnTo>
                              <a:pt x="365" y="0"/>
                            </a:lnTo>
                            <a:lnTo>
                              <a:pt x="360" y="0"/>
                            </a:lnTo>
                            <a:lnTo>
                              <a:pt x="358" y="2"/>
                            </a:lnTo>
                            <a:lnTo>
                              <a:pt x="352" y="6"/>
                            </a:lnTo>
                            <a:lnTo>
                              <a:pt x="344" y="8"/>
                            </a:lnTo>
                            <a:lnTo>
                              <a:pt x="333" y="10"/>
                            </a:lnTo>
                            <a:lnTo>
                              <a:pt x="317" y="12"/>
                            </a:lnTo>
                            <a:lnTo>
                              <a:pt x="298" y="13"/>
                            </a:lnTo>
                            <a:lnTo>
                              <a:pt x="277" y="15"/>
                            </a:lnTo>
                            <a:lnTo>
                              <a:pt x="254" y="17"/>
                            </a:lnTo>
                            <a:lnTo>
                              <a:pt x="229" y="19"/>
                            </a:lnTo>
                            <a:lnTo>
                              <a:pt x="200" y="21"/>
                            </a:lnTo>
                            <a:lnTo>
                              <a:pt x="169" y="21"/>
                            </a:lnTo>
                            <a:lnTo>
                              <a:pt x="138" y="23"/>
                            </a:lnTo>
                            <a:lnTo>
                              <a:pt x="106" y="23"/>
                            </a:lnTo>
                            <a:lnTo>
                              <a:pt x="71" y="25"/>
                            </a:lnTo>
                            <a:lnTo>
                              <a:pt x="36" y="25"/>
                            </a:lnTo>
                            <a:lnTo>
                              <a:pt x="0" y="25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6A6A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4" name="Freeform 189">
                        <a:extLst>
                          <a:ext uri="{FF2B5EF4-FFF2-40B4-BE49-F238E27FC236}">
                            <a16:creationId xmlns:a16="http://schemas.microsoft.com/office/drawing/2014/main" id="{5C0FF3D4-881E-46F7-BE2E-C6B8F35A60A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0" cy="12"/>
                      </a:xfrm>
                      <a:custGeom>
                        <a:avLst/>
                        <a:gdLst>
                          <a:gd name="T0" fmla="*/ 0 w 360"/>
                          <a:gd name="T1" fmla="*/ 25 h 25"/>
                          <a:gd name="T2" fmla="*/ 36 w 360"/>
                          <a:gd name="T3" fmla="*/ 25 h 25"/>
                          <a:gd name="T4" fmla="*/ 71 w 360"/>
                          <a:gd name="T5" fmla="*/ 25 h 25"/>
                          <a:gd name="T6" fmla="*/ 106 w 360"/>
                          <a:gd name="T7" fmla="*/ 23 h 25"/>
                          <a:gd name="T8" fmla="*/ 138 w 360"/>
                          <a:gd name="T9" fmla="*/ 23 h 25"/>
                          <a:gd name="T10" fmla="*/ 169 w 360"/>
                          <a:gd name="T11" fmla="*/ 21 h 25"/>
                          <a:gd name="T12" fmla="*/ 200 w 360"/>
                          <a:gd name="T13" fmla="*/ 21 h 25"/>
                          <a:gd name="T14" fmla="*/ 229 w 360"/>
                          <a:gd name="T15" fmla="*/ 19 h 25"/>
                          <a:gd name="T16" fmla="*/ 254 w 360"/>
                          <a:gd name="T17" fmla="*/ 17 h 25"/>
                          <a:gd name="T18" fmla="*/ 277 w 360"/>
                          <a:gd name="T19" fmla="*/ 15 h 25"/>
                          <a:gd name="T20" fmla="*/ 298 w 360"/>
                          <a:gd name="T21" fmla="*/ 13 h 25"/>
                          <a:gd name="T22" fmla="*/ 317 w 360"/>
                          <a:gd name="T23" fmla="*/ 12 h 25"/>
                          <a:gd name="T24" fmla="*/ 333 w 360"/>
                          <a:gd name="T25" fmla="*/ 10 h 25"/>
                          <a:gd name="T26" fmla="*/ 344 w 360"/>
                          <a:gd name="T27" fmla="*/ 8 h 25"/>
                          <a:gd name="T28" fmla="*/ 352 w 360"/>
                          <a:gd name="T29" fmla="*/ 6 h 25"/>
                          <a:gd name="T30" fmla="*/ 358 w 360"/>
                          <a:gd name="T31" fmla="*/ 2 h 25"/>
                          <a:gd name="T32" fmla="*/ 360 w 360"/>
                          <a:gd name="T33" fmla="*/ 0 h 25"/>
                          <a:gd name="T34" fmla="*/ 354 w 360"/>
                          <a:gd name="T35" fmla="*/ 0 h 25"/>
                          <a:gd name="T36" fmla="*/ 352 w 360"/>
                          <a:gd name="T37" fmla="*/ 2 h 25"/>
                          <a:gd name="T38" fmla="*/ 346 w 360"/>
                          <a:gd name="T39" fmla="*/ 6 h 25"/>
                          <a:gd name="T40" fmla="*/ 338 w 360"/>
                          <a:gd name="T41" fmla="*/ 8 h 25"/>
                          <a:gd name="T42" fmla="*/ 327 w 360"/>
                          <a:gd name="T43" fmla="*/ 10 h 25"/>
                          <a:gd name="T44" fmla="*/ 311 w 360"/>
                          <a:gd name="T45" fmla="*/ 12 h 25"/>
                          <a:gd name="T46" fmla="*/ 294 w 360"/>
                          <a:gd name="T47" fmla="*/ 13 h 25"/>
                          <a:gd name="T48" fmla="*/ 273 w 360"/>
                          <a:gd name="T49" fmla="*/ 15 h 25"/>
                          <a:gd name="T50" fmla="*/ 250 w 360"/>
                          <a:gd name="T51" fmla="*/ 17 h 25"/>
                          <a:gd name="T52" fmla="*/ 225 w 360"/>
                          <a:gd name="T53" fmla="*/ 19 h 25"/>
                          <a:gd name="T54" fmla="*/ 196 w 360"/>
                          <a:gd name="T55" fmla="*/ 21 h 25"/>
                          <a:gd name="T56" fmla="*/ 167 w 360"/>
                          <a:gd name="T57" fmla="*/ 21 h 25"/>
                          <a:gd name="T58" fmla="*/ 136 w 360"/>
                          <a:gd name="T59" fmla="*/ 23 h 25"/>
                          <a:gd name="T60" fmla="*/ 104 w 360"/>
                          <a:gd name="T61" fmla="*/ 23 h 25"/>
                          <a:gd name="T62" fmla="*/ 69 w 360"/>
                          <a:gd name="T63" fmla="*/ 25 h 25"/>
                          <a:gd name="T64" fmla="*/ 34 w 360"/>
                          <a:gd name="T65" fmla="*/ 25 h 25"/>
                          <a:gd name="T66" fmla="*/ 0 w 360"/>
                          <a:gd name="T67" fmla="*/ 25 h 25"/>
                          <a:gd name="T68" fmla="*/ 0 w 360"/>
                          <a:gd name="T69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60" h="25">
                            <a:moveTo>
                              <a:pt x="0" y="25"/>
                            </a:moveTo>
                            <a:lnTo>
                              <a:pt x="36" y="25"/>
                            </a:lnTo>
                            <a:lnTo>
                              <a:pt x="71" y="25"/>
                            </a:lnTo>
                            <a:lnTo>
                              <a:pt x="106" y="23"/>
                            </a:lnTo>
                            <a:lnTo>
                              <a:pt x="138" y="23"/>
                            </a:lnTo>
                            <a:lnTo>
                              <a:pt x="169" y="21"/>
                            </a:lnTo>
                            <a:lnTo>
                              <a:pt x="200" y="21"/>
                            </a:lnTo>
                            <a:lnTo>
                              <a:pt x="229" y="19"/>
                            </a:lnTo>
                            <a:lnTo>
                              <a:pt x="254" y="17"/>
                            </a:lnTo>
                            <a:lnTo>
                              <a:pt x="277" y="15"/>
                            </a:lnTo>
                            <a:lnTo>
                              <a:pt x="298" y="13"/>
                            </a:lnTo>
                            <a:lnTo>
                              <a:pt x="317" y="12"/>
                            </a:lnTo>
                            <a:lnTo>
                              <a:pt x="333" y="10"/>
                            </a:lnTo>
                            <a:lnTo>
                              <a:pt x="344" y="8"/>
                            </a:lnTo>
                            <a:lnTo>
                              <a:pt x="352" y="6"/>
                            </a:lnTo>
                            <a:lnTo>
                              <a:pt x="358" y="2"/>
                            </a:lnTo>
                            <a:lnTo>
                              <a:pt x="360" y="0"/>
                            </a:lnTo>
                            <a:lnTo>
                              <a:pt x="354" y="0"/>
                            </a:lnTo>
                            <a:lnTo>
                              <a:pt x="352" y="2"/>
                            </a:lnTo>
                            <a:lnTo>
                              <a:pt x="346" y="6"/>
                            </a:lnTo>
                            <a:lnTo>
                              <a:pt x="338" y="8"/>
                            </a:lnTo>
                            <a:lnTo>
                              <a:pt x="327" y="10"/>
                            </a:lnTo>
                            <a:lnTo>
                              <a:pt x="311" y="12"/>
                            </a:lnTo>
                            <a:lnTo>
                              <a:pt x="294" y="13"/>
                            </a:lnTo>
                            <a:lnTo>
                              <a:pt x="273" y="15"/>
                            </a:lnTo>
                            <a:lnTo>
                              <a:pt x="250" y="17"/>
                            </a:lnTo>
                            <a:lnTo>
                              <a:pt x="225" y="19"/>
                            </a:lnTo>
                            <a:lnTo>
                              <a:pt x="196" y="21"/>
                            </a:lnTo>
                            <a:lnTo>
                              <a:pt x="167" y="21"/>
                            </a:lnTo>
                            <a:lnTo>
                              <a:pt x="136" y="23"/>
                            </a:lnTo>
                            <a:lnTo>
                              <a:pt x="104" y="23"/>
                            </a:lnTo>
                            <a:lnTo>
                              <a:pt x="69" y="25"/>
                            </a:lnTo>
                            <a:lnTo>
                              <a:pt x="34" y="25"/>
                            </a:lnTo>
                            <a:lnTo>
                              <a:pt x="0" y="25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5A5A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5" name="Freeform 190">
                        <a:extLst>
                          <a:ext uri="{FF2B5EF4-FFF2-40B4-BE49-F238E27FC236}">
                            <a16:creationId xmlns:a16="http://schemas.microsoft.com/office/drawing/2014/main" id="{0EA64CD7-4C46-47D0-975B-9DE19CD55ED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77" cy="12"/>
                      </a:xfrm>
                      <a:custGeom>
                        <a:avLst/>
                        <a:gdLst>
                          <a:gd name="T0" fmla="*/ 0 w 354"/>
                          <a:gd name="T1" fmla="*/ 25 h 25"/>
                          <a:gd name="T2" fmla="*/ 34 w 354"/>
                          <a:gd name="T3" fmla="*/ 25 h 25"/>
                          <a:gd name="T4" fmla="*/ 69 w 354"/>
                          <a:gd name="T5" fmla="*/ 25 h 25"/>
                          <a:gd name="T6" fmla="*/ 104 w 354"/>
                          <a:gd name="T7" fmla="*/ 23 h 25"/>
                          <a:gd name="T8" fmla="*/ 136 w 354"/>
                          <a:gd name="T9" fmla="*/ 23 h 25"/>
                          <a:gd name="T10" fmla="*/ 167 w 354"/>
                          <a:gd name="T11" fmla="*/ 21 h 25"/>
                          <a:gd name="T12" fmla="*/ 196 w 354"/>
                          <a:gd name="T13" fmla="*/ 21 h 25"/>
                          <a:gd name="T14" fmla="*/ 225 w 354"/>
                          <a:gd name="T15" fmla="*/ 19 h 25"/>
                          <a:gd name="T16" fmla="*/ 250 w 354"/>
                          <a:gd name="T17" fmla="*/ 17 h 25"/>
                          <a:gd name="T18" fmla="*/ 273 w 354"/>
                          <a:gd name="T19" fmla="*/ 15 h 25"/>
                          <a:gd name="T20" fmla="*/ 294 w 354"/>
                          <a:gd name="T21" fmla="*/ 13 h 25"/>
                          <a:gd name="T22" fmla="*/ 311 w 354"/>
                          <a:gd name="T23" fmla="*/ 12 h 25"/>
                          <a:gd name="T24" fmla="*/ 327 w 354"/>
                          <a:gd name="T25" fmla="*/ 10 h 25"/>
                          <a:gd name="T26" fmla="*/ 338 w 354"/>
                          <a:gd name="T27" fmla="*/ 8 h 25"/>
                          <a:gd name="T28" fmla="*/ 346 w 354"/>
                          <a:gd name="T29" fmla="*/ 6 h 25"/>
                          <a:gd name="T30" fmla="*/ 352 w 354"/>
                          <a:gd name="T31" fmla="*/ 2 h 25"/>
                          <a:gd name="T32" fmla="*/ 354 w 354"/>
                          <a:gd name="T33" fmla="*/ 0 h 25"/>
                          <a:gd name="T34" fmla="*/ 348 w 354"/>
                          <a:gd name="T35" fmla="*/ 0 h 25"/>
                          <a:gd name="T36" fmla="*/ 346 w 354"/>
                          <a:gd name="T37" fmla="*/ 2 h 25"/>
                          <a:gd name="T38" fmla="*/ 340 w 354"/>
                          <a:gd name="T39" fmla="*/ 6 h 25"/>
                          <a:gd name="T40" fmla="*/ 331 w 354"/>
                          <a:gd name="T41" fmla="*/ 8 h 25"/>
                          <a:gd name="T42" fmla="*/ 317 w 354"/>
                          <a:gd name="T43" fmla="*/ 10 h 25"/>
                          <a:gd name="T44" fmla="*/ 302 w 354"/>
                          <a:gd name="T45" fmla="*/ 12 h 25"/>
                          <a:gd name="T46" fmla="*/ 281 w 354"/>
                          <a:gd name="T47" fmla="*/ 13 h 25"/>
                          <a:gd name="T48" fmla="*/ 258 w 354"/>
                          <a:gd name="T49" fmla="*/ 15 h 25"/>
                          <a:gd name="T50" fmla="*/ 233 w 354"/>
                          <a:gd name="T51" fmla="*/ 17 h 25"/>
                          <a:gd name="T52" fmla="*/ 204 w 354"/>
                          <a:gd name="T53" fmla="*/ 19 h 25"/>
                          <a:gd name="T54" fmla="*/ 175 w 354"/>
                          <a:gd name="T55" fmla="*/ 21 h 25"/>
                          <a:gd name="T56" fmla="*/ 142 w 354"/>
                          <a:gd name="T57" fmla="*/ 21 h 25"/>
                          <a:gd name="T58" fmla="*/ 108 w 354"/>
                          <a:gd name="T59" fmla="*/ 23 h 25"/>
                          <a:gd name="T60" fmla="*/ 73 w 354"/>
                          <a:gd name="T61" fmla="*/ 23 h 25"/>
                          <a:gd name="T62" fmla="*/ 36 w 354"/>
                          <a:gd name="T63" fmla="*/ 23 h 25"/>
                          <a:gd name="T64" fmla="*/ 0 w 354"/>
                          <a:gd name="T65" fmla="*/ 25 h 25"/>
                          <a:gd name="T66" fmla="*/ 0 w 354"/>
                          <a:gd name="T67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</a:cxnLst>
                        <a:rect l="0" t="0" r="r" b="b"/>
                        <a:pathLst>
                          <a:path w="354" h="25">
                            <a:moveTo>
                              <a:pt x="0" y="25"/>
                            </a:moveTo>
                            <a:lnTo>
                              <a:pt x="34" y="25"/>
                            </a:lnTo>
                            <a:lnTo>
                              <a:pt x="69" y="25"/>
                            </a:lnTo>
                            <a:lnTo>
                              <a:pt x="104" y="23"/>
                            </a:lnTo>
                            <a:lnTo>
                              <a:pt x="136" y="23"/>
                            </a:lnTo>
                            <a:lnTo>
                              <a:pt x="167" y="21"/>
                            </a:lnTo>
                            <a:lnTo>
                              <a:pt x="196" y="21"/>
                            </a:lnTo>
                            <a:lnTo>
                              <a:pt x="225" y="19"/>
                            </a:lnTo>
                            <a:lnTo>
                              <a:pt x="250" y="17"/>
                            </a:lnTo>
                            <a:lnTo>
                              <a:pt x="273" y="15"/>
                            </a:lnTo>
                            <a:lnTo>
                              <a:pt x="294" y="13"/>
                            </a:lnTo>
                            <a:lnTo>
                              <a:pt x="311" y="12"/>
                            </a:lnTo>
                            <a:lnTo>
                              <a:pt x="327" y="10"/>
                            </a:lnTo>
                            <a:lnTo>
                              <a:pt x="338" y="8"/>
                            </a:lnTo>
                            <a:lnTo>
                              <a:pt x="346" y="6"/>
                            </a:lnTo>
                            <a:lnTo>
                              <a:pt x="352" y="2"/>
                            </a:lnTo>
                            <a:lnTo>
                              <a:pt x="354" y="0"/>
                            </a:lnTo>
                            <a:lnTo>
                              <a:pt x="348" y="0"/>
                            </a:lnTo>
                            <a:lnTo>
                              <a:pt x="346" y="2"/>
                            </a:lnTo>
                            <a:lnTo>
                              <a:pt x="340" y="6"/>
                            </a:lnTo>
                            <a:lnTo>
                              <a:pt x="331" y="8"/>
                            </a:lnTo>
                            <a:lnTo>
                              <a:pt x="317" y="10"/>
                            </a:lnTo>
                            <a:lnTo>
                              <a:pt x="302" y="12"/>
                            </a:lnTo>
                            <a:lnTo>
                              <a:pt x="281" y="13"/>
                            </a:lnTo>
                            <a:lnTo>
                              <a:pt x="258" y="15"/>
                            </a:lnTo>
                            <a:lnTo>
                              <a:pt x="233" y="17"/>
                            </a:lnTo>
                            <a:lnTo>
                              <a:pt x="204" y="19"/>
                            </a:lnTo>
                            <a:lnTo>
                              <a:pt x="175" y="21"/>
                            </a:lnTo>
                            <a:lnTo>
                              <a:pt x="142" y="21"/>
                            </a:lnTo>
                            <a:lnTo>
                              <a:pt x="108" y="23"/>
                            </a:lnTo>
                            <a:lnTo>
                              <a:pt x="73" y="23"/>
                            </a:lnTo>
                            <a:lnTo>
                              <a:pt x="36" y="23"/>
                            </a:lnTo>
                            <a:lnTo>
                              <a:pt x="0" y="25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3A3A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6" name="Freeform 191">
                        <a:extLst>
                          <a:ext uri="{FF2B5EF4-FFF2-40B4-BE49-F238E27FC236}">
                            <a16:creationId xmlns:a16="http://schemas.microsoft.com/office/drawing/2014/main" id="{AD6A61B0-3CE1-4EE3-9A19-F94B78352CC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74" cy="12"/>
                      </a:xfrm>
                      <a:custGeom>
                        <a:avLst/>
                        <a:gdLst>
                          <a:gd name="T0" fmla="*/ 0 w 348"/>
                          <a:gd name="T1" fmla="*/ 25 h 25"/>
                          <a:gd name="T2" fmla="*/ 36 w 348"/>
                          <a:gd name="T3" fmla="*/ 23 h 25"/>
                          <a:gd name="T4" fmla="*/ 73 w 348"/>
                          <a:gd name="T5" fmla="*/ 23 h 25"/>
                          <a:gd name="T6" fmla="*/ 108 w 348"/>
                          <a:gd name="T7" fmla="*/ 23 h 25"/>
                          <a:gd name="T8" fmla="*/ 142 w 348"/>
                          <a:gd name="T9" fmla="*/ 21 h 25"/>
                          <a:gd name="T10" fmla="*/ 175 w 348"/>
                          <a:gd name="T11" fmla="*/ 21 h 25"/>
                          <a:gd name="T12" fmla="*/ 204 w 348"/>
                          <a:gd name="T13" fmla="*/ 19 h 25"/>
                          <a:gd name="T14" fmla="*/ 233 w 348"/>
                          <a:gd name="T15" fmla="*/ 17 h 25"/>
                          <a:gd name="T16" fmla="*/ 258 w 348"/>
                          <a:gd name="T17" fmla="*/ 15 h 25"/>
                          <a:gd name="T18" fmla="*/ 281 w 348"/>
                          <a:gd name="T19" fmla="*/ 13 h 25"/>
                          <a:gd name="T20" fmla="*/ 302 w 348"/>
                          <a:gd name="T21" fmla="*/ 12 h 25"/>
                          <a:gd name="T22" fmla="*/ 317 w 348"/>
                          <a:gd name="T23" fmla="*/ 10 h 25"/>
                          <a:gd name="T24" fmla="*/ 331 w 348"/>
                          <a:gd name="T25" fmla="*/ 8 h 25"/>
                          <a:gd name="T26" fmla="*/ 340 w 348"/>
                          <a:gd name="T27" fmla="*/ 6 h 25"/>
                          <a:gd name="T28" fmla="*/ 346 w 348"/>
                          <a:gd name="T29" fmla="*/ 2 h 25"/>
                          <a:gd name="T30" fmla="*/ 348 w 348"/>
                          <a:gd name="T31" fmla="*/ 0 h 25"/>
                          <a:gd name="T32" fmla="*/ 342 w 348"/>
                          <a:gd name="T33" fmla="*/ 0 h 25"/>
                          <a:gd name="T34" fmla="*/ 340 w 348"/>
                          <a:gd name="T35" fmla="*/ 2 h 25"/>
                          <a:gd name="T36" fmla="*/ 335 w 348"/>
                          <a:gd name="T37" fmla="*/ 6 h 25"/>
                          <a:gd name="T38" fmla="*/ 325 w 348"/>
                          <a:gd name="T39" fmla="*/ 8 h 25"/>
                          <a:gd name="T40" fmla="*/ 311 w 348"/>
                          <a:gd name="T41" fmla="*/ 10 h 25"/>
                          <a:gd name="T42" fmla="*/ 296 w 348"/>
                          <a:gd name="T43" fmla="*/ 12 h 25"/>
                          <a:gd name="T44" fmla="*/ 277 w 348"/>
                          <a:gd name="T45" fmla="*/ 13 h 25"/>
                          <a:gd name="T46" fmla="*/ 254 w 348"/>
                          <a:gd name="T47" fmla="*/ 15 h 25"/>
                          <a:gd name="T48" fmla="*/ 229 w 348"/>
                          <a:gd name="T49" fmla="*/ 17 h 25"/>
                          <a:gd name="T50" fmla="*/ 202 w 348"/>
                          <a:gd name="T51" fmla="*/ 19 h 25"/>
                          <a:gd name="T52" fmla="*/ 171 w 348"/>
                          <a:gd name="T53" fmla="*/ 21 h 25"/>
                          <a:gd name="T54" fmla="*/ 140 w 348"/>
                          <a:gd name="T55" fmla="*/ 21 h 25"/>
                          <a:gd name="T56" fmla="*/ 106 w 348"/>
                          <a:gd name="T57" fmla="*/ 23 h 25"/>
                          <a:gd name="T58" fmla="*/ 71 w 348"/>
                          <a:gd name="T59" fmla="*/ 23 h 25"/>
                          <a:gd name="T60" fmla="*/ 36 w 348"/>
                          <a:gd name="T61" fmla="*/ 23 h 25"/>
                          <a:gd name="T62" fmla="*/ 0 w 348"/>
                          <a:gd name="T63" fmla="*/ 23 h 25"/>
                          <a:gd name="T64" fmla="*/ 0 w 348"/>
                          <a:gd name="T65" fmla="*/ 25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48" h="25">
                            <a:moveTo>
                              <a:pt x="0" y="25"/>
                            </a:moveTo>
                            <a:lnTo>
                              <a:pt x="36" y="23"/>
                            </a:lnTo>
                            <a:lnTo>
                              <a:pt x="73" y="23"/>
                            </a:lnTo>
                            <a:lnTo>
                              <a:pt x="108" y="23"/>
                            </a:lnTo>
                            <a:lnTo>
                              <a:pt x="142" y="21"/>
                            </a:lnTo>
                            <a:lnTo>
                              <a:pt x="175" y="21"/>
                            </a:lnTo>
                            <a:lnTo>
                              <a:pt x="204" y="19"/>
                            </a:lnTo>
                            <a:lnTo>
                              <a:pt x="233" y="17"/>
                            </a:lnTo>
                            <a:lnTo>
                              <a:pt x="258" y="15"/>
                            </a:lnTo>
                            <a:lnTo>
                              <a:pt x="281" y="13"/>
                            </a:lnTo>
                            <a:lnTo>
                              <a:pt x="302" y="12"/>
                            </a:lnTo>
                            <a:lnTo>
                              <a:pt x="317" y="10"/>
                            </a:lnTo>
                            <a:lnTo>
                              <a:pt x="331" y="8"/>
                            </a:lnTo>
                            <a:lnTo>
                              <a:pt x="340" y="6"/>
                            </a:lnTo>
                            <a:lnTo>
                              <a:pt x="346" y="2"/>
                            </a:lnTo>
                            <a:lnTo>
                              <a:pt x="348" y="0"/>
                            </a:lnTo>
                            <a:lnTo>
                              <a:pt x="342" y="0"/>
                            </a:lnTo>
                            <a:lnTo>
                              <a:pt x="340" y="2"/>
                            </a:lnTo>
                            <a:lnTo>
                              <a:pt x="335" y="6"/>
                            </a:lnTo>
                            <a:lnTo>
                              <a:pt x="325" y="8"/>
                            </a:lnTo>
                            <a:lnTo>
                              <a:pt x="311" y="10"/>
                            </a:lnTo>
                            <a:lnTo>
                              <a:pt x="296" y="12"/>
                            </a:lnTo>
                            <a:lnTo>
                              <a:pt x="277" y="13"/>
                            </a:lnTo>
                            <a:lnTo>
                              <a:pt x="254" y="15"/>
                            </a:lnTo>
                            <a:lnTo>
                              <a:pt x="229" y="17"/>
                            </a:lnTo>
                            <a:lnTo>
                              <a:pt x="202" y="19"/>
                            </a:lnTo>
                            <a:lnTo>
                              <a:pt x="171" y="21"/>
                            </a:lnTo>
                            <a:lnTo>
                              <a:pt x="140" y="21"/>
                            </a:lnTo>
                            <a:lnTo>
                              <a:pt x="106" y="23"/>
                            </a:lnTo>
                            <a:lnTo>
                              <a:pt x="71" y="23"/>
                            </a:lnTo>
                            <a:lnTo>
                              <a:pt x="36" y="23"/>
                            </a:lnTo>
                            <a:lnTo>
                              <a:pt x="0" y="23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A2A2A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7" name="Freeform 192">
                        <a:extLst>
                          <a:ext uri="{FF2B5EF4-FFF2-40B4-BE49-F238E27FC236}">
                            <a16:creationId xmlns:a16="http://schemas.microsoft.com/office/drawing/2014/main" id="{69CB78D5-8C81-48A1-9F5D-3EE9C2EBE61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71" cy="12"/>
                      </a:xfrm>
                      <a:custGeom>
                        <a:avLst/>
                        <a:gdLst>
                          <a:gd name="T0" fmla="*/ 0 w 342"/>
                          <a:gd name="T1" fmla="*/ 23 h 23"/>
                          <a:gd name="T2" fmla="*/ 36 w 342"/>
                          <a:gd name="T3" fmla="*/ 23 h 23"/>
                          <a:gd name="T4" fmla="*/ 71 w 342"/>
                          <a:gd name="T5" fmla="*/ 23 h 23"/>
                          <a:gd name="T6" fmla="*/ 106 w 342"/>
                          <a:gd name="T7" fmla="*/ 23 h 23"/>
                          <a:gd name="T8" fmla="*/ 140 w 342"/>
                          <a:gd name="T9" fmla="*/ 21 h 23"/>
                          <a:gd name="T10" fmla="*/ 171 w 342"/>
                          <a:gd name="T11" fmla="*/ 21 h 23"/>
                          <a:gd name="T12" fmla="*/ 202 w 342"/>
                          <a:gd name="T13" fmla="*/ 19 h 23"/>
                          <a:gd name="T14" fmla="*/ 229 w 342"/>
                          <a:gd name="T15" fmla="*/ 17 h 23"/>
                          <a:gd name="T16" fmla="*/ 254 w 342"/>
                          <a:gd name="T17" fmla="*/ 15 h 23"/>
                          <a:gd name="T18" fmla="*/ 277 w 342"/>
                          <a:gd name="T19" fmla="*/ 13 h 23"/>
                          <a:gd name="T20" fmla="*/ 296 w 342"/>
                          <a:gd name="T21" fmla="*/ 12 h 23"/>
                          <a:gd name="T22" fmla="*/ 311 w 342"/>
                          <a:gd name="T23" fmla="*/ 10 h 23"/>
                          <a:gd name="T24" fmla="*/ 325 w 342"/>
                          <a:gd name="T25" fmla="*/ 8 h 23"/>
                          <a:gd name="T26" fmla="*/ 335 w 342"/>
                          <a:gd name="T27" fmla="*/ 6 h 23"/>
                          <a:gd name="T28" fmla="*/ 340 w 342"/>
                          <a:gd name="T29" fmla="*/ 2 h 23"/>
                          <a:gd name="T30" fmla="*/ 342 w 342"/>
                          <a:gd name="T31" fmla="*/ 0 h 23"/>
                          <a:gd name="T32" fmla="*/ 336 w 342"/>
                          <a:gd name="T33" fmla="*/ 0 h 23"/>
                          <a:gd name="T34" fmla="*/ 335 w 342"/>
                          <a:gd name="T35" fmla="*/ 2 h 23"/>
                          <a:gd name="T36" fmla="*/ 329 w 342"/>
                          <a:gd name="T37" fmla="*/ 6 h 23"/>
                          <a:gd name="T38" fmla="*/ 319 w 342"/>
                          <a:gd name="T39" fmla="*/ 8 h 23"/>
                          <a:gd name="T40" fmla="*/ 308 w 342"/>
                          <a:gd name="T41" fmla="*/ 10 h 23"/>
                          <a:gd name="T42" fmla="*/ 290 w 342"/>
                          <a:gd name="T43" fmla="*/ 12 h 23"/>
                          <a:gd name="T44" fmla="*/ 271 w 342"/>
                          <a:gd name="T45" fmla="*/ 13 h 23"/>
                          <a:gd name="T46" fmla="*/ 250 w 342"/>
                          <a:gd name="T47" fmla="*/ 15 h 23"/>
                          <a:gd name="T48" fmla="*/ 225 w 342"/>
                          <a:gd name="T49" fmla="*/ 17 h 23"/>
                          <a:gd name="T50" fmla="*/ 198 w 342"/>
                          <a:gd name="T51" fmla="*/ 19 h 23"/>
                          <a:gd name="T52" fmla="*/ 169 w 342"/>
                          <a:gd name="T53" fmla="*/ 21 h 23"/>
                          <a:gd name="T54" fmla="*/ 136 w 342"/>
                          <a:gd name="T55" fmla="*/ 21 h 23"/>
                          <a:gd name="T56" fmla="*/ 104 w 342"/>
                          <a:gd name="T57" fmla="*/ 23 h 23"/>
                          <a:gd name="T58" fmla="*/ 71 w 342"/>
                          <a:gd name="T59" fmla="*/ 23 h 23"/>
                          <a:gd name="T60" fmla="*/ 36 w 342"/>
                          <a:gd name="T61" fmla="*/ 23 h 23"/>
                          <a:gd name="T62" fmla="*/ 0 w 342"/>
                          <a:gd name="T63" fmla="*/ 23 h 23"/>
                          <a:gd name="T64" fmla="*/ 0 w 342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42" h="23">
                            <a:moveTo>
                              <a:pt x="0" y="23"/>
                            </a:moveTo>
                            <a:lnTo>
                              <a:pt x="36" y="23"/>
                            </a:lnTo>
                            <a:lnTo>
                              <a:pt x="71" y="23"/>
                            </a:lnTo>
                            <a:lnTo>
                              <a:pt x="106" y="23"/>
                            </a:lnTo>
                            <a:lnTo>
                              <a:pt x="140" y="21"/>
                            </a:lnTo>
                            <a:lnTo>
                              <a:pt x="171" y="21"/>
                            </a:lnTo>
                            <a:lnTo>
                              <a:pt x="202" y="19"/>
                            </a:lnTo>
                            <a:lnTo>
                              <a:pt x="229" y="17"/>
                            </a:lnTo>
                            <a:lnTo>
                              <a:pt x="254" y="15"/>
                            </a:lnTo>
                            <a:lnTo>
                              <a:pt x="277" y="13"/>
                            </a:lnTo>
                            <a:lnTo>
                              <a:pt x="296" y="12"/>
                            </a:lnTo>
                            <a:lnTo>
                              <a:pt x="311" y="10"/>
                            </a:lnTo>
                            <a:lnTo>
                              <a:pt x="325" y="8"/>
                            </a:lnTo>
                            <a:lnTo>
                              <a:pt x="335" y="6"/>
                            </a:lnTo>
                            <a:lnTo>
                              <a:pt x="340" y="2"/>
                            </a:lnTo>
                            <a:lnTo>
                              <a:pt x="342" y="0"/>
                            </a:lnTo>
                            <a:lnTo>
                              <a:pt x="336" y="0"/>
                            </a:lnTo>
                            <a:lnTo>
                              <a:pt x="335" y="2"/>
                            </a:lnTo>
                            <a:lnTo>
                              <a:pt x="329" y="6"/>
                            </a:lnTo>
                            <a:lnTo>
                              <a:pt x="319" y="8"/>
                            </a:lnTo>
                            <a:lnTo>
                              <a:pt x="308" y="10"/>
                            </a:lnTo>
                            <a:lnTo>
                              <a:pt x="290" y="12"/>
                            </a:lnTo>
                            <a:lnTo>
                              <a:pt x="271" y="13"/>
                            </a:lnTo>
                            <a:lnTo>
                              <a:pt x="250" y="15"/>
                            </a:lnTo>
                            <a:lnTo>
                              <a:pt x="225" y="17"/>
                            </a:lnTo>
                            <a:lnTo>
                              <a:pt x="198" y="19"/>
                            </a:lnTo>
                            <a:lnTo>
                              <a:pt x="169" y="21"/>
                            </a:lnTo>
                            <a:lnTo>
                              <a:pt x="136" y="21"/>
                            </a:lnTo>
                            <a:lnTo>
                              <a:pt x="104" y="23"/>
                            </a:lnTo>
                            <a:lnTo>
                              <a:pt x="71" y="23"/>
                            </a:lnTo>
                            <a:lnTo>
                              <a:pt x="36" y="23"/>
                            </a:lnTo>
                            <a:lnTo>
                              <a:pt x="0" y="23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8" name="Freeform 193">
                        <a:extLst>
                          <a:ext uri="{FF2B5EF4-FFF2-40B4-BE49-F238E27FC236}">
                            <a16:creationId xmlns:a16="http://schemas.microsoft.com/office/drawing/2014/main" id="{8F71FDDE-C8A2-4F13-9470-4EFAE43D147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68" cy="12"/>
                      </a:xfrm>
                      <a:custGeom>
                        <a:avLst/>
                        <a:gdLst>
                          <a:gd name="T0" fmla="*/ 0 w 336"/>
                          <a:gd name="T1" fmla="*/ 23 h 23"/>
                          <a:gd name="T2" fmla="*/ 36 w 336"/>
                          <a:gd name="T3" fmla="*/ 23 h 23"/>
                          <a:gd name="T4" fmla="*/ 71 w 336"/>
                          <a:gd name="T5" fmla="*/ 23 h 23"/>
                          <a:gd name="T6" fmla="*/ 104 w 336"/>
                          <a:gd name="T7" fmla="*/ 23 h 23"/>
                          <a:gd name="T8" fmla="*/ 136 w 336"/>
                          <a:gd name="T9" fmla="*/ 21 h 23"/>
                          <a:gd name="T10" fmla="*/ 169 w 336"/>
                          <a:gd name="T11" fmla="*/ 21 h 23"/>
                          <a:gd name="T12" fmla="*/ 198 w 336"/>
                          <a:gd name="T13" fmla="*/ 19 h 23"/>
                          <a:gd name="T14" fmla="*/ 225 w 336"/>
                          <a:gd name="T15" fmla="*/ 17 h 23"/>
                          <a:gd name="T16" fmla="*/ 250 w 336"/>
                          <a:gd name="T17" fmla="*/ 15 h 23"/>
                          <a:gd name="T18" fmla="*/ 271 w 336"/>
                          <a:gd name="T19" fmla="*/ 13 h 23"/>
                          <a:gd name="T20" fmla="*/ 290 w 336"/>
                          <a:gd name="T21" fmla="*/ 12 h 23"/>
                          <a:gd name="T22" fmla="*/ 308 w 336"/>
                          <a:gd name="T23" fmla="*/ 10 h 23"/>
                          <a:gd name="T24" fmla="*/ 319 w 336"/>
                          <a:gd name="T25" fmla="*/ 8 h 23"/>
                          <a:gd name="T26" fmla="*/ 329 w 336"/>
                          <a:gd name="T27" fmla="*/ 6 h 23"/>
                          <a:gd name="T28" fmla="*/ 335 w 336"/>
                          <a:gd name="T29" fmla="*/ 2 h 23"/>
                          <a:gd name="T30" fmla="*/ 336 w 336"/>
                          <a:gd name="T31" fmla="*/ 0 h 23"/>
                          <a:gd name="T32" fmla="*/ 331 w 336"/>
                          <a:gd name="T33" fmla="*/ 0 h 23"/>
                          <a:gd name="T34" fmla="*/ 329 w 336"/>
                          <a:gd name="T35" fmla="*/ 2 h 23"/>
                          <a:gd name="T36" fmla="*/ 323 w 336"/>
                          <a:gd name="T37" fmla="*/ 6 h 23"/>
                          <a:gd name="T38" fmla="*/ 313 w 336"/>
                          <a:gd name="T39" fmla="*/ 8 h 23"/>
                          <a:gd name="T40" fmla="*/ 302 w 336"/>
                          <a:gd name="T41" fmla="*/ 10 h 23"/>
                          <a:gd name="T42" fmla="*/ 286 w 336"/>
                          <a:gd name="T43" fmla="*/ 12 h 23"/>
                          <a:gd name="T44" fmla="*/ 267 w 336"/>
                          <a:gd name="T45" fmla="*/ 13 h 23"/>
                          <a:gd name="T46" fmla="*/ 246 w 336"/>
                          <a:gd name="T47" fmla="*/ 15 h 23"/>
                          <a:gd name="T48" fmla="*/ 221 w 336"/>
                          <a:gd name="T49" fmla="*/ 17 h 23"/>
                          <a:gd name="T50" fmla="*/ 194 w 336"/>
                          <a:gd name="T51" fmla="*/ 19 h 23"/>
                          <a:gd name="T52" fmla="*/ 165 w 336"/>
                          <a:gd name="T53" fmla="*/ 19 h 23"/>
                          <a:gd name="T54" fmla="*/ 134 w 336"/>
                          <a:gd name="T55" fmla="*/ 21 h 23"/>
                          <a:gd name="T56" fmla="*/ 102 w 336"/>
                          <a:gd name="T57" fmla="*/ 21 h 23"/>
                          <a:gd name="T58" fmla="*/ 69 w 336"/>
                          <a:gd name="T59" fmla="*/ 23 h 23"/>
                          <a:gd name="T60" fmla="*/ 34 w 336"/>
                          <a:gd name="T61" fmla="*/ 23 h 23"/>
                          <a:gd name="T62" fmla="*/ 0 w 336"/>
                          <a:gd name="T63" fmla="*/ 23 h 23"/>
                          <a:gd name="T64" fmla="*/ 0 w 336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36" h="23">
                            <a:moveTo>
                              <a:pt x="0" y="23"/>
                            </a:moveTo>
                            <a:lnTo>
                              <a:pt x="36" y="23"/>
                            </a:lnTo>
                            <a:lnTo>
                              <a:pt x="71" y="23"/>
                            </a:lnTo>
                            <a:lnTo>
                              <a:pt x="104" y="23"/>
                            </a:lnTo>
                            <a:lnTo>
                              <a:pt x="136" y="21"/>
                            </a:lnTo>
                            <a:lnTo>
                              <a:pt x="169" y="21"/>
                            </a:lnTo>
                            <a:lnTo>
                              <a:pt x="198" y="19"/>
                            </a:lnTo>
                            <a:lnTo>
                              <a:pt x="225" y="17"/>
                            </a:lnTo>
                            <a:lnTo>
                              <a:pt x="250" y="15"/>
                            </a:lnTo>
                            <a:lnTo>
                              <a:pt x="271" y="13"/>
                            </a:lnTo>
                            <a:lnTo>
                              <a:pt x="290" y="12"/>
                            </a:lnTo>
                            <a:lnTo>
                              <a:pt x="308" y="10"/>
                            </a:lnTo>
                            <a:lnTo>
                              <a:pt x="319" y="8"/>
                            </a:lnTo>
                            <a:lnTo>
                              <a:pt x="329" y="6"/>
                            </a:lnTo>
                            <a:lnTo>
                              <a:pt x="335" y="2"/>
                            </a:lnTo>
                            <a:lnTo>
                              <a:pt x="336" y="0"/>
                            </a:lnTo>
                            <a:lnTo>
                              <a:pt x="331" y="0"/>
                            </a:lnTo>
                            <a:lnTo>
                              <a:pt x="329" y="2"/>
                            </a:lnTo>
                            <a:lnTo>
                              <a:pt x="323" y="6"/>
                            </a:lnTo>
                            <a:lnTo>
                              <a:pt x="313" y="8"/>
                            </a:lnTo>
                            <a:lnTo>
                              <a:pt x="302" y="10"/>
                            </a:lnTo>
                            <a:lnTo>
                              <a:pt x="286" y="12"/>
                            </a:lnTo>
                            <a:lnTo>
                              <a:pt x="267" y="13"/>
                            </a:lnTo>
                            <a:lnTo>
                              <a:pt x="246" y="15"/>
                            </a:lnTo>
                            <a:lnTo>
                              <a:pt x="221" y="17"/>
                            </a:lnTo>
                            <a:lnTo>
                              <a:pt x="194" y="19"/>
                            </a:lnTo>
                            <a:lnTo>
                              <a:pt x="165" y="19"/>
                            </a:lnTo>
                            <a:lnTo>
                              <a:pt x="134" y="21"/>
                            </a:lnTo>
                            <a:lnTo>
                              <a:pt x="102" y="21"/>
                            </a:lnTo>
                            <a:lnTo>
                              <a:pt x="69" y="23"/>
                            </a:lnTo>
                            <a:lnTo>
                              <a:pt x="34" y="23"/>
                            </a:lnTo>
                            <a:lnTo>
                              <a:pt x="0" y="23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9E9E9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09" name="Freeform 194">
                        <a:extLst>
                          <a:ext uri="{FF2B5EF4-FFF2-40B4-BE49-F238E27FC236}">
                            <a16:creationId xmlns:a16="http://schemas.microsoft.com/office/drawing/2014/main" id="{632F119F-D968-440A-B15D-3627FD61C44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65" cy="12"/>
                      </a:xfrm>
                      <a:custGeom>
                        <a:avLst/>
                        <a:gdLst>
                          <a:gd name="T0" fmla="*/ 0 w 331"/>
                          <a:gd name="T1" fmla="*/ 23 h 23"/>
                          <a:gd name="T2" fmla="*/ 34 w 331"/>
                          <a:gd name="T3" fmla="*/ 23 h 23"/>
                          <a:gd name="T4" fmla="*/ 69 w 331"/>
                          <a:gd name="T5" fmla="*/ 23 h 23"/>
                          <a:gd name="T6" fmla="*/ 102 w 331"/>
                          <a:gd name="T7" fmla="*/ 21 h 23"/>
                          <a:gd name="T8" fmla="*/ 134 w 331"/>
                          <a:gd name="T9" fmla="*/ 21 h 23"/>
                          <a:gd name="T10" fmla="*/ 165 w 331"/>
                          <a:gd name="T11" fmla="*/ 19 h 23"/>
                          <a:gd name="T12" fmla="*/ 194 w 331"/>
                          <a:gd name="T13" fmla="*/ 19 h 23"/>
                          <a:gd name="T14" fmla="*/ 221 w 331"/>
                          <a:gd name="T15" fmla="*/ 17 h 23"/>
                          <a:gd name="T16" fmla="*/ 246 w 331"/>
                          <a:gd name="T17" fmla="*/ 15 h 23"/>
                          <a:gd name="T18" fmla="*/ 267 w 331"/>
                          <a:gd name="T19" fmla="*/ 13 h 23"/>
                          <a:gd name="T20" fmla="*/ 286 w 331"/>
                          <a:gd name="T21" fmla="*/ 12 h 23"/>
                          <a:gd name="T22" fmla="*/ 302 w 331"/>
                          <a:gd name="T23" fmla="*/ 10 h 23"/>
                          <a:gd name="T24" fmla="*/ 313 w 331"/>
                          <a:gd name="T25" fmla="*/ 8 h 23"/>
                          <a:gd name="T26" fmla="*/ 323 w 331"/>
                          <a:gd name="T27" fmla="*/ 6 h 23"/>
                          <a:gd name="T28" fmla="*/ 329 w 331"/>
                          <a:gd name="T29" fmla="*/ 2 h 23"/>
                          <a:gd name="T30" fmla="*/ 331 w 331"/>
                          <a:gd name="T31" fmla="*/ 0 h 23"/>
                          <a:gd name="T32" fmla="*/ 325 w 331"/>
                          <a:gd name="T33" fmla="*/ 0 h 23"/>
                          <a:gd name="T34" fmla="*/ 323 w 331"/>
                          <a:gd name="T35" fmla="*/ 2 h 23"/>
                          <a:gd name="T36" fmla="*/ 317 w 331"/>
                          <a:gd name="T37" fmla="*/ 6 h 23"/>
                          <a:gd name="T38" fmla="*/ 310 w 331"/>
                          <a:gd name="T39" fmla="*/ 8 h 23"/>
                          <a:gd name="T40" fmla="*/ 296 w 331"/>
                          <a:gd name="T41" fmla="*/ 10 h 23"/>
                          <a:gd name="T42" fmla="*/ 281 w 331"/>
                          <a:gd name="T43" fmla="*/ 12 h 23"/>
                          <a:gd name="T44" fmla="*/ 263 w 331"/>
                          <a:gd name="T45" fmla="*/ 13 h 23"/>
                          <a:gd name="T46" fmla="*/ 242 w 331"/>
                          <a:gd name="T47" fmla="*/ 15 h 23"/>
                          <a:gd name="T48" fmla="*/ 217 w 331"/>
                          <a:gd name="T49" fmla="*/ 17 h 23"/>
                          <a:gd name="T50" fmla="*/ 190 w 331"/>
                          <a:gd name="T51" fmla="*/ 19 h 23"/>
                          <a:gd name="T52" fmla="*/ 163 w 331"/>
                          <a:gd name="T53" fmla="*/ 19 h 23"/>
                          <a:gd name="T54" fmla="*/ 133 w 331"/>
                          <a:gd name="T55" fmla="*/ 21 h 23"/>
                          <a:gd name="T56" fmla="*/ 100 w 331"/>
                          <a:gd name="T57" fmla="*/ 21 h 23"/>
                          <a:gd name="T58" fmla="*/ 67 w 331"/>
                          <a:gd name="T59" fmla="*/ 21 h 23"/>
                          <a:gd name="T60" fmla="*/ 34 w 331"/>
                          <a:gd name="T61" fmla="*/ 23 h 23"/>
                          <a:gd name="T62" fmla="*/ 0 w 331"/>
                          <a:gd name="T63" fmla="*/ 23 h 23"/>
                          <a:gd name="T64" fmla="*/ 0 w 331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31" h="23">
                            <a:moveTo>
                              <a:pt x="0" y="23"/>
                            </a:moveTo>
                            <a:lnTo>
                              <a:pt x="34" y="23"/>
                            </a:lnTo>
                            <a:lnTo>
                              <a:pt x="69" y="23"/>
                            </a:lnTo>
                            <a:lnTo>
                              <a:pt x="102" y="21"/>
                            </a:lnTo>
                            <a:lnTo>
                              <a:pt x="134" y="21"/>
                            </a:lnTo>
                            <a:lnTo>
                              <a:pt x="165" y="19"/>
                            </a:lnTo>
                            <a:lnTo>
                              <a:pt x="194" y="19"/>
                            </a:lnTo>
                            <a:lnTo>
                              <a:pt x="221" y="17"/>
                            </a:lnTo>
                            <a:lnTo>
                              <a:pt x="246" y="15"/>
                            </a:lnTo>
                            <a:lnTo>
                              <a:pt x="267" y="13"/>
                            </a:lnTo>
                            <a:lnTo>
                              <a:pt x="286" y="12"/>
                            </a:lnTo>
                            <a:lnTo>
                              <a:pt x="302" y="10"/>
                            </a:lnTo>
                            <a:lnTo>
                              <a:pt x="313" y="8"/>
                            </a:lnTo>
                            <a:lnTo>
                              <a:pt x="323" y="6"/>
                            </a:lnTo>
                            <a:lnTo>
                              <a:pt x="329" y="2"/>
                            </a:lnTo>
                            <a:lnTo>
                              <a:pt x="331" y="0"/>
                            </a:lnTo>
                            <a:lnTo>
                              <a:pt x="325" y="0"/>
                            </a:lnTo>
                            <a:lnTo>
                              <a:pt x="323" y="2"/>
                            </a:lnTo>
                            <a:lnTo>
                              <a:pt x="317" y="6"/>
                            </a:lnTo>
                            <a:lnTo>
                              <a:pt x="310" y="8"/>
                            </a:lnTo>
                            <a:lnTo>
                              <a:pt x="296" y="10"/>
                            </a:lnTo>
                            <a:lnTo>
                              <a:pt x="281" y="12"/>
                            </a:lnTo>
                            <a:lnTo>
                              <a:pt x="263" y="13"/>
                            </a:lnTo>
                            <a:lnTo>
                              <a:pt x="242" y="15"/>
                            </a:lnTo>
                            <a:lnTo>
                              <a:pt x="217" y="17"/>
                            </a:lnTo>
                            <a:lnTo>
                              <a:pt x="190" y="19"/>
                            </a:lnTo>
                            <a:lnTo>
                              <a:pt x="163" y="19"/>
                            </a:lnTo>
                            <a:lnTo>
                              <a:pt x="133" y="21"/>
                            </a:lnTo>
                            <a:lnTo>
                              <a:pt x="100" y="21"/>
                            </a:lnTo>
                            <a:lnTo>
                              <a:pt x="67" y="21"/>
                            </a:lnTo>
                            <a:lnTo>
                              <a:pt x="34" y="23"/>
                            </a:lnTo>
                            <a:lnTo>
                              <a:pt x="0" y="23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9D9D9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0" name="Freeform 195">
                        <a:extLst>
                          <a:ext uri="{FF2B5EF4-FFF2-40B4-BE49-F238E27FC236}">
                            <a16:creationId xmlns:a16="http://schemas.microsoft.com/office/drawing/2014/main" id="{7549BCDD-9CB5-4C1D-9C29-DBF84B2463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62" cy="12"/>
                      </a:xfrm>
                      <a:custGeom>
                        <a:avLst/>
                        <a:gdLst>
                          <a:gd name="T0" fmla="*/ 0 w 325"/>
                          <a:gd name="T1" fmla="*/ 23 h 23"/>
                          <a:gd name="T2" fmla="*/ 34 w 325"/>
                          <a:gd name="T3" fmla="*/ 23 h 23"/>
                          <a:gd name="T4" fmla="*/ 67 w 325"/>
                          <a:gd name="T5" fmla="*/ 21 h 23"/>
                          <a:gd name="T6" fmla="*/ 100 w 325"/>
                          <a:gd name="T7" fmla="*/ 21 h 23"/>
                          <a:gd name="T8" fmla="*/ 133 w 325"/>
                          <a:gd name="T9" fmla="*/ 21 h 23"/>
                          <a:gd name="T10" fmla="*/ 163 w 325"/>
                          <a:gd name="T11" fmla="*/ 19 h 23"/>
                          <a:gd name="T12" fmla="*/ 190 w 325"/>
                          <a:gd name="T13" fmla="*/ 19 h 23"/>
                          <a:gd name="T14" fmla="*/ 217 w 325"/>
                          <a:gd name="T15" fmla="*/ 17 h 23"/>
                          <a:gd name="T16" fmla="*/ 242 w 325"/>
                          <a:gd name="T17" fmla="*/ 15 h 23"/>
                          <a:gd name="T18" fmla="*/ 263 w 325"/>
                          <a:gd name="T19" fmla="*/ 13 h 23"/>
                          <a:gd name="T20" fmla="*/ 281 w 325"/>
                          <a:gd name="T21" fmla="*/ 12 h 23"/>
                          <a:gd name="T22" fmla="*/ 296 w 325"/>
                          <a:gd name="T23" fmla="*/ 10 h 23"/>
                          <a:gd name="T24" fmla="*/ 310 w 325"/>
                          <a:gd name="T25" fmla="*/ 8 h 23"/>
                          <a:gd name="T26" fmla="*/ 317 w 325"/>
                          <a:gd name="T27" fmla="*/ 6 h 23"/>
                          <a:gd name="T28" fmla="*/ 323 w 325"/>
                          <a:gd name="T29" fmla="*/ 2 h 23"/>
                          <a:gd name="T30" fmla="*/ 325 w 325"/>
                          <a:gd name="T31" fmla="*/ 0 h 23"/>
                          <a:gd name="T32" fmla="*/ 319 w 325"/>
                          <a:gd name="T33" fmla="*/ 0 h 23"/>
                          <a:gd name="T34" fmla="*/ 317 w 325"/>
                          <a:gd name="T35" fmla="*/ 2 h 23"/>
                          <a:gd name="T36" fmla="*/ 311 w 325"/>
                          <a:gd name="T37" fmla="*/ 6 h 23"/>
                          <a:gd name="T38" fmla="*/ 304 w 325"/>
                          <a:gd name="T39" fmla="*/ 8 h 23"/>
                          <a:gd name="T40" fmla="*/ 290 w 325"/>
                          <a:gd name="T41" fmla="*/ 10 h 23"/>
                          <a:gd name="T42" fmla="*/ 277 w 325"/>
                          <a:gd name="T43" fmla="*/ 12 h 23"/>
                          <a:gd name="T44" fmla="*/ 258 w 325"/>
                          <a:gd name="T45" fmla="*/ 13 h 23"/>
                          <a:gd name="T46" fmla="*/ 236 w 325"/>
                          <a:gd name="T47" fmla="*/ 15 h 23"/>
                          <a:gd name="T48" fmla="*/ 213 w 325"/>
                          <a:gd name="T49" fmla="*/ 17 h 23"/>
                          <a:gd name="T50" fmla="*/ 188 w 325"/>
                          <a:gd name="T51" fmla="*/ 17 h 23"/>
                          <a:gd name="T52" fmla="*/ 159 w 325"/>
                          <a:gd name="T53" fmla="*/ 19 h 23"/>
                          <a:gd name="T54" fmla="*/ 131 w 325"/>
                          <a:gd name="T55" fmla="*/ 21 h 23"/>
                          <a:gd name="T56" fmla="*/ 100 w 325"/>
                          <a:gd name="T57" fmla="*/ 21 h 23"/>
                          <a:gd name="T58" fmla="*/ 67 w 325"/>
                          <a:gd name="T59" fmla="*/ 21 h 23"/>
                          <a:gd name="T60" fmla="*/ 34 w 325"/>
                          <a:gd name="T61" fmla="*/ 21 h 23"/>
                          <a:gd name="T62" fmla="*/ 0 w 325"/>
                          <a:gd name="T63" fmla="*/ 23 h 23"/>
                          <a:gd name="T64" fmla="*/ 0 w 325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25" h="23">
                            <a:moveTo>
                              <a:pt x="0" y="23"/>
                            </a:moveTo>
                            <a:lnTo>
                              <a:pt x="34" y="23"/>
                            </a:lnTo>
                            <a:lnTo>
                              <a:pt x="67" y="21"/>
                            </a:lnTo>
                            <a:lnTo>
                              <a:pt x="100" y="21"/>
                            </a:lnTo>
                            <a:lnTo>
                              <a:pt x="133" y="21"/>
                            </a:lnTo>
                            <a:lnTo>
                              <a:pt x="163" y="19"/>
                            </a:lnTo>
                            <a:lnTo>
                              <a:pt x="190" y="19"/>
                            </a:lnTo>
                            <a:lnTo>
                              <a:pt x="217" y="17"/>
                            </a:lnTo>
                            <a:lnTo>
                              <a:pt x="242" y="15"/>
                            </a:lnTo>
                            <a:lnTo>
                              <a:pt x="263" y="13"/>
                            </a:lnTo>
                            <a:lnTo>
                              <a:pt x="281" y="12"/>
                            </a:lnTo>
                            <a:lnTo>
                              <a:pt x="296" y="10"/>
                            </a:lnTo>
                            <a:lnTo>
                              <a:pt x="310" y="8"/>
                            </a:lnTo>
                            <a:lnTo>
                              <a:pt x="317" y="6"/>
                            </a:lnTo>
                            <a:lnTo>
                              <a:pt x="323" y="2"/>
                            </a:lnTo>
                            <a:lnTo>
                              <a:pt x="325" y="0"/>
                            </a:lnTo>
                            <a:lnTo>
                              <a:pt x="319" y="0"/>
                            </a:lnTo>
                            <a:lnTo>
                              <a:pt x="317" y="2"/>
                            </a:lnTo>
                            <a:lnTo>
                              <a:pt x="311" y="6"/>
                            </a:lnTo>
                            <a:lnTo>
                              <a:pt x="304" y="8"/>
                            </a:lnTo>
                            <a:lnTo>
                              <a:pt x="290" y="10"/>
                            </a:lnTo>
                            <a:lnTo>
                              <a:pt x="277" y="12"/>
                            </a:lnTo>
                            <a:lnTo>
                              <a:pt x="258" y="13"/>
                            </a:lnTo>
                            <a:lnTo>
                              <a:pt x="236" y="15"/>
                            </a:lnTo>
                            <a:lnTo>
                              <a:pt x="213" y="17"/>
                            </a:lnTo>
                            <a:lnTo>
                              <a:pt x="188" y="17"/>
                            </a:lnTo>
                            <a:lnTo>
                              <a:pt x="159" y="19"/>
                            </a:lnTo>
                            <a:lnTo>
                              <a:pt x="131" y="21"/>
                            </a:lnTo>
                            <a:lnTo>
                              <a:pt x="100" y="21"/>
                            </a:lnTo>
                            <a:lnTo>
                              <a:pt x="67" y="21"/>
                            </a:lnTo>
                            <a:lnTo>
                              <a:pt x="34" y="21"/>
                            </a:lnTo>
                            <a:lnTo>
                              <a:pt x="0" y="23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9B9B9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1" name="Freeform 196">
                        <a:extLst>
                          <a:ext uri="{FF2B5EF4-FFF2-40B4-BE49-F238E27FC236}">
                            <a16:creationId xmlns:a16="http://schemas.microsoft.com/office/drawing/2014/main" id="{75D08229-D721-454C-9184-3103B4CC077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60" cy="12"/>
                      </a:xfrm>
                      <a:custGeom>
                        <a:avLst/>
                        <a:gdLst>
                          <a:gd name="T0" fmla="*/ 0 w 319"/>
                          <a:gd name="T1" fmla="*/ 23 h 23"/>
                          <a:gd name="T2" fmla="*/ 34 w 319"/>
                          <a:gd name="T3" fmla="*/ 21 h 23"/>
                          <a:gd name="T4" fmla="*/ 67 w 319"/>
                          <a:gd name="T5" fmla="*/ 21 h 23"/>
                          <a:gd name="T6" fmla="*/ 100 w 319"/>
                          <a:gd name="T7" fmla="*/ 21 h 23"/>
                          <a:gd name="T8" fmla="*/ 131 w 319"/>
                          <a:gd name="T9" fmla="*/ 21 h 23"/>
                          <a:gd name="T10" fmla="*/ 159 w 319"/>
                          <a:gd name="T11" fmla="*/ 19 h 23"/>
                          <a:gd name="T12" fmla="*/ 188 w 319"/>
                          <a:gd name="T13" fmla="*/ 17 h 23"/>
                          <a:gd name="T14" fmla="*/ 213 w 319"/>
                          <a:gd name="T15" fmla="*/ 17 h 23"/>
                          <a:gd name="T16" fmla="*/ 236 w 319"/>
                          <a:gd name="T17" fmla="*/ 15 h 23"/>
                          <a:gd name="T18" fmla="*/ 258 w 319"/>
                          <a:gd name="T19" fmla="*/ 13 h 23"/>
                          <a:gd name="T20" fmla="*/ 277 w 319"/>
                          <a:gd name="T21" fmla="*/ 12 h 23"/>
                          <a:gd name="T22" fmla="*/ 290 w 319"/>
                          <a:gd name="T23" fmla="*/ 10 h 23"/>
                          <a:gd name="T24" fmla="*/ 304 w 319"/>
                          <a:gd name="T25" fmla="*/ 8 h 23"/>
                          <a:gd name="T26" fmla="*/ 311 w 319"/>
                          <a:gd name="T27" fmla="*/ 6 h 23"/>
                          <a:gd name="T28" fmla="*/ 317 w 319"/>
                          <a:gd name="T29" fmla="*/ 2 h 23"/>
                          <a:gd name="T30" fmla="*/ 319 w 319"/>
                          <a:gd name="T31" fmla="*/ 0 h 23"/>
                          <a:gd name="T32" fmla="*/ 313 w 319"/>
                          <a:gd name="T33" fmla="*/ 0 h 23"/>
                          <a:gd name="T34" fmla="*/ 311 w 319"/>
                          <a:gd name="T35" fmla="*/ 2 h 23"/>
                          <a:gd name="T36" fmla="*/ 306 w 319"/>
                          <a:gd name="T37" fmla="*/ 6 h 23"/>
                          <a:gd name="T38" fmla="*/ 298 w 319"/>
                          <a:gd name="T39" fmla="*/ 8 h 23"/>
                          <a:gd name="T40" fmla="*/ 286 w 319"/>
                          <a:gd name="T41" fmla="*/ 10 h 23"/>
                          <a:gd name="T42" fmla="*/ 271 w 319"/>
                          <a:gd name="T43" fmla="*/ 12 h 23"/>
                          <a:gd name="T44" fmla="*/ 254 w 319"/>
                          <a:gd name="T45" fmla="*/ 13 h 23"/>
                          <a:gd name="T46" fmla="*/ 233 w 319"/>
                          <a:gd name="T47" fmla="*/ 15 h 23"/>
                          <a:gd name="T48" fmla="*/ 210 w 319"/>
                          <a:gd name="T49" fmla="*/ 15 h 23"/>
                          <a:gd name="T50" fmla="*/ 184 w 319"/>
                          <a:gd name="T51" fmla="*/ 17 h 23"/>
                          <a:gd name="T52" fmla="*/ 158 w 319"/>
                          <a:gd name="T53" fmla="*/ 19 h 23"/>
                          <a:gd name="T54" fmla="*/ 127 w 319"/>
                          <a:gd name="T55" fmla="*/ 19 h 23"/>
                          <a:gd name="T56" fmla="*/ 98 w 319"/>
                          <a:gd name="T57" fmla="*/ 21 h 23"/>
                          <a:gd name="T58" fmla="*/ 65 w 319"/>
                          <a:gd name="T59" fmla="*/ 21 h 23"/>
                          <a:gd name="T60" fmla="*/ 33 w 319"/>
                          <a:gd name="T61" fmla="*/ 21 h 23"/>
                          <a:gd name="T62" fmla="*/ 0 w 319"/>
                          <a:gd name="T63" fmla="*/ 21 h 23"/>
                          <a:gd name="T64" fmla="*/ 0 w 319"/>
                          <a:gd name="T65" fmla="*/ 23 h 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19" h="23">
                            <a:moveTo>
                              <a:pt x="0" y="23"/>
                            </a:moveTo>
                            <a:lnTo>
                              <a:pt x="34" y="21"/>
                            </a:lnTo>
                            <a:lnTo>
                              <a:pt x="67" y="21"/>
                            </a:lnTo>
                            <a:lnTo>
                              <a:pt x="100" y="21"/>
                            </a:lnTo>
                            <a:lnTo>
                              <a:pt x="131" y="21"/>
                            </a:lnTo>
                            <a:lnTo>
                              <a:pt x="159" y="19"/>
                            </a:lnTo>
                            <a:lnTo>
                              <a:pt x="188" y="17"/>
                            </a:lnTo>
                            <a:lnTo>
                              <a:pt x="213" y="17"/>
                            </a:lnTo>
                            <a:lnTo>
                              <a:pt x="236" y="15"/>
                            </a:lnTo>
                            <a:lnTo>
                              <a:pt x="258" y="13"/>
                            </a:lnTo>
                            <a:lnTo>
                              <a:pt x="277" y="12"/>
                            </a:lnTo>
                            <a:lnTo>
                              <a:pt x="290" y="10"/>
                            </a:lnTo>
                            <a:lnTo>
                              <a:pt x="304" y="8"/>
                            </a:lnTo>
                            <a:lnTo>
                              <a:pt x="311" y="6"/>
                            </a:lnTo>
                            <a:lnTo>
                              <a:pt x="317" y="2"/>
                            </a:lnTo>
                            <a:lnTo>
                              <a:pt x="319" y="0"/>
                            </a:lnTo>
                            <a:lnTo>
                              <a:pt x="313" y="0"/>
                            </a:lnTo>
                            <a:lnTo>
                              <a:pt x="311" y="2"/>
                            </a:lnTo>
                            <a:lnTo>
                              <a:pt x="306" y="6"/>
                            </a:lnTo>
                            <a:lnTo>
                              <a:pt x="298" y="8"/>
                            </a:lnTo>
                            <a:lnTo>
                              <a:pt x="286" y="10"/>
                            </a:lnTo>
                            <a:lnTo>
                              <a:pt x="271" y="12"/>
                            </a:lnTo>
                            <a:lnTo>
                              <a:pt x="254" y="13"/>
                            </a:lnTo>
                            <a:lnTo>
                              <a:pt x="233" y="15"/>
                            </a:lnTo>
                            <a:lnTo>
                              <a:pt x="210" y="15"/>
                            </a:lnTo>
                            <a:lnTo>
                              <a:pt x="184" y="17"/>
                            </a:lnTo>
                            <a:lnTo>
                              <a:pt x="158" y="19"/>
                            </a:lnTo>
                            <a:lnTo>
                              <a:pt x="127" y="19"/>
                            </a:lnTo>
                            <a:lnTo>
                              <a:pt x="98" y="21"/>
                            </a:lnTo>
                            <a:lnTo>
                              <a:pt x="65" y="21"/>
                            </a:lnTo>
                            <a:lnTo>
                              <a:pt x="33" y="21"/>
                            </a:lnTo>
                            <a:lnTo>
                              <a:pt x="0" y="21"/>
                            </a:lnTo>
                            <a:lnTo>
                              <a:pt x="0" y="23"/>
                            </a:lnTo>
                            <a:close/>
                          </a:path>
                        </a:pathLst>
                      </a:custGeom>
                      <a:solidFill>
                        <a:srgbClr val="9999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2" name="Freeform 197">
                        <a:extLst>
                          <a:ext uri="{FF2B5EF4-FFF2-40B4-BE49-F238E27FC236}">
                            <a16:creationId xmlns:a16="http://schemas.microsoft.com/office/drawing/2014/main" id="{59C036F3-6A85-495A-850F-7B3842B3FE1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57" cy="11"/>
                      </a:xfrm>
                      <a:custGeom>
                        <a:avLst/>
                        <a:gdLst>
                          <a:gd name="T0" fmla="*/ 0 w 313"/>
                          <a:gd name="T1" fmla="*/ 21 h 21"/>
                          <a:gd name="T2" fmla="*/ 33 w 313"/>
                          <a:gd name="T3" fmla="*/ 21 h 21"/>
                          <a:gd name="T4" fmla="*/ 65 w 313"/>
                          <a:gd name="T5" fmla="*/ 21 h 21"/>
                          <a:gd name="T6" fmla="*/ 98 w 313"/>
                          <a:gd name="T7" fmla="*/ 21 h 21"/>
                          <a:gd name="T8" fmla="*/ 127 w 313"/>
                          <a:gd name="T9" fmla="*/ 19 h 21"/>
                          <a:gd name="T10" fmla="*/ 158 w 313"/>
                          <a:gd name="T11" fmla="*/ 19 h 21"/>
                          <a:gd name="T12" fmla="*/ 184 w 313"/>
                          <a:gd name="T13" fmla="*/ 17 h 21"/>
                          <a:gd name="T14" fmla="*/ 210 w 313"/>
                          <a:gd name="T15" fmla="*/ 15 h 21"/>
                          <a:gd name="T16" fmla="*/ 233 w 313"/>
                          <a:gd name="T17" fmla="*/ 15 h 21"/>
                          <a:gd name="T18" fmla="*/ 254 w 313"/>
                          <a:gd name="T19" fmla="*/ 13 h 21"/>
                          <a:gd name="T20" fmla="*/ 271 w 313"/>
                          <a:gd name="T21" fmla="*/ 12 h 21"/>
                          <a:gd name="T22" fmla="*/ 286 w 313"/>
                          <a:gd name="T23" fmla="*/ 10 h 21"/>
                          <a:gd name="T24" fmla="*/ 298 w 313"/>
                          <a:gd name="T25" fmla="*/ 8 h 21"/>
                          <a:gd name="T26" fmla="*/ 306 w 313"/>
                          <a:gd name="T27" fmla="*/ 6 h 21"/>
                          <a:gd name="T28" fmla="*/ 311 w 313"/>
                          <a:gd name="T29" fmla="*/ 2 h 21"/>
                          <a:gd name="T30" fmla="*/ 313 w 313"/>
                          <a:gd name="T31" fmla="*/ 0 h 21"/>
                          <a:gd name="T32" fmla="*/ 308 w 313"/>
                          <a:gd name="T33" fmla="*/ 0 h 21"/>
                          <a:gd name="T34" fmla="*/ 306 w 313"/>
                          <a:gd name="T35" fmla="*/ 2 h 21"/>
                          <a:gd name="T36" fmla="*/ 300 w 313"/>
                          <a:gd name="T37" fmla="*/ 4 h 21"/>
                          <a:gd name="T38" fmla="*/ 292 w 313"/>
                          <a:gd name="T39" fmla="*/ 8 h 21"/>
                          <a:gd name="T40" fmla="*/ 281 w 313"/>
                          <a:gd name="T41" fmla="*/ 10 h 21"/>
                          <a:gd name="T42" fmla="*/ 265 w 313"/>
                          <a:gd name="T43" fmla="*/ 12 h 21"/>
                          <a:gd name="T44" fmla="*/ 248 w 313"/>
                          <a:gd name="T45" fmla="*/ 13 h 21"/>
                          <a:gd name="T46" fmla="*/ 229 w 313"/>
                          <a:gd name="T47" fmla="*/ 15 h 21"/>
                          <a:gd name="T48" fmla="*/ 206 w 313"/>
                          <a:gd name="T49" fmla="*/ 15 h 21"/>
                          <a:gd name="T50" fmla="*/ 181 w 313"/>
                          <a:gd name="T51" fmla="*/ 17 h 21"/>
                          <a:gd name="T52" fmla="*/ 154 w 313"/>
                          <a:gd name="T53" fmla="*/ 19 h 21"/>
                          <a:gd name="T54" fmla="*/ 125 w 313"/>
                          <a:gd name="T55" fmla="*/ 19 h 21"/>
                          <a:gd name="T56" fmla="*/ 96 w 313"/>
                          <a:gd name="T57" fmla="*/ 21 h 21"/>
                          <a:gd name="T58" fmla="*/ 65 w 313"/>
                          <a:gd name="T59" fmla="*/ 21 h 21"/>
                          <a:gd name="T60" fmla="*/ 33 w 313"/>
                          <a:gd name="T61" fmla="*/ 21 h 21"/>
                          <a:gd name="T62" fmla="*/ 0 w 313"/>
                          <a:gd name="T63" fmla="*/ 21 h 21"/>
                          <a:gd name="T64" fmla="*/ 0 w 313"/>
                          <a:gd name="T65" fmla="*/ 21 h 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313" h="21">
                            <a:moveTo>
                              <a:pt x="0" y="21"/>
                            </a:moveTo>
                            <a:lnTo>
                              <a:pt x="33" y="21"/>
                            </a:lnTo>
                            <a:lnTo>
                              <a:pt x="65" y="21"/>
                            </a:lnTo>
                            <a:lnTo>
                              <a:pt x="98" y="21"/>
                            </a:lnTo>
                            <a:lnTo>
                              <a:pt x="127" y="19"/>
                            </a:lnTo>
                            <a:lnTo>
                              <a:pt x="158" y="19"/>
                            </a:lnTo>
                            <a:lnTo>
                              <a:pt x="184" y="17"/>
                            </a:lnTo>
                            <a:lnTo>
                              <a:pt x="210" y="15"/>
                            </a:lnTo>
                            <a:lnTo>
                              <a:pt x="233" y="15"/>
                            </a:lnTo>
                            <a:lnTo>
                              <a:pt x="254" y="13"/>
                            </a:lnTo>
                            <a:lnTo>
                              <a:pt x="271" y="12"/>
                            </a:lnTo>
                            <a:lnTo>
                              <a:pt x="286" y="10"/>
                            </a:lnTo>
                            <a:lnTo>
                              <a:pt x="298" y="8"/>
                            </a:lnTo>
                            <a:lnTo>
                              <a:pt x="306" y="6"/>
                            </a:lnTo>
                            <a:lnTo>
                              <a:pt x="311" y="2"/>
                            </a:lnTo>
                            <a:lnTo>
                              <a:pt x="313" y="0"/>
                            </a:lnTo>
                            <a:lnTo>
                              <a:pt x="308" y="0"/>
                            </a:lnTo>
                            <a:lnTo>
                              <a:pt x="306" y="2"/>
                            </a:lnTo>
                            <a:lnTo>
                              <a:pt x="300" y="4"/>
                            </a:lnTo>
                            <a:lnTo>
                              <a:pt x="292" y="8"/>
                            </a:lnTo>
                            <a:lnTo>
                              <a:pt x="281" y="10"/>
                            </a:lnTo>
                            <a:lnTo>
                              <a:pt x="265" y="12"/>
                            </a:lnTo>
                            <a:lnTo>
                              <a:pt x="248" y="13"/>
                            </a:lnTo>
                            <a:lnTo>
                              <a:pt x="229" y="15"/>
                            </a:lnTo>
                            <a:lnTo>
                              <a:pt x="206" y="15"/>
                            </a:lnTo>
                            <a:lnTo>
                              <a:pt x="181" y="17"/>
                            </a:lnTo>
                            <a:lnTo>
                              <a:pt x="154" y="19"/>
                            </a:lnTo>
                            <a:lnTo>
                              <a:pt x="125" y="19"/>
                            </a:lnTo>
                            <a:lnTo>
                              <a:pt x="96" y="21"/>
                            </a:lnTo>
                            <a:lnTo>
                              <a:pt x="65" y="21"/>
                            </a:lnTo>
                            <a:lnTo>
                              <a:pt x="33" y="21"/>
                            </a:lnTo>
                            <a:lnTo>
                              <a:pt x="0" y="21"/>
                            </a:lnTo>
                            <a:lnTo>
                              <a:pt x="0" y="21"/>
                            </a:lnTo>
                            <a:close/>
                          </a:path>
                        </a:pathLst>
                      </a:custGeom>
                      <a:solidFill>
                        <a:srgbClr val="98989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3" name="Freeform 198">
                        <a:extLst>
                          <a:ext uri="{FF2B5EF4-FFF2-40B4-BE49-F238E27FC236}">
                            <a16:creationId xmlns:a16="http://schemas.microsoft.com/office/drawing/2014/main" id="{113986CE-AF72-46CC-B88F-F0AE00E1E56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54" cy="11"/>
                      </a:xfrm>
                      <a:custGeom>
                        <a:avLst/>
                        <a:gdLst>
                          <a:gd name="T0" fmla="*/ 0 w 308"/>
                          <a:gd name="T1" fmla="*/ 21 h 21"/>
                          <a:gd name="T2" fmla="*/ 33 w 308"/>
                          <a:gd name="T3" fmla="*/ 21 h 21"/>
                          <a:gd name="T4" fmla="*/ 65 w 308"/>
                          <a:gd name="T5" fmla="*/ 21 h 21"/>
                          <a:gd name="T6" fmla="*/ 96 w 308"/>
                          <a:gd name="T7" fmla="*/ 21 h 21"/>
                          <a:gd name="T8" fmla="*/ 125 w 308"/>
                          <a:gd name="T9" fmla="*/ 19 h 21"/>
                          <a:gd name="T10" fmla="*/ 154 w 308"/>
                          <a:gd name="T11" fmla="*/ 19 h 21"/>
                          <a:gd name="T12" fmla="*/ 181 w 308"/>
                          <a:gd name="T13" fmla="*/ 17 h 21"/>
                          <a:gd name="T14" fmla="*/ 206 w 308"/>
                          <a:gd name="T15" fmla="*/ 15 h 21"/>
                          <a:gd name="T16" fmla="*/ 229 w 308"/>
                          <a:gd name="T17" fmla="*/ 15 h 21"/>
                          <a:gd name="T18" fmla="*/ 248 w 308"/>
                          <a:gd name="T19" fmla="*/ 13 h 21"/>
                          <a:gd name="T20" fmla="*/ 265 w 308"/>
                          <a:gd name="T21" fmla="*/ 12 h 21"/>
                          <a:gd name="T22" fmla="*/ 281 w 308"/>
                          <a:gd name="T23" fmla="*/ 10 h 21"/>
                          <a:gd name="T24" fmla="*/ 292 w 308"/>
                          <a:gd name="T25" fmla="*/ 8 h 21"/>
                          <a:gd name="T26" fmla="*/ 300 w 308"/>
                          <a:gd name="T27" fmla="*/ 4 h 21"/>
                          <a:gd name="T28" fmla="*/ 306 w 308"/>
                          <a:gd name="T29" fmla="*/ 2 h 21"/>
                          <a:gd name="T30" fmla="*/ 308 w 308"/>
                          <a:gd name="T31" fmla="*/ 0 h 21"/>
                          <a:gd name="T32" fmla="*/ 302 w 308"/>
                          <a:gd name="T33" fmla="*/ 0 h 21"/>
                          <a:gd name="T34" fmla="*/ 300 w 308"/>
                          <a:gd name="T35" fmla="*/ 2 h 21"/>
                          <a:gd name="T36" fmla="*/ 294 w 308"/>
                          <a:gd name="T37" fmla="*/ 6 h 21"/>
                          <a:gd name="T38" fmla="*/ 285 w 308"/>
                          <a:gd name="T39" fmla="*/ 8 h 21"/>
                          <a:gd name="T40" fmla="*/ 271 w 308"/>
                          <a:gd name="T41" fmla="*/ 10 h 21"/>
                          <a:gd name="T42" fmla="*/ 256 w 308"/>
                          <a:gd name="T43" fmla="*/ 12 h 21"/>
                          <a:gd name="T44" fmla="*/ 236 w 308"/>
                          <a:gd name="T45" fmla="*/ 13 h 21"/>
                          <a:gd name="T46" fmla="*/ 213 w 308"/>
                          <a:gd name="T47" fmla="*/ 15 h 21"/>
                          <a:gd name="T48" fmla="*/ 188 w 308"/>
                          <a:gd name="T49" fmla="*/ 17 h 21"/>
                          <a:gd name="T50" fmla="*/ 161 w 308"/>
                          <a:gd name="T51" fmla="*/ 17 h 21"/>
                          <a:gd name="T52" fmla="*/ 131 w 308"/>
                          <a:gd name="T53" fmla="*/ 19 h 21"/>
                          <a:gd name="T54" fmla="*/ 100 w 308"/>
                          <a:gd name="T55" fmla="*/ 19 h 21"/>
                          <a:gd name="T56" fmla="*/ 67 w 308"/>
                          <a:gd name="T57" fmla="*/ 21 h 21"/>
                          <a:gd name="T58" fmla="*/ 34 w 308"/>
                          <a:gd name="T59" fmla="*/ 21 h 21"/>
                          <a:gd name="T60" fmla="*/ 0 w 308"/>
                          <a:gd name="T61" fmla="*/ 21 h 21"/>
                          <a:gd name="T62" fmla="*/ 0 w 308"/>
                          <a:gd name="T63" fmla="*/ 21 h 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</a:cxnLst>
                        <a:rect l="0" t="0" r="r" b="b"/>
                        <a:pathLst>
                          <a:path w="308" h="21">
                            <a:moveTo>
                              <a:pt x="0" y="21"/>
                            </a:moveTo>
                            <a:lnTo>
                              <a:pt x="33" y="21"/>
                            </a:lnTo>
                            <a:lnTo>
                              <a:pt x="65" y="21"/>
                            </a:lnTo>
                            <a:lnTo>
                              <a:pt x="96" y="21"/>
                            </a:lnTo>
                            <a:lnTo>
                              <a:pt x="125" y="19"/>
                            </a:lnTo>
                            <a:lnTo>
                              <a:pt x="154" y="19"/>
                            </a:lnTo>
                            <a:lnTo>
                              <a:pt x="181" y="17"/>
                            </a:lnTo>
                            <a:lnTo>
                              <a:pt x="206" y="15"/>
                            </a:lnTo>
                            <a:lnTo>
                              <a:pt x="229" y="15"/>
                            </a:lnTo>
                            <a:lnTo>
                              <a:pt x="248" y="13"/>
                            </a:lnTo>
                            <a:lnTo>
                              <a:pt x="265" y="12"/>
                            </a:lnTo>
                            <a:lnTo>
                              <a:pt x="281" y="10"/>
                            </a:lnTo>
                            <a:lnTo>
                              <a:pt x="292" y="8"/>
                            </a:lnTo>
                            <a:lnTo>
                              <a:pt x="300" y="4"/>
                            </a:lnTo>
                            <a:lnTo>
                              <a:pt x="306" y="2"/>
                            </a:lnTo>
                            <a:lnTo>
                              <a:pt x="308" y="0"/>
                            </a:lnTo>
                            <a:lnTo>
                              <a:pt x="302" y="0"/>
                            </a:lnTo>
                            <a:lnTo>
                              <a:pt x="300" y="2"/>
                            </a:lnTo>
                            <a:lnTo>
                              <a:pt x="294" y="6"/>
                            </a:lnTo>
                            <a:lnTo>
                              <a:pt x="285" y="8"/>
                            </a:lnTo>
                            <a:lnTo>
                              <a:pt x="271" y="10"/>
                            </a:lnTo>
                            <a:lnTo>
                              <a:pt x="256" y="12"/>
                            </a:lnTo>
                            <a:lnTo>
                              <a:pt x="236" y="13"/>
                            </a:lnTo>
                            <a:lnTo>
                              <a:pt x="213" y="15"/>
                            </a:lnTo>
                            <a:lnTo>
                              <a:pt x="188" y="17"/>
                            </a:lnTo>
                            <a:lnTo>
                              <a:pt x="161" y="17"/>
                            </a:lnTo>
                            <a:lnTo>
                              <a:pt x="131" y="19"/>
                            </a:lnTo>
                            <a:lnTo>
                              <a:pt x="100" y="19"/>
                            </a:lnTo>
                            <a:lnTo>
                              <a:pt x="67" y="21"/>
                            </a:lnTo>
                            <a:lnTo>
                              <a:pt x="34" y="21"/>
                            </a:lnTo>
                            <a:lnTo>
                              <a:pt x="0" y="21"/>
                            </a:lnTo>
                            <a:lnTo>
                              <a:pt x="0" y="21"/>
                            </a:lnTo>
                            <a:close/>
                          </a:path>
                        </a:pathLst>
                      </a:custGeom>
                      <a:solidFill>
                        <a:srgbClr val="96969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4" name="Freeform 199">
                        <a:extLst>
                          <a:ext uri="{FF2B5EF4-FFF2-40B4-BE49-F238E27FC236}">
                            <a16:creationId xmlns:a16="http://schemas.microsoft.com/office/drawing/2014/main" id="{590F20C9-ACA5-47D6-AB7D-791EBD5CF11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51" cy="11"/>
                      </a:xfrm>
                      <a:custGeom>
                        <a:avLst/>
                        <a:gdLst>
                          <a:gd name="T0" fmla="*/ 0 w 302"/>
                          <a:gd name="T1" fmla="*/ 21 h 21"/>
                          <a:gd name="T2" fmla="*/ 34 w 302"/>
                          <a:gd name="T3" fmla="*/ 21 h 21"/>
                          <a:gd name="T4" fmla="*/ 67 w 302"/>
                          <a:gd name="T5" fmla="*/ 21 h 21"/>
                          <a:gd name="T6" fmla="*/ 100 w 302"/>
                          <a:gd name="T7" fmla="*/ 19 h 21"/>
                          <a:gd name="T8" fmla="*/ 131 w 302"/>
                          <a:gd name="T9" fmla="*/ 19 h 21"/>
                          <a:gd name="T10" fmla="*/ 161 w 302"/>
                          <a:gd name="T11" fmla="*/ 17 h 21"/>
                          <a:gd name="T12" fmla="*/ 188 w 302"/>
                          <a:gd name="T13" fmla="*/ 17 h 21"/>
                          <a:gd name="T14" fmla="*/ 213 w 302"/>
                          <a:gd name="T15" fmla="*/ 15 h 21"/>
                          <a:gd name="T16" fmla="*/ 236 w 302"/>
                          <a:gd name="T17" fmla="*/ 13 h 21"/>
                          <a:gd name="T18" fmla="*/ 256 w 302"/>
                          <a:gd name="T19" fmla="*/ 12 h 21"/>
                          <a:gd name="T20" fmla="*/ 271 w 302"/>
                          <a:gd name="T21" fmla="*/ 10 h 21"/>
                          <a:gd name="T22" fmla="*/ 285 w 302"/>
                          <a:gd name="T23" fmla="*/ 8 h 21"/>
                          <a:gd name="T24" fmla="*/ 294 w 302"/>
                          <a:gd name="T25" fmla="*/ 6 h 21"/>
                          <a:gd name="T26" fmla="*/ 300 w 302"/>
                          <a:gd name="T27" fmla="*/ 2 h 21"/>
                          <a:gd name="T28" fmla="*/ 302 w 302"/>
                          <a:gd name="T29" fmla="*/ 0 h 21"/>
                          <a:gd name="T30" fmla="*/ 296 w 302"/>
                          <a:gd name="T31" fmla="*/ 0 h 21"/>
                          <a:gd name="T32" fmla="*/ 294 w 302"/>
                          <a:gd name="T33" fmla="*/ 2 h 21"/>
                          <a:gd name="T34" fmla="*/ 288 w 302"/>
                          <a:gd name="T35" fmla="*/ 6 h 21"/>
                          <a:gd name="T36" fmla="*/ 279 w 302"/>
                          <a:gd name="T37" fmla="*/ 8 h 21"/>
                          <a:gd name="T38" fmla="*/ 267 w 302"/>
                          <a:gd name="T39" fmla="*/ 10 h 21"/>
                          <a:gd name="T40" fmla="*/ 250 w 302"/>
                          <a:gd name="T41" fmla="*/ 12 h 21"/>
                          <a:gd name="T42" fmla="*/ 231 w 302"/>
                          <a:gd name="T43" fmla="*/ 13 h 21"/>
                          <a:gd name="T44" fmla="*/ 210 w 302"/>
                          <a:gd name="T45" fmla="*/ 15 h 21"/>
                          <a:gd name="T46" fmla="*/ 184 w 302"/>
                          <a:gd name="T47" fmla="*/ 15 h 21"/>
                          <a:gd name="T48" fmla="*/ 158 w 302"/>
                          <a:gd name="T49" fmla="*/ 17 h 21"/>
                          <a:gd name="T50" fmla="*/ 129 w 302"/>
                          <a:gd name="T51" fmla="*/ 19 h 21"/>
                          <a:gd name="T52" fmla="*/ 98 w 302"/>
                          <a:gd name="T53" fmla="*/ 19 h 21"/>
                          <a:gd name="T54" fmla="*/ 67 w 302"/>
                          <a:gd name="T55" fmla="*/ 19 h 21"/>
                          <a:gd name="T56" fmla="*/ 34 w 302"/>
                          <a:gd name="T57" fmla="*/ 21 h 21"/>
                          <a:gd name="T58" fmla="*/ 0 w 302"/>
                          <a:gd name="T59" fmla="*/ 21 h 21"/>
                          <a:gd name="T60" fmla="*/ 0 w 302"/>
                          <a:gd name="T61" fmla="*/ 21 h 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302" h="21">
                            <a:moveTo>
                              <a:pt x="0" y="21"/>
                            </a:moveTo>
                            <a:lnTo>
                              <a:pt x="34" y="21"/>
                            </a:lnTo>
                            <a:lnTo>
                              <a:pt x="67" y="21"/>
                            </a:lnTo>
                            <a:lnTo>
                              <a:pt x="100" y="19"/>
                            </a:lnTo>
                            <a:lnTo>
                              <a:pt x="131" y="19"/>
                            </a:lnTo>
                            <a:lnTo>
                              <a:pt x="161" y="17"/>
                            </a:lnTo>
                            <a:lnTo>
                              <a:pt x="188" y="17"/>
                            </a:lnTo>
                            <a:lnTo>
                              <a:pt x="213" y="15"/>
                            </a:lnTo>
                            <a:lnTo>
                              <a:pt x="236" y="13"/>
                            </a:lnTo>
                            <a:lnTo>
                              <a:pt x="256" y="12"/>
                            </a:lnTo>
                            <a:lnTo>
                              <a:pt x="271" y="10"/>
                            </a:lnTo>
                            <a:lnTo>
                              <a:pt x="285" y="8"/>
                            </a:lnTo>
                            <a:lnTo>
                              <a:pt x="294" y="6"/>
                            </a:lnTo>
                            <a:lnTo>
                              <a:pt x="300" y="2"/>
                            </a:lnTo>
                            <a:lnTo>
                              <a:pt x="302" y="0"/>
                            </a:lnTo>
                            <a:lnTo>
                              <a:pt x="296" y="0"/>
                            </a:lnTo>
                            <a:lnTo>
                              <a:pt x="294" y="2"/>
                            </a:lnTo>
                            <a:lnTo>
                              <a:pt x="288" y="6"/>
                            </a:lnTo>
                            <a:lnTo>
                              <a:pt x="279" y="8"/>
                            </a:lnTo>
                            <a:lnTo>
                              <a:pt x="267" y="10"/>
                            </a:lnTo>
                            <a:lnTo>
                              <a:pt x="250" y="12"/>
                            </a:lnTo>
                            <a:lnTo>
                              <a:pt x="231" y="13"/>
                            </a:lnTo>
                            <a:lnTo>
                              <a:pt x="210" y="15"/>
                            </a:lnTo>
                            <a:lnTo>
                              <a:pt x="184" y="15"/>
                            </a:lnTo>
                            <a:lnTo>
                              <a:pt x="158" y="17"/>
                            </a:lnTo>
                            <a:lnTo>
                              <a:pt x="129" y="19"/>
                            </a:lnTo>
                            <a:lnTo>
                              <a:pt x="98" y="19"/>
                            </a:lnTo>
                            <a:lnTo>
                              <a:pt x="67" y="19"/>
                            </a:lnTo>
                            <a:lnTo>
                              <a:pt x="34" y="21"/>
                            </a:lnTo>
                            <a:lnTo>
                              <a:pt x="0" y="21"/>
                            </a:lnTo>
                            <a:lnTo>
                              <a:pt x="0" y="21"/>
                            </a:lnTo>
                            <a:close/>
                          </a:path>
                        </a:pathLst>
                      </a:custGeom>
                      <a:solidFill>
                        <a:srgbClr val="94949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5" name="Freeform 200">
                        <a:extLst>
                          <a:ext uri="{FF2B5EF4-FFF2-40B4-BE49-F238E27FC236}">
                            <a16:creationId xmlns:a16="http://schemas.microsoft.com/office/drawing/2014/main" id="{48DC9316-01BC-435D-89CE-FA2D1C35F78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48" cy="11"/>
                      </a:xfrm>
                      <a:custGeom>
                        <a:avLst/>
                        <a:gdLst>
                          <a:gd name="T0" fmla="*/ 0 w 296"/>
                          <a:gd name="T1" fmla="*/ 21 h 21"/>
                          <a:gd name="T2" fmla="*/ 34 w 296"/>
                          <a:gd name="T3" fmla="*/ 21 h 21"/>
                          <a:gd name="T4" fmla="*/ 67 w 296"/>
                          <a:gd name="T5" fmla="*/ 19 h 21"/>
                          <a:gd name="T6" fmla="*/ 98 w 296"/>
                          <a:gd name="T7" fmla="*/ 19 h 21"/>
                          <a:gd name="T8" fmla="*/ 129 w 296"/>
                          <a:gd name="T9" fmla="*/ 19 h 21"/>
                          <a:gd name="T10" fmla="*/ 158 w 296"/>
                          <a:gd name="T11" fmla="*/ 17 h 21"/>
                          <a:gd name="T12" fmla="*/ 184 w 296"/>
                          <a:gd name="T13" fmla="*/ 15 h 21"/>
                          <a:gd name="T14" fmla="*/ 210 w 296"/>
                          <a:gd name="T15" fmla="*/ 15 h 21"/>
                          <a:gd name="T16" fmla="*/ 231 w 296"/>
                          <a:gd name="T17" fmla="*/ 13 h 21"/>
                          <a:gd name="T18" fmla="*/ 250 w 296"/>
                          <a:gd name="T19" fmla="*/ 12 h 21"/>
                          <a:gd name="T20" fmla="*/ 267 w 296"/>
                          <a:gd name="T21" fmla="*/ 10 h 21"/>
                          <a:gd name="T22" fmla="*/ 279 w 296"/>
                          <a:gd name="T23" fmla="*/ 8 h 21"/>
                          <a:gd name="T24" fmla="*/ 288 w 296"/>
                          <a:gd name="T25" fmla="*/ 6 h 21"/>
                          <a:gd name="T26" fmla="*/ 294 w 296"/>
                          <a:gd name="T27" fmla="*/ 2 h 21"/>
                          <a:gd name="T28" fmla="*/ 296 w 296"/>
                          <a:gd name="T29" fmla="*/ 0 h 21"/>
                          <a:gd name="T30" fmla="*/ 290 w 296"/>
                          <a:gd name="T31" fmla="*/ 0 h 21"/>
                          <a:gd name="T32" fmla="*/ 288 w 296"/>
                          <a:gd name="T33" fmla="*/ 2 h 21"/>
                          <a:gd name="T34" fmla="*/ 283 w 296"/>
                          <a:gd name="T35" fmla="*/ 4 h 21"/>
                          <a:gd name="T36" fmla="*/ 273 w 296"/>
                          <a:gd name="T37" fmla="*/ 8 h 21"/>
                          <a:gd name="T38" fmla="*/ 261 w 296"/>
                          <a:gd name="T39" fmla="*/ 10 h 21"/>
                          <a:gd name="T40" fmla="*/ 246 w 296"/>
                          <a:gd name="T41" fmla="*/ 12 h 21"/>
                          <a:gd name="T42" fmla="*/ 227 w 296"/>
                          <a:gd name="T43" fmla="*/ 13 h 21"/>
                          <a:gd name="T44" fmla="*/ 206 w 296"/>
                          <a:gd name="T45" fmla="*/ 13 h 21"/>
                          <a:gd name="T46" fmla="*/ 181 w 296"/>
                          <a:gd name="T47" fmla="*/ 15 h 21"/>
                          <a:gd name="T48" fmla="*/ 154 w 296"/>
                          <a:gd name="T49" fmla="*/ 17 h 21"/>
                          <a:gd name="T50" fmla="*/ 127 w 296"/>
                          <a:gd name="T51" fmla="*/ 17 h 21"/>
                          <a:gd name="T52" fmla="*/ 96 w 296"/>
                          <a:gd name="T53" fmla="*/ 19 h 21"/>
                          <a:gd name="T54" fmla="*/ 65 w 296"/>
                          <a:gd name="T55" fmla="*/ 19 h 21"/>
                          <a:gd name="T56" fmla="*/ 33 w 296"/>
                          <a:gd name="T57" fmla="*/ 19 h 21"/>
                          <a:gd name="T58" fmla="*/ 0 w 296"/>
                          <a:gd name="T59" fmla="*/ 19 h 21"/>
                          <a:gd name="T60" fmla="*/ 0 w 296"/>
                          <a:gd name="T61" fmla="*/ 21 h 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96" h="21">
                            <a:moveTo>
                              <a:pt x="0" y="21"/>
                            </a:moveTo>
                            <a:lnTo>
                              <a:pt x="34" y="21"/>
                            </a:lnTo>
                            <a:lnTo>
                              <a:pt x="67" y="19"/>
                            </a:lnTo>
                            <a:lnTo>
                              <a:pt x="98" y="19"/>
                            </a:lnTo>
                            <a:lnTo>
                              <a:pt x="129" y="19"/>
                            </a:lnTo>
                            <a:lnTo>
                              <a:pt x="158" y="17"/>
                            </a:lnTo>
                            <a:lnTo>
                              <a:pt x="184" y="15"/>
                            </a:lnTo>
                            <a:lnTo>
                              <a:pt x="210" y="15"/>
                            </a:lnTo>
                            <a:lnTo>
                              <a:pt x="231" y="13"/>
                            </a:lnTo>
                            <a:lnTo>
                              <a:pt x="250" y="12"/>
                            </a:lnTo>
                            <a:lnTo>
                              <a:pt x="267" y="10"/>
                            </a:lnTo>
                            <a:lnTo>
                              <a:pt x="279" y="8"/>
                            </a:lnTo>
                            <a:lnTo>
                              <a:pt x="288" y="6"/>
                            </a:lnTo>
                            <a:lnTo>
                              <a:pt x="294" y="2"/>
                            </a:lnTo>
                            <a:lnTo>
                              <a:pt x="296" y="0"/>
                            </a:lnTo>
                            <a:lnTo>
                              <a:pt x="290" y="0"/>
                            </a:lnTo>
                            <a:lnTo>
                              <a:pt x="288" y="2"/>
                            </a:lnTo>
                            <a:lnTo>
                              <a:pt x="283" y="4"/>
                            </a:lnTo>
                            <a:lnTo>
                              <a:pt x="273" y="8"/>
                            </a:lnTo>
                            <a:lnTo>
                              <a:pt x="261" y="10"/>
                            </a:lnTo>
                            <a:lnTo>
                              <a:pt x="246" y="12"/>
                            </a:lnTo>
                            <a:lnTo>
                              <a:pt x="227" y="13"/>
                            </a:lnTo>
                            <a:lnTo>
                              <a:pt x="206" y="13"/>
                            </a:lnTo>
                            <a:lnTo>
                              <a:pt x="181" y="15"/>
                            </a:lnTo>
                            <a:lnTo>
                              <a:pt x="154" y="17"/>
                            </a:lnTo>
                            <a:lnTo>
                              <a:pt x="127" y="17"/>
                            </a:lnTo>
                            <a:lnTo>
                              <a:pt x="96" y="19"/>
                            </a:lnTo>
                            <a:lnTo>
                              <a:pt x="65" y="19"/>
                            </a:lnTo>
                            <a:lnTo>
                              <a:pt x="33" y="19"/>
                            </a:lnTo>
                            <a:lnTo>
                              <a:pt x="0" y="19"/>
                            </a:lnTo>
                            <a:lnTo>
                              <a:pt x="0" y="21"/>
                            </a:lnTo>
                            <a:close/>
                          </a:path>
                        </a:pathLst>
                      </a:custGeom>
                      <a:solidFill>
                        <a:srgbClr val="92929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6" name="Freeform 201">
                        <a:extLst>
                          <a:ext uri="{FF2B5EF4-FFF2-40B4-BE49-F238E27FC236}">
                            <a16:creationId xmlns:a16="http://schemas.microsoft.com/office/drawing/2014/main" id="{29223A74-7C1E-4C32-809A-FD1F2320DC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45" cy="10"/>
                      </a:xfrm>
                      <a:custGeom>
                        <a:avLst/>
                        <a:gdLst>
                          <a:gd name="T0" fmla="*/ 0 w 290"/>
                          <a:gd name="T1" fmla="*/ 19 h 19"/>
                          <a:gd name="T2" fmla="*/ 33 w 290"/>
                          <a:gd name="T3" fmla="*/ 19 h 19"/>
                          <a:gd name="T4" fmla="*/ 65 w 290"/>
                          <a:gd name="T5" fmla="*/ 19 h 19"/>
                          <a:gd name="T6" fmla="*/ 96 w 290"/>
                          <a:gd name="T7" fmla="*/ 19 h 19"/>
                          <a:gd name="T8" fmla="*/ 127 w 290"/>
                          <a:gd name="T9" fmla="*/ 17 h 19"/>
                          <a:gd name="T10" fmla="*/ 154 w 290"/>
                          <a:gd name="T11" fmla="*/ 17 h 19"/>
                          <a:gd name="T12" fmla="*/ 181 w 290"/>
                          <a:gd name="T13" fmla="*/ 15 h 19"/>
                          <a:gd name="T14" fmla="*/ 206 w 290"/>
                          <a:gd name="T15" fmla="*/ 13 h 19"/>
                          <a:gd name="T16" fmla="*/ 227 w 290"/>
                          <a:gd name="T17" fmla="*/ 13 h 19"/>
                          <a:gd name="T18" fmla="*/ 246 w 290"/>
                          <a:gd name="T19" fmla="*/ 12 h 19"/>
                          <a:gd name="T20" fmla="*/ 261 w 290"/>
                          <a:gd name="T21" fmla="*/ 10 h 19"/>
                          <a:gd name="T22" fmla="*/ 273 w 290"/>
                          <a:gd name="T23" fmla="*/ 8 h 19"/>
                          <a:gd name="T24" fmla="*/ 283 w 290"/>
                          <a:gd name="T25" fmla="*/ 4 h 19"/>
                          <a:gd name="T26" fmla="*/ 288 w 290"/>
                          <a:gd name="T27" fmla="*/ 2 h 19"/>
                          <a:gd name="T28" fmla="*/ 290 w 290"/>
                          <a:gd name="T29" fmla="*/ 0 h 19"/>
                          <a:gd name="T30" fmla="*/ 285 w 290"/>
                          <a:gd name="T31" fmla="*/ 0 h 19"/>
                          <a:gd name="T32" fmla="*/ 283 w 290"/>
                          <a:gd name="T33" fmla="*/ 2 h 19"/>
                          <a:gd name="T34" fmla="*/ 277 w 290"/>
                          <a:gd name="T35" fmla="*/ 4 h 19"/>
                          <a:gd name="T36" fmla="*/ 267 w 290"/>
                          <a:gd name="T37" fmla="*/ 8 h 19"/>
                          <a:gd name="T38" fmla="*/ 256 w 290"/>
                          <a:gd name="T39" fmla="*/ 10 h 19"/>
                          <a:gd name="T40" fmla="*/ 240 w 290"/>
                          <a:gd name="T41" fmla="*/ 12 h 19"/>
                          <a:gd name="T42" fmla="*/ 223 w 290"/>
                          <a:gd name="T43" fmla="*/ 12 h 19"/>
                          <a:gd name="T44" fmla="*/ 202 w 290"/>
                          <a:gd name="T45" fmla="*/ 13 h 19"/>
                          <a:gd name="T46" fmla="*/ 177 w 290"/>
                          <a:gd name="T47" fmla="*/ 15 h 19"/>
                          <a:gd name="T48" fmla="*/ 152 w 290"/>
                          <a:gd name="T49" fmla="*/ 17 h 19"/>
                          <a:gd name="T50" fmla="*/ 123 w 290"/>
                          <a:gd name="T51" fmla="*/ 17 h 19"/>
                          <a:gd name="T52" fmla="*/ 94 w 290"/>
                          <a:gd name="T53" fmla="*/ 19 h 19"/>
                          <a:gd name="T54" fmla="*/ 63 w 290"/>
                          <a:gd name="T55" fmla="*/ 19 h 19"/>
                          <a:gd name="T56" fmla="*/ 33 w 290"/>
                          <a:gd name="T57" fmla="*/ 19 h 19"/>
                          <a:gd name="T58" fmla="*/ 0 w 290"/>
                          <a:gd name="T59" fmla="*/ 19 h 19"/>
                          <a:gd name="T60" fmla="*/ 0 w 290"/>
                          <a:gd name="T61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90" h="19">
                            <a:moveTo>
                              <a:pt x="0" y="19"/>
                            </a:moveTo>
                            <a:lnTo>
                              <a:pt x="33" y="19"/>
                            </a:lnTo>
                            <a:lnTo>
                              <a:pt x="65" y="19"/>
                            </a:lnTo>
                            <a:lnTo>
                              <a:pt x="96" y="19"/>
                            </a:lnTo>
                            <a:lnTo>
                              <a:pt x="127" y="17"/>
                            </a:lnTo>
                            <a:lnTo>
                              <a:pt x="154" y="17"/>
                            </a:lnTo>
                            <a:lnTo>
                              <a:pt x="181" y="15"/>
                            </a:lnTo>
                            <a:lnTo>
                              <a:pt x="206" y="13"/>
                            </a:lnTo>
                            <a:lnTo>
                              <a:pt x="227" y="13"/>
                            </a:lnTo>
                            <a:lnTo>
                              <a:pt x="246" y="12"/>
                            </a:lnTo>
                            <a:lnTo>
                              <a:pt x="261" y="10"/>
                            </a:lnTo>
                            <a:lnTo>
                              <a:pt x="273" y="8"/>
                            </a:lnTo>
                            <a:lnTo>
                              <a:pt x="283" y="4"/>
                            </a:lnTo>
                            <a:lnTo>
                              <a:pt x="288" y="2"/>
                            </a:lnTo>
                            <a:lnTo>
                              <a:pt x="290" y="0"/>
                            </a:lnTo>
                            <a:lnTo>
                              <a:pt x="285" y="0"/>
                            </a:lnTo>
                            <a:lnTo>
                              <a:pt x="283" y="2"/>
                            </a:lnTo>
                            <a:lnTo>
                              <a:pt x="277" y="4"/>
                            </a:lnTo>
                            <a:lnTo>
                              <a:pt x="267" y="8"/>
                            </a:lnTo>
                            <a:lnTo>
                              <a:pt x="256" y="10"/>
                            </a:lnTo>
                            <a:lnTo>
                              <a:pt x="240" y="12"/>
                            </a:lnTo>
                            <a:lnTo>
                              <a:pt x="223" y="12"/>
                            </a:lnTo>
                            <a:lnTo>
                              <a:pt x="202" y="13"/>
                            </a:lnTo>
                            <a:lnTo>
                              <a:pt x="177" y="15"/>
                            </a:lnTo>
                            <a:lnTo>
                              <a:pt x="152" y="17"/>
                            </a:lnTo>
                            <a:lnTo>
                              <a:pt x="123" y="17"/>
                            </a:lnTo>
                            <a:lnTo>
                              <a:pt x="94" y="19"/>
                            </a:lnTo>
                            <a:lnTo>
                              <a:pt x="63" y="19"/>
                            </a:lnTo>
                            <a:lnTo>
                              <a:pt x="33" y="19"/>
                            </a:lnTo>
                            <a:lnTo>
                              <a:pt x="0" y="19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90909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7" name="Freeform 202">
                        <a:extLst>
                          <a:ext uri="{FF2B5EF4-FFF2-40B4-BE49-F238E27FC236}">
                            <a16:creationId xmlns:a16="http://schemas.microsoft.com/office/drawing/2014/main" id="{4D0AE769-4BF7-4F85-A4F4-7CFA16CBDB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42" cy="10"/>
                      </a:xfrm>
                      <a:custGeom>
                        <a:avLst/>
                        <a:gdLst>
                          <a:gd name="T0" fmla="*/ 0 w 285"/>
                          <a:gd name="T1" fmla="*/ 19 h 19"/>
                          <a:gd name="T2" fmla="*/ 33 w 285"/>
                          <a:gd name="T3" fmla="*/ 19 h 19"/>
                          <a:gd name="T4" fmla="*/ 63 w 285"/>
                          <a:gd name="T5" fmla="*/ 19 h 19"/>
                          <a:gd name="T6" fmla="*/ 94 w 285"/>
                          <a:gd name="T7" fmla="*/ 19 h 19"/>
                          <a:gd name="T8" fmla="*/ 123 w 285"/>
                          <a:gd name="T9" fmla="*/ 17 h 19"/>
                          <a:gd name="T10" fmla="*/ 152 w 285"/>
                          <a:gd name="T11" fmla="*/ 17 h 19"/>
                          <a:gd name="T12" fmla="*/ 177 w 285"/>
                          <a:gd name="T13" fmla="*/ 15 h 19"/>
                          <a:gd name="T14" fmla="*/ 202 w 285"/>
                          <a:gd name="T15" fmla="*/ 13 h 19"/>
                          <a:gd name="T16" fmla="*/ 223 w 285"/>
                          <a:gd name="T17" fmla="*/ 12 h 19"/>
                          <a:gd name="T18" fmla="*/ 240 w 285"/>
                          <a:gd name="T19" fmla="*/ 12 h 19"/>
                          <a:gd name="T20" fmla="*/ 256 w 285"/>
                          <a:gd name="T21" fmla="*/ 10 h 19"/>
                          <a:gd name="T22" fmla="*/ 267 w 285"/>
                          <a:gd name="T23" fmla="*/ 8 h 19"/>
                          <a:gd name="T24" fmla="*/ 277 w 285"/>
                          <a:gd name="T25" fmla="*/ 4 h 19"/>
                          <a:gd name="T26" fmla="*/ 283 w 285"/>
                          <a:gd name="T27" fmla="*/ 2 h 19"/>
                          <a:gd name="T28" fmla="*/ 285 w 285"/>
                          <a:gd name="T29" fmla="*/ 0 h 19"/>
                          <a:gd name="T30" fmla="*/ 279 w 285"/>
                          <a:gd name="T31" fmla="*/ 0 h 19"/>
                          <a:gd name="T32" fmla="*/ 277 w 285"/>
                          <a:gd name="T33" fmla="*/ 2 h 19"/>
                          <a:gd name="T34" fmla="*/ 271 w 285"/>
                          <a:gd name="T35" fmla="*/ 4 h 19"/>
                          <a:gd name="T36" fmla="*/ 263 w 285"/>
                          <a:gd name="T37" fmla="*/ 6 h 19"/>
                          <a:gd name="T38" fmla="*/ 250 w 285"/>
                          <a:gd name="T39" fmla="*/ 8 h 19"/>
                          <a:gd name="T40" fmla="*/ 236 w 285"/>
                          <a:gd name="T41" fmla="*/ 10 h 19"/>
                          <a:gd name="T42" fmla="*/ 217 w 285"/>
                          <a:gd name="T43" fmla="*/ 12 h 19"/>
                          <a:gd name="T44" fmla="*/ 196 w 285"/>
                          <a:gd name="T45" fmla="*/ 13 h 19"/>
                          <a:gd name="T46" fmla="*/ 173 w 285"/>
                          <a:gd name="T47" fmla="*/ 15 h 19"/>
                          <a:gd name="T48" fmla="*/ 148 w 285"/>
                          <a:gd name="T49" fmla="*/ 17 h 19"/>
                          <a:gd name="T50" fmla="*/ 121 w 285"/>
                          <a:gd name="T51" fmla="*/ 17 h 19"/>
                          <a:gd name="T52" fmla="*/ 92 w 285"/>
                          <a:gd name="T53" fmla="*/ 19 h 19"/>
                          <a:gd name="T54" fmla="*/ 63 w 285"/>
                          <a:gd name="T55" fmla="*/ 19 h 19"/>
                          <a:gd name="T56" fmla="*/ 33 w 285"/>
                          <a:gd name="T57" fmla="*/ 19 h 19"/>
                          <a:gd name="T58" fmla="*/ 0 w 285"/>
                          <a:gd name="T59" fmla="*/ 19 h 19"/>
                          <a:gd name="T60" fmla="*/ 0 w 285"/>
                          <a:gd name="T61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85" h="19">
                            <a:moveTo>
                              <a:pt x="0" y="19"/>
                            </a:moveTo>
                            <a:lnTo>
                              <a:pt x="33" y="19"/>
                            </a:lnTo>
                            <a:lnTo>
                              <a:pt x="63" y="19"/>
                            </a:lnTo>
                            <a:lnTo>
                              <a:pt x="94" y="19"/>
                            </a:lnTo>
                            <a:lnTo>
                              <a:pt x="123" y="17"/>
                            </a:lnTo>
                            <a:lnTo>
                              <a:pt x="152" y="17"/>
                            </a:lnTo>
                            <a:lnTo>
                              <a:pt x="177" y="15"/>
                            </a:lnTo>
                            <a:lnTo>
                              <a:pt x="202" y="13"/>
                            </a:lnTo>
                            <a:lnTo>
                              <a:pt x="223" y="12"/>
                            </a:lnTo>
                            <a:lnTo>
                              <a:pt x="240" y="12"/>
                            </a:lnTo>
                            <a:lnTo>
                              <a:pt x="256" y="10"/>
                            </a:lnTo>
                            <a:lnTo>
                              <a:pt x="267" y="8"/>
                            </a:lnTo>
                            <a:lnTo>
                              <a:pt x="277" y="4"/>
                            </a:lnTo>
                            <a:lnTo>
                              <a:pt x="283" y="2"/>
                            </a:lnTo>
                            <a:lnTo>
                              <a:pt x="285" y="0"/>
                            </a:lnTo>
                            <a:lnTo>
                              <a:pt x="279" y="0"/>
                            </a:lnTo>
                            <a:lnTo>
                              <a:pt x="277" y="2"/>
                            </a:lnTo>
                            <a:lnTo>
                              <a:pt x="271" y="4"/>
                            </a:lnTo>
                            <a:lnTo>
                              <a:pt x="263" y="6"/>
                            </a:lnTo>
                            <a:lnTo>
                              <a:pt x="250" y="8"/>
                            </a:lnTo>
                            <a:lnTo>
                              <a:pt x="236" y="10"/>
                            </a:lnTo>
                            <a:lnTo>
                              <a:pt x="217" y="12"/>
                            </a:lnTo>
                            <a:lnTo>
                              <a:pt x="196" y="13"/>
                            </a:lnTo>
                            <a:lnTo>
                              <a:pt x="173" y="15"/>
                            </a:lnTo>
                            <a:lnTo>
                              <a:pt x="148" y="17"/>
                            </a:lnTo>
                            <a:lnTo>
                              <a:pt x="121" y="17"/>
                            </a:lnTo>
                            <a:lnTo>
                              <a:pt x="92" y="19"/>
                            </a:lnTo>
                            <a:lnTo>
                              <a:pt x="63" y="19"/>
                            </a:lnTo>
                            <a:lnTo>
                              <a:pt x="33" y="19"/>
                            </a:lnTo>
                            <a:lnTo>
                              <a:pt x="0" y="19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8E8E8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8" name="Freeform 203">
                        <a:extLst>
                          <a:ext uri="{FF2B5EF4-FFF2-40B4-BE49-F238E27FC236}">
                            <a16:creationId xmlns:a16="http://schemas.microsoft.com/office/drawing/2014/main" id="{7B0A2794-2045-40BC-89A4-1A5995C919C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39" cy="10"/>
                      </a:xfrm>
                      <a:custGeom>
                        <a:avLst/>
                        <a:gdLst>
                          <a:gd name="T0" fmla="*/ 0 w 279"/>
                          <a:gd name="T1" fmla="*/ 19 h 19"/>
                          <a:gd name="T2" fmla="*/ 33 w 279"/>
                          <a:gd name="T3" fmla="*/ 19 h 19"/>
                          <a:gd name="T4" fmla="*/ 63 w 279"/>
                          <a:gd name="T5" fmla="*/ 19 h 19"/>
                          <a:gd name="T6" fmla="*/ 92 w 279"/>
                          <a:gd name="T7" fmla="*/ 19 h 19"/>
                          <a:gd name="T8" fmla="*/ 121 w 279"/>
                          <a:gd name="T9" fmla="*/ 17 h 19"/>
                          <a:gd name="T10" fmla="*/ 148 w 279"/>
                          <a:gd name="T11" fmla="*/ 17 h 19"/>
                          <a:gd name="T12" fmla="*/ 173 w 279"/>
                          <a:gd name="T13" fmla="*/ 15 h 19"/>
                          <a:gd name="T14" fmla="*/ 196 w 279"/>
                          <a:gd name="T15" fmla="*/ 13 h 19"/>
                          <a:gd name="T16" fmla="*/ 217 w 279"/>
                          <a:gd name="T17" fmla="*/ 12 h 19"/>
                          <a:gd name="T18" fmla="*/ 236 w 279"/>
                          <a:gd name="T19" fmla="*/ 10 h 19"/>
                          <a:gd name="T20" fmla="*/ 250 w 279"/>
                          <a:gd name="T21" fmla="*/ 8 h 19"/>
                          <a:gd name="T22" fmla="*/ 263 w 279"/>
                          <a:gd name="T23" fmla="*/ 6 h 19"/>
                          <a:gd name="T24" fmla="*/ 271 w 279"/>
                          <a:gd name="T25" fmla="*/ 4 h 19"/>
                          <a:gd name="T26" fmla="*/ 277 w 279"/>
                          <a:gd name="T27" fmla="*/ 2 h 19"/>
                          <a:gd name="T28" fmla="*/ 279 w 279"/>
                          <a:gd name="T29" fmla="*/ 0 h 19"/>
                          <a:gd name="T30" fmla="*/ 273 w 279"/>
                          <a:gd name="T31" fmla="*/ 0 h 19"/>
                          <a:gd name="T32" fmla="*/ 271 w 279"/>
                          <a:gd name="T33" fmla="*/ 2 h 19"/>
                          <a:gd name="T34" fmla="*/ 265 w 279"/>
                          <a:gd name="T35" fmla="*/ 4 h 19"/>
                          <a:gd name="T36" fmla="*/ 258 w 279"/>
                          <a:gd name="T37" fmla="*/ 6 h 19"/>
                          <a:gd name="T38" fmla="*/ 246 w 279"/>
                          <a:gd name="T39" fmla="*/ 8 h 19"/>
                          <a:gd name="T40" fmla="*/ 231 w 279"/>
                          <a:gd name="T41" fmla="*/ 10 h 19"/>
                          <a:gd name="T42" fmla="*/ 213 w 279"/>
                          <a:gd name="T43" fmla="*/ 12 h 19"/>
                          <a:gd name="T44" fmla="*/ 192 w 279"/>
                          <a:gd name="T45" fmla="*/ 13 h 19"/>
                          <a:gd name="T46" fmla="*/ 171 w 279"/>
                          <a:gd name="T47" fmla="*/ 15 h 19"/>
                          <a:gd name="T48" fmla="*/ 146 w 279"/>
                          <a:gd name="T49" fmla="*/ 15 h 19"/>
                          <a:gd name="T50" fmla="*/ 119 w 279"/>
                          <a:gd name="T51" fmla="*/ 17 h 19"/>
                          <a:gd name="T52" fmla="*/ 90 w 279"/>
                          <a:gd name="T53" fmla="*/ 17 h 19"/>
                          <a:gd name="T54" fmla="*/ 61 w 279"/>
                          <a:gd name="T55" fmla="*/ 19 h 19"/>
                          <a:gd name="T56" fmla="*/ 31 w 279"/>
                          <a:gd name="T57" fmla="*/ 19 h 19"/>
                          <a:gd name="T58" fmla="*/ 0 w 279"/>
                          <a:gd name="T59" fmla="*/ 19 h 19"/>
                          <a:gd name="T60" fmla="*/ 0 w 279"/>
                          <a:gd name="T61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79" h="19">
                            <a:moveTo>
                              <a:pt x="0" y="19"/>
                            </a:moveTo>
                            <a:lnTo>
                              <a:pt x="33" y="19"/>
                            </a:lnTo>
                            <a:lnTo>
                              <a:pt x="63" y="19"/>
                            </a:lnTo>
                            <a:lnTo>
                              <a:pt x="92" y="19"/>
                            </a:lnTo>
                            <a:lnTo>
                              <a:pt x="121" y="17"/>
                            </a:lnTo>
                            <a:lnTo>
                              <a:pt x="148" y="17"/>
                            </a:lnTo>
                            <a:lnTo>
                              <a:pt x="173" y="15"/>
                            </a:lnTo>
                            <a:lnTo>
                              <a:pt x="196" y="13"/>
                            </a:lnTo>
                            <a:lnTo>
                              <a:pt x="217" y="12"/>
                            </a:lnTo>
                            <a:lnTo>
                              <a:pt x="236" y="10"/>
                            </a:lnTo>
                            <a:lnTo>
                              <a:pt x="250" y="8"/>
                            </a:lnTo>
                            <a:lnTo>
                              <a:pt x="263" y="6"/>
                            </a:lnTo>
                            <a:lnTo>
                              <a:pt x="271" y="4"/>
                            </a:lnTo>
                            <a:lnTo>
                              <a:pt x="277" y="2"/>
                            </a:lnTo>
                            <a:lnTo>
                              <a:pt x="279" y="0"/>
                            </a:lnTo>
                            <a:lnTo>
                              <a:pt x="273" y="0"/>
                            </a:lnTo>
                            <a:lnTo>
                              <a:pt x="271" y="2"/>
                            </a:lnTo>
                            <a:lnTo>
                              <a:pt x="265" y="4"/>
                            </a:lnTo>
                            <a:lnTo>
                              <a:pt x="258" y="6"/>
                            </a:lnTo>
                            <a:lnTo>
                              <a:pt x="246" y="8"/>
                            </a:lnTo>
                            <a:lnTo>
                              <a:pt x="231" y="10"/>
                            </a:lnTo>
                            <a:lnTo>
                              <a:pt x="213" y="12"/>
                            </a:lnTo>
                            <a:lnTo>
                              <a:pt x="192" y="13"/>
                            </a:lnTo>
                            <a:lnTo>
                              <a:pt x="171" y="15"/>
                            </a:lnTo>
                            <a:lnTo>
                              <a:pt x="146" y="15"/>
                            </a:lnTo>
                            <a:lnTo>
                              <a:pt x="119" y="17"/>
                            </a:lnTo>
                            <a:lnTo>
                              <a:pt x="90" y="17"/>
                            </a:lnTo>
                            <a:lnTo>
                              <a:pt x="61" y="19"/>
                            </a:lnTo>
                            <a:lnTo>
                              <a:pt x="31" y="19"/>
                            </a:lnTo>
                            <a:lnTo>
                              <a:pt x="0" y="19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8C8C8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19" name="Freeform 204">
                        <a:extLst>
                          <a:ext uri="{FF2B5EF4-FFF2-40B4-BE49-F238E27FC236}">
                            <a16:creationId xmlns:a16="http://schemas.microsoft.com/office/drawing/2014/main" id="{741B27A1-ABF5-460B-A9FD-87D861AEDD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36" cy="10"/>
                      </a:xfrm>
                      <a:custGeom>
                        <a:avLst/>
                        <a:gdLst>
                          <a:gd name="T0" fmla="*/ 0 w 273"/>
                          <a:gd name="T1" fmla="*/ 19 h 19"/>
                          <a:gd name="T2" fmla="*/ 31 w 273"/>
                          <a:gd name="T3" fmla="*/ 19 h 19"/>
                          <a:gd name="T4" fmla="*/ 61 w 273"/>
                          <a:gd name="T5" fmla="*/ 19 h 19"/>
                          <a:gd name="T6" fmla="*/ 90 w 273"/>
                          <a:gd name="T7" fmla="*/ 17 h 19"/>
                          <a:gd name="T8" fmla="*/ 119 w 273"/>
                          <a:gd name="T9" fmla="*/ 17 h 19"/>
                          <a:gd name="T10" fmla="*/ 146 w 273"/>
                          <a:gd name="T11" fmla="*/ 15 h 19"/>
                          <a:gd name="T12" fmla="*/ 171 w 273"/>
                          <a:gd name="T13" fmla="*/ 15 h 19"/>
                          <a:gd name="T14" fmla="*/ 192 w 273"/>
                          <a:gd name="T15" fmla="*/ 13 h 19"/>
                          <a:gd name="T16" fmla="*/ 213 w 273"/>
                          <a:gd name="T17" fmla="*/ 12 h 19"/>
                          <a:gd name="T18" fmla="*/ 231 w 273"/>
                          <a:gd name="T19" fmla="*/ 10 h 19"/>
                          <a:gd name="T20" fmla="*/ 246 w 273"/>
                          <a:gd name="T21" fmla="*/ 8 h 19"/>
                          <a:gd name="T22" fmla="*/ 258 w 273"/>
                          <a:gd name="T23" fmla="*/ 6 h 19"/>
                          <a:gd name="T24" fmla="*/ 265 w 273"/>
                          <a:gd name="T25" fmla="*/ 4 h 19"/>
                          <a:gd name="T26" fmla="*/ 271 w 273"/>
                          <a:gd name="T27" fmla="*/ 2 h 19"/>
                          <a:gd name="T28" fmla="*/ 273 w 273"/>
                          <a:gd name="T29" fmla="*/ 0 h 19"/>
                          <a:gd name="T30" fmla="*/ 267 w 273"/>
                          <a:gd name="T31" fmla="*/ 0 h 19"/>
                          <a:gd name="T32" fmla="*/ 265 w 273"/>
                          <a:gd name="T33" fmla="*/ 2 h 19"/>
                          <a:gd name="T34" fmla="*/ 260 w 273"/>
                          <a:gd name="T35" fmla="*/ 4 h 19"/>
                          <a:gd name="T36" fmla="*/ 252 w 273"/>
                          <a:gd name="T37" fmla="*/ 6 h 19"/>
                          <a:gd name="T38" fmla="*/ 240 w 273"/>
                          <a:gd name="T39" fmla="*/ 8 h 19"/>
                          <a:gd name="T40" fmla="*/ 227 w 273"/>
                          <a:gd name="T41" fmla="*/ 10 h 19"/>
                          <a:gd name="T42" fmla="*/ 210 w 273"/>
                          <a:gd name="T43" fmla="*/ 12 h 19"/>
                          <a:gd name="T44" fmla="*/ 188 w 273"/>
                          <a:gd name="T45" fmla="*/ 13 h 19"/>
                          <a:gd name="T46" fmla="*/ 167 w 273"/>
                          <a:gd name="T47" fmla="*/ 15 h 19"/>
                          <a:gd name="T48" fmla="*/ 142 w 273"/>
                          <a:gd name="T49" fmla="*/ 15 h 19"/>
                          <a:gd name="T50" fmla="*/ 115 w 273"/>
                          <a:gd name="T51" fmla="*/ 17 h 19"/>
                          <a:gd name="T52" fmla="*/ 88 w 273"/>
                          <a:gd name="T53" fmla="*/ 17 h 19"/>
                          <a:gd name="T54" fmla="*/ 59 w 273"/>
                          <a:gd name="T55" fmla="*/ 17 h 19"/>
                          <a:gd name="T56" fmla="*/ 31 w 273"/>
                          <a:gd name="T57" fmla="*/ 19 h 19"/>
                          <a:gd name="T58" fmla="*/ 0 w 273"/>
                          <a:gd name="T59" fmla="*/ 19 h 19"/>
                          <a:gd name="T60" fmla="*/ 0 w 273"/>
                          <a:gd name="T61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273" h="19">
                            <a:moveTo>
                              <a:pt x="0" y="19"/>
                            </a:moveTo>
                            <a:lnTo>
                              <a:pt x="31" y="19"/>
                            </a:lnTo>
                            <a:lnTo>
                              <a:pt x="61" y="19"/>
                            </a:lnTo>
                            <a:lnTo>
                              <a:pt x="90" y="17"/>
                            </a:lnTo>
                            <a:lnTo>
                              <a:pt x="119" y="17"/>
                            </a:lnTo>
                            <a:lnTo>
                              <a:pt x="146" y="15"/>
                            </a:lnTo>
                            <a:lnTo>
                              <a:pt x="171" y="15"/>
                            </a:lnTo>
                            <a:lnTo>
                              <a:pt x="192" y="13"/>
                            </a:lnTo>
                            <a:lnTo>
                              <a:pt x="213" y="12"/>
                            </a:lnTo>
                            <a:lnTo>
                              <a:pt x="231" y="10"/>
                            </a:lnTo>
                            <a:lnTo>
                              <a:pt x="246" y="8"/>
                            </a:lnTo>
                            <a:lnTo>
                              <a:pt x="258" y="6"/>
                            </a:lnTo>
                            <a:lnTo>
                              <a:pt x="265" y="4"/>
                            </a:lnTo>
                            <a:lnTo>
                              <a:pt x="271" y="2"/>
                            </a:lnTo>
                            <a:lnTo>
                              <a:pt x="273" y="0"/>
                            </a:lnTo>
                            <a:lnTo>
                              <a:pt x="267" y="0"/>
                            </a:lnTo>
                            <a:lnTo>
                              <a:pt x="265" y="2"/>
                            </a:lnTo>
                            <a:lnTo>
                              <a:pt x="260" y="4"/>
                            </a:lnTo>
                            <a:lnTo>
                              <a:pt x="252" y="6"/>
                            </a:lnTo>
                            <a:lnTo>
                              <a:pt x="240" y="8"/>
                            </a:lnTo>
                            <a:lnTo>
                              <a:pt x="227" y="10"/>
                            </a:lnTo>
                            <a:lnTo>
                              <a:pt x="210" y="12"/>
                            </a:lnTo>
                            <a:lnTo>
                              <a:pt x="188" y="13"/>
                            </a:lnTo>
                            <a:lnTo>
                              <a:pt x="167" y="15"/>
                            </a:lnTo>
                            <a:lnTo>
                              <a:pt x="142" y="15"/>
                            </a:lnTo>
                            <a:lnTo>
                              <a:pt x="115" y="17"/>
                            </a:lnTo>
                            <a:lnTo>
                              <a:pt x="88" y="17"/>
                            </a:lnTo>
                            <a:lnTo>
                              <a:pt x="59" y="17"/>
                            </a:lnTo>
                            <a:lnTo>
                              <a:pt x="31" y="19"/>
                            </a:lnTo>
                            <a:lnTo>
                              <a:pt x="0" y="19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8A8A8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0" name="Freeform 205">
                        <a:extLst>
                          <a:ext uri="{FF2B5EF4-FFF2-40B4-BE49-F238E27FC236}">
                            <a16:creationId xmlns:a16="http://schemas.microsoft.com/office/drawing/2014/main" id="{FC204678-6E52-4690-B979-B175FB3585E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34" cy="10"/>
                      </a:xfrm>
                      <a:custGeom>
                        <a:avLst/>
                        <a:gdLst>
                          <a:gd name="T0" fmla="*/ 0 w 267"/>
                          <a:gd name="T1" fmla="*/ 19 h 19"/>
                          <a:gd name="T2" fmla="*/ 31 w 267"/>
                          <a:gd name="T3" fmla="*/ 19 h 19"/>
                          <a:gd name="T4" fmla="*/ 59 w 267"/>
                          <a:gd name="T5" fmla="*/ 17 h 19"/>
                          <a:gd name="T6" fmla="*/ 88 w 267"/>
                          <a:gd name="T7" fmla="*/ 17 h 19"/>
                          <a:gd name="T8" fmla="*/ 115 w 267"/>
                          <a:gd name="T9" fmla="*/ 17 h 19"/>
                          <a:gd name="T10" fmla="*/ 142 w 267"/>
                          <a:gd name="T11" fmla="*/ 15 h 19"/>
                          <a:gd name="T12" fmla="*/ 167 w 267"/>
                          <a:gd name="T13" fmla="*/ 15 h 19"/>
                          <a:gd name="T14" fmla="*/ 188 w 267"/>
                          <a:gd name="T15" fmla="*/ 13 h 19"/>
                          <a:gd name="T16" fmla="*/ 210 w 267"/>
                          <a:gd name="T17" fmla="*/ 12 h 19"/>
                          <a:gd name="T18" fmla="*/ 227 w 267"/>
                          <a:gd name="T19" fmla="*/ 10 h 19"/>
                          <a:gd name="T20" fmla="*/ 240 w 267"/>
                          <a:gd name="T21" fmla="*/ 8 h 19"/>
                          <a:gd name="T22" fmla="*/ 252 w 267"/>
                          <a:gd name="T23" fmla="*/ 6 h 19"/>
                          <a:gd name="T24" fmla="*/ 260 w 267"/>
                          <a:gd name="T25" fmla="*/ 4 h 19"/>
                          <a:gd name="T26" fmla="*/ 265 w 267"/>
                          <a:gd name="T27" fmla="*/ 2 h 19"/>
                          <a:gd name="T28" fmla="*/ 267 w 267"/>
                          <a:gd name="T29" fmla="*/ 0 h 19"/>
                          <a:gd name="T30" fmla="*/ 261 w 267"/>
                          <a:gd name="T31" fmla="*/ 0 h 19"/>
                          <a:gd name="T32" fmla="*/ 260 w 267"/>
                          <a:gd name="T33" fmla="*/ 2 h 19"/>
                          <a:gd name="T34" fmla="*/ 254 w 267"/>
                          <a:gd name="T35" fmla="*/ 4 h 19"/>
                          <a:gd name="T36" fmla="*/ 244 w 267"/>
                          <a:gd name="T37" fmla="*/ 6 h 19"/>
                          <a:gd name="T38" fmla="*/ 231 w 267"/>
                          <a:gd name="T39" fmla="*/ 10 h 19"/>
                          <a:gd name="T40" fmla="*/ 215 w 267"/>
                          <a:gd name="T41" fmla="*/ 10 h 19"/>
                          <a:gd name="T42" fmla="*/ 196 w 267"/>
                          <a:gd name="T43" fmla="*/ 12 h 19"/>
                          <a:gd name="T44" fmla="*/ 173 w 267"/>
                          <a:gd name="T45" fmla="*/ 13 h 19"/>
                          <a:gd name="T46" fmla="*/ 148 w 267"/>
                          <a:gd name="T47" fmla="*/ 15 h 19"/>
                          <a:gd name="T48" fmla="*/ 121 w 267"/>
                          <a:gd name="T49" fmla="*/ 15 h 19"/>
                          <a:gd name="T50" fmla="*/ 92 w 267"/>
                          <a:gd name="T51" fmla="*/ 17 h 19"/>
                          <a:gd name="T52" fmla="*/ 63 w 267"/>
                          <a:gd name="T53" fmla="*/ 17 h 19"/>
                          <a:gd name="T54" fmla="*/ 33 w 267"/>
                          <a:gd name="T55" fmla="*/ 17 h 19"/>
                          <a:gd name="T56" fmla="*/ 0 w 267"/>
                          <a:gd name="T57" fmla="*/ 17 h 19"/>
                          <a:gd name="T58" fmla="*/ 0 w 267"/>
                          <a:gd name="T59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</a:cxnLst>
                        <a:rect l="0" t="0" r="r" b="b"/>
                        <a:pathLst>
                          <a:path w="267" h="19">
                            <a:moveTo>
                              <a:pt x="0" y="19"/>
                            </a:moveTo>
                            <a:lnTo>
                              <a:pt x="31" y="19"/>
                            </a:lnTo>
                            <a:lnTo>
                              <a:pt x="59" y="17"/>
                            </a:lnTo>
                            <a:lnTo>
                              <a:pt x="88" y="17"/>
                            </a:lnTo>
                            <a:lnTo>
                              <a:pt x="115" y="17"/>
                            </a:lnTo>
                            <a:lnTo>
                              <a:pt x="142" y="15"/>
                            </a:lnTo>
                            <a:lnTo>
                              <a:pt x="167" y="15"/>
                            </a:lnTo>
                            <a:lnTo>
                              <a:pt x="188" y="13"/>
                            </a:lnTo>
                            <a:lnTo>
                              <a:pt x="210" y="12"/>
                            </a:lnTo>
                            <a:lnTo>
                              <a:pt x="227" y="10"/>
                            </a:lnTo>
                            <a:lnTo>
                              <a:pt x="240" y="8"/>
                            </a:lnTo>
                            <a:lnTo>
                              <a:pt x="252" y="6"/>
                            </a:lnTo>
                            <a:lnTo>
                              <a:pt x="260" y="4"/>
                            </a:lnTo>
                            <a:lnTo>
                              <a:pt x="265" y="2"/>
                            </a:lnTo>
                            <a:lnTo>
                              <a:pt x="267" y="0"/>
                            </a:lnTo>
                            <a:lnTo>
                              <a:pt x="261" y="0"/>
                            </a:lnTo>
                            <a:lnTo>
                              <a:pt x="260" y="2"/>
                            </a:lnTo>
                            <a:lnTo>
                              <a:pt x="254" y="4"/>
                            </a:lnTo>
                            <a:lnTo>
                              <a:pt x="244" y="6"/>
                            </a:lnTo>
                            <a:lnTo>
                              <a:pt x="231" y="10"/>
                            </a:lnTo>
                            <a:lnTo>
                              <a:pt x="215" y="10"/>
                            </a:lnTo>
                            <a:lnTo>
                              <a:pt x="196" y="12"/>
                            </a:lnTo>
                            <a:lnTo>
                              <a:pt x="173" y="13"/>
                            </a:lnTo>
                            <a:lnTo>
                              <a:pt x="148" y="15"/>
                            </a:lnTo>
                            <a:lnTo>
                              <a:pt x="121" y="15"/>
                            </a:lnTo>
                            <a:lnTo>
                              <a:pt x="92" y="17"/>
                            </a:lnTo>
                            <a:lnTo>
                              <a:pt x="63" y="17"/>
                            </a:lnTo>
                            <a:lnTo>
                              <a:pt x="33" y="17"/>
                            </a:lnTo>
                            <a:lnTo>
                              <a:pt x="0" y="17"/>
                            </a:lnTo>
                            <a:lnTo>
                              <a:pt x="0" y="19"/>
                            </a:lnTo>
                            <a:close/>
                          </a:path>
                        </a:pathLst>
                      </a:custGeom>
                      <a:solidFill>
                        <a:srgbClr val="8888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1" name="Freeform 206">
                        <a:extLst>
                          <a:ext uri="{FF2B5EF4-FFF2-40B4-BE49-F238E27FC236}">
                            <a16:creationId xmlns:a16="http://schemas.microsoft.com/office/drawing/2014/main" id="{4CCECF1B-564A-47A9-B89C-7F65153563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31" cy="9"/>
                      </a:xfrm>
                      <a:custGeom>
                        <a:avLst/>
                        <a:gdLst>
                          <a:gd name="T0" fmla="*/ 0 w 261"/>
                          <a:gd name="T1" fmla="*/ 17 h 17"/>
                          <a:gd name="T2" fmla="*/ 33 w 261"/>
                          <a:gd name="T3" fmla="*/ 17 h 17"/>
                          <a:gd name="T4" fmla="*/ 63 w 261"/>
                          <a:gd name="T5" fmla="*/ 17 h 17"/>
                          <a:gd name="T6" fmla="*/ 92 w 261"/>
                          <a:gd name="T7" fmla="*/ 17 h 17"/>
                          <a:gd name="T8" fmla="*/ 121 w 261"/>
                          <a:gd name="T9" fmla="*/ 15 h 17"/>
                          <a:gd name="T10" fmla="*/ 148 w 261"/>
                          <a:gd name="T11" fmla="*/ 15 h 17"/>
                          <a:gd name="T12" fmla="*/ 173 w 261"/>
                          <a:gd name="T13" fmla="*/ 13 h 17"/>
                          <a:gd name="T14" fmla="*/ 196 w 261"/>
                          <a:gd name="T15" fmla="*/ 12 h 17"/>
                          <a:gd name="T16" fmla="*/ 215 w 261"/>
                          <a:gd name="T17" fmla="*/ 10 h 17"/>
                          <a:gd name="T18" fmla="*/ 231 w 261"/>
                          <a:gd name="T19" fmla="*/ 10 h 17"/>
                          <a:gd name="T20" fmla="*/ 244 w 261"/>
                          <a:gd name="T21" fmla="*/ 6 h 17"/>
                          <a:gd name="T22" fmla="*/ 254 w 261"/>
                          <a:gd name="T23" fmla="*/ 4 h 17"/>
                          <a:gd name="T24" fmla="*/ 260 w 261"/>
                          <a:gd name="T25" fmla="*/ 2 h 17"/>
                          <a:gd name="T26" fmla="*/ 261 w 261"/>
                          <a:gd name="T27" fmla="*/ 0 h 17"/>
                          <a:gd name="T28" fmla="*/ 256 w 261"/>
                          <a:gd name="T29" fmla="*/ 0 h 17"/>
                          <a:gd name="T30" fmla="*/ 254 w 261"/>
                          <a:gd name="T31" fmla="*/ 2 h 17"/>
                          <a:gd name="T32" fmla="*/ 248 w 261"/>
                          <a:gd name="T33" fmla="*/ 4 h 17"/>
                          <a:gd name="T34" fmla="*/ 238 w 261"/>
                          <a:gd name="T35" fmla="*/ 6 h 17"/>
                          <a:gd name="T36" fmla="*/ 227 w 261"/>
                          <a:gd name="T37" fmla="*/ 8 h 17"/>
                          <a:gd name="T38" fmla="*/ 210 w 261"/>
                          <a:gd name="T39" fmla="*/ 10 h 17"/>
                          <a:gd name="T40" fmla="*/ 190 w 261"/>
                          <a:gd name="T41" fmla="*/ 12 h 17"/>
                          <a:gd name="T42" fmla="*/ 169 w 261"/>
                          <a:gd name="T43" fmla="*/ 13 h 17"/>
                          <a:gd name="T44" fmla="*/ 146 w 261"/>
                          <a:gd name="T45" fmla="*/ 15 h 17"/>
                          <a:gd name="T46" fmla="*/ 119 w 261"/>
                          <a:gd name="T47" fmla="*/ 15 h 17"/>
                          <a:gd name="T48" fmla="*/ 90 w 261"/>
                          <a:gd name="T49" fmla="*/ 17 h 17"/>
                          <a:gd name="T50" fmla="*/ 61 w 261"/>
                          <a:gd name="T51" fmla="*/ 17 h 17"/>
                          <a:gd name="T52" fmla="*/ 31 w 261"/>
                          <a:gd name="T53" fmla="*/ 17 h 17"/>
                          <a:gd name="T54" fmla="*/ 0 w 261"/>
                          <a:gd name="T55" fmla="*/ 17 h 17"/>
                          <a:gd name="T56" fmla="*/ 0 w 261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61" h="17">
                            <a:moveTo>
                              <a:pt x="0" y="17"/>
                            </a:moveTo>
                            <a:lnTo>
                              <a:pt x="33" y="17"/>
                            </a:lnTo>
                            <a:lnTo>
                              <a:pt x="63" y="17"/>
                            </a:lnTo>
                            <a:lnTo>
                              <a:pt x="92" y="17"/>
                            </a:lnTo>
                            <a:lnTo>
                              <a:pt x="121" y="15"/>
                            </a:lnTo>
                            <a:lnTo>
                              <a:pt x="148" y="15"/>
                            </a:lnTo>
                            <a:lnTo>
                              <a:pt x="173" y="13"/>
                            </a:lnTo>
                            <a:lnTo>
                              <a:pt x="196" y="12"/>
                            </a:lnTo>
                            <a:lnTo>
                              <a:pt x="215" y="10"/>
                            </a:lnTo>
                            <a:lnTo>
                              <a:pt x="231" y="10"/>
                            </a:lnTo>
                            <a:lnTo>
                              <a:pt x="244" y="6"/>
                            </a:lnTo>
                            <a:lnTo>
                              <a:pt x="254" y="4"/>
                            </a:lnTo>
                            <a:lnTo>
                              <a:pt x="260" y="2"/>
                            </a:lnTo>
                            <a:lnTo>
                              <a:pt x="261" y="0"/>
                            </a:lnTo>
                            <a:lnTo>
                              <a:pt x="256" y="0"/>
                            </a:lnTo>
                            <a:lnTo>
                              <a:pt x="254" y="2"/>
                            </a:lnTo>
                            <a:lnTo>
                              <a:pt x="248" y="4"/>
                            </a:lnTo>
                            <a:lnTo>
                              <a:pt x="238" y="6"/>
                            </a:lnTo>
                            <a:lnTo>
                              <a:pt x="227" y="8"/>
                            </a:lnTo>
                            <a:lnTo>
                              <a:pt x="210" y="10"/>
                            </a:lnTo>
                            <a:lnTo>
                              <a:pt x="190" y="12"/>
                            </a:lnTo>
                            <a:lnTo>
                              <a:pt x="169" y="13"/>
                            </a:lnTo>
                            <a:lnTo>
                              <a:pt x="146" y="15"/>
                            </a:lnTo>
                            <a:lnTo>
                              <a:pt x="119" y="15"/>
                            </a:lnTo>
                            <a:lnTo>
                              <a:pt x="90" y="17"/>
                            </a:lnTo>
                            <a:lnTo>
                              <a:pt x="61" y="17"/>
                            </a:lnTo>
                            <a:lnTo>
                              <a:pt x="31" y="17"/>
                            </a:lnTo>
                            <a:lnTo>
                              <a:pt x="0" y="17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6868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2" name="Freeform 207">
                        <a:extLst>
                          <a:ext uri="{FF2B5EF4-FFF2-40B4-BE49-F238E27FC236}">
                            <a16:creationId xmlns:a16="http://schemas.microsoft.com/office/drawing/2014/main" id="{94BB3CCE-F81A-4A33-A655-2253868C1B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28" cy="9"/>
                      </a:xfrm>
                      <a:custGeom>
                        <a:avLst/>
                        <a:gdLst>
                          <a:gd name="T0" fmla="*/ 0 w 256"/>
                          <a:gd name="T1" fmla="*/ 17 h 17"/>
                          <a:gd name="T2" fmla="*/ 31 w 256"/>
                          <a:gd name="T3" fmla="*/ 17 h 17"/>
                          <a:gd name="T4" fmla="*/ 61 w 256"/>
                          <a:gd name="T5" fmla="*/ 17 h 17"/>
                          <a:gd name="T6" fmla="*/ 90 w 256"/>
                          <a:gd name="T7" fmla="*/ 17 h 17"/>
                          <a:gd name="T8" fmla="*/ 119 w 256"/>
                          <a:gd name="T9" fmla="*/ 15 h 17"/>
                          <a:gd name="T10" fmla="*/ 146 w 256"/>
                          <a:gd name="T11" fmla="*/ 15 h 17"/>
                          <a:gd name="T12" fmla="*/ 169 w 256"/>
                          <a:gd name="T13" fmla="*/ 13 h 17"/>
                          <a:gd name="T14" fmla="*/ 190 w 256"/>
                          <a:gd name="T15" fmla="*/ 12 h 17"/>
                          <a:gd name="T16" fmla="*/ 210 w 256"/>
                          <a:gd name="T17" fmla="*/ 10 h 17"/>
                          <a:gd name="T18" fmla="*/ 227 w 256"/>
                          <a:gd name="T19" fmla="*/ 8 h 17"/>
                          <a:gd name="T20" fmla="*/ 238 w 256"/>
                          <a:gd name="T21" fmla="*/ 6 h 17"/>
                          <a:gd name="T22" fmla="*/ 248 w 256"/>
                          <a:gd name="T23" fmla="*/ 4 h 17"/>
                          <a:gd name="T24" fmla="*/ 254 w 256"/>
                          <a:gd name="T25" fmla="*/ 2 h 17"/>
                          <a:gd name="T26" fmla="*/ 256 w 256"/>
                          <a:gd name="T27" fmla="*/ 0 h 17"/>
                          <a:gd name="T28" fmla="*/ 250 w 256"/>
                          <a:gd name="T29" fmla="*/ 0 h 17"/>
                          <a:gd name="T30" fmla="*/ 248 w 256"/>
                          <a:gd name="T31" fmla="*/ 2 h 17"/>
                          <a:gd name="T32" fmla="*/ 242 w 256"/>
                          <a:gd name="T33" fmla="*/ 4 h 17"/>
                          <a:gd name="T34" fmla="*/ 233 w 256"/>
                          <a:gd name="T35" fmla="*/ 6 h 17"/>
                          <a:gd name="T36" fmla="*/ 221 w 256"/>
                          <a:gd name="T37" fmla="*/ 8 h 17"/>
                          <a:gd name="T38" fmla="*/ 206 w 256"/>
                          <a:gd name="T39" fmla="*/ 10 h 17"/>
                          <a:gd name="T40" fmla="*/ 186 w 256"/>
                          <a:gd name="T41" fmla="*/ 12 h 17"/>
                          <a:gd name="T42" fmla="*/ 165 w 256"/>
                          <a:gd name="T43" fmla="*/ 13 h 17"/>
                          <a:gd name="T44" fmla="*/ 142 w 256"/>
                          <a:gd name="T45" fmla="*/ 13 h 17"/>
                          <a:gd name="T46" fmla="*/ 117 w 256"/>
                          <a:gd name="T47" fmla="*/ 15 h 17"/>
                          <a:gd name="T48" fmla="*/ 88 w 256"/>
                          <a:gd name="T49" fmla="*/ 15 h 17"/>
                          <a:gd name="T50" fmla="*/ 59 w 256"/>
                          <a:gd name="T51" fmla="*/ 17 h 17"/>
                          <a:gd name="T52" fmla="*/ 31 w 256"/>
                          <a:gd name="T53" fmla="*/ 17 h 17"/>
                          <a:gd name="T54" fmla="*/ 0 w 256"/>
                          <a:gd name="T55" fmla="*/ 17 h 17"/>
                          <a:gd name="T56" fmla="*/ 0 w 256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56" h="17">
                            <a:moveTo>
                              <a:pt x="0" y="17"/>
                            </a:moveTo>
                            <a:lnTo>
                              <a:pt x="31" y="17"/>
                            </a:lnTo>
                            <a:lnTo>
                              <a:pt x="61" y="17"/>
                            </a:lnTo>
                            <a:lnTo>
                              <a:pt x="90" y="17"/>
                            </a:lnTo>
                            <a:lnTo>
                              <a:pt x="119" y="15"/>
                            </a:lnTo>
                            <a:lnTo>
                              <a:pt x="146" y="15"/>
                            </a:lnTo>
                            <a:lnTo>
                              <a:pt x="169" y="13"/>
                            </a:lnTo>
                            <a:lnTo>
                              <a:pt x="190" y="12"/>
                            </a:lnTo>
                            <a:lnTo>
                              <a:pt x="210" y="10"/>
                            </a:lnTo>
                            <a:lnTo>
                              <a:pt x="227" y="8"/>
                            </a:lnTo>
                            <a:lnTo>
                              <a:pt x="238" y="6"/>
                            </a:lnTo>
                            <a:lnTo>
                              <a:pt x="248" y="4"/>
                            </a:lnTo>
                            <a:lnTo>
                              <a:pt x="254" y="2"/>
                            </a:lnTo>
                            <a:lnTo>
                              <a:pt x="256" y="0"/>
                            </a:lnTo>
                            <a:lnTo>
                              <a:pt x="250" y="0"/>
                            </a:lnTo>
                            <a:lnTo>
                              <a:pt x="248" y="2"/>
                            </a:lnTo>
                            <a:lnTo>
                              <a:pt x="242" y="4"/>
                            </a:lnTo>
                            <a:lnTo>
                              <a:pt x="233" y="6"/>
                            </a:lnTo>
                            <a:lnTo>
                              <a:pt x="221" y="8"/>
                            </a:lnTo>
                            <a:lnTo>
                              <a:pt x="206" y="10"/>
                            </a:lnTo>
                            <a:lnTo>
                              <a:pt x="186" y="12"/>
                            </a:lnTo>
                            <a:lnTo>
                              <a:pt x="165" y="13"/>
                            </a:lnTo>
                            <a:lnTo>
                              <a:pt x="142" y="13"/>
                            </a:lnTo>
                            <a:lnTo>
                              <a:pt x="117" y="15"/>
                            </a:lnTo>
                            <a:lnTo>
                              <a:pt x="88" y="15"/>
                            </a:lnTo>
                            <a:lnTo>
                              <a:pt x="59" y="17"/>
                            </a:lnTo>
                            <a:lnTo>
                              <a:pt x="31" y="17"/>
                            </a:lnTo>
                            <a:lnTo>
                              <a:pt x="0" y="17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5858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3" name="Freeform 208">
                        <a:extLst>
                          <a:ext uri="{FF2B5EF4-FFF2-40B4-BE49-F238E27FC236}">
                            <a16:creationId xmlns:a16="http://schemas.microsoft.com/office/drawing/2014/main" id="{1DAD8BCA-90F5-4B1E-A8A1-C6FDD640F3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25" cy="9"/>
                      </a:xfrm>
                      <a:custGeom>
                        <a:avLst/>
                        <a:gdLst>
                          <a:gd name="T0" fmla="*/ 0 w 250"/>
                          <a:gd name="T1" fmla="*/ 17 h 17"/>
                          <a:gd name="T2" fmla="*/ 31 w 250"/>
                          <a:gd name="T3" fmla="*/ 17 h 17"/>
                          <a:gd name="T4" fmla="*/ 59 w 250"/>
                          <a:gd name="T5" fmla="*/ 17 h 17"/>
                          <a:gd name="T6" fmla="*/ 88 w 250"/>
                          <a:gd name="T7" fmla="*/ 15 h 17"/>
                          <a:gd name="T8" fmla="*/ 117 w 250"/>
                          <a:gd name="T9" fmla="*/ 15 h 17"/>
                          <a:gd name="T10" fmla="*/ 142 w 250"/>
                          <a:gd name="T11" fmla="*/ 13 h 17"/>
                          <a:gd name="T12" fmla="*/ 165 w 250"/>
                          <a:gd name="T13" fmla="*/ 13 h 17"/>
                          <a:gd name="T14" fmla="*/ 186 w 250"/>
                          <a:gd name="T15" fmla="*/ 12 h 17"/>
                          <a:gd name="T16" fmla="*/ 206 w 250"/>
                          <a:gd name="T17" fmla="*/ 10 h 17"/>
                          <a:gd name="T18" fmla="*/ 221 w 250"/>
                          <a:gd name="T19" fmla="*/ 8 h 17"/>
                          <a:gd name="T20" fmla="*/ 233 w 250"/>
                          <a:gd name="T21" fmla="*/ 6 h 17"/>
                          <a:gd name="T22" fmla="*/ 242 w 250"/>
                          <a:gd name="T23" fmla="*/ 4 h 17"/>
                          <a:gd name="T24" fmla="*/ 248 w 250"/>
                          <a:gd name="T25" fmla="*/ 2 h 17"/>
                          <a:gd name="T26" fmla="*/ 250 w 250"/>
                          <a:gd name="T27" fmla="*/ 0 h 17"/>
                          <a:gd name="T28" fmla="*/ 244 w 250"/>
                          <a:gd name="T29" fmla="*/ 0 h 17"/>
                          <a:gd name="T30" fmla="*/ 242 w 250"/>
                          <a:gd name="T31" fmla="*/ 2 h 17"/>
                          <a:gd name="T32" fmla="*/ 236 w 250"/>
                          <a:gd name="T33" fmla="*/ 4 h 17"/>
                          <a:gd name="T34" fmla="*/ 227 w 250"/>
                          <a:gd name="T35" fmla="*/ 6 h 17"/>
                          <a:gd name="T36" fmla="*/ 215 w 250"/>
                          <a:gd name="T37" fmla="*/ 8 h 17"/>
                          <a:gd name="T38" fmla="*/ 200 w 250"/>
                          <a:gd name="T39" fmla="*/ 10 h 17"/>
                          <a:gd name="T40" fmla="*/ 183 w 250"/>
                          <a:gd name="T41" fmla="*/ 12 h 17"/>
                          <a:gd name="T42" fmla="*/ 161 w 250"/>
                          <a:gd name="T43" fmla="*/ 13 h 17"/>
                          <a:gd name="T44" fmla="*/ 138 w 250"/>
                          <a:gd name="T45" fmla="*/ 13 h 17"/>
                          <a:gd name="T46" fmla="*/ 113 w 250"/>
                          <a:gd name="T47" fmla="*/ 15 h 17"/>
                          <a:gd name="T48" fmla="*/ 86 w 250"/>
                          <a:gd name="T49" fmla="*/ 15 h 17"/>
                          <a:gd name="T50" fmla="*/ 59 w 250"/>
                          <a:gd name="T51" fmla="*/ 17 h 17"/>
                          <a:gd name="T52" fmla="*/ 31 w 250"/>
                          <a:gd name="T53" fmla="*/ 17 h 17"/>
                          <a:gd name="T54" fmla="*/ 0 w 250"/>
                          <a:gd name="T55" fmla="*/ 17 h 17"/>
                          <a:gd name="T56" fmla="*/ 0 w 250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50" h="17">
                            <a:moveTo>
                              <a:pt x="0" y="17"/>
                            </a:moveTo>
                            <a:lnTo>
                              <a:pt x="31" y="17"/>
                            </a:lnTo>
                            <a:lnTo>
                              <a:pt x="59" y="17"/>
                            </a:lnTo>
                            <a:lnTo>
                              <a:pt x="88" y="15"/>
                            </a:lnTo>
                            <a:lnTo>
                              <a:pt x="117" y="15"/>
                            </a:lnTo>
                            <a:lnTo>
                              <a:pt x="142" y="13"/>
                            </a:lnTo>
                            <a:lnTo>
                              <a:pt x="165" y="13"/>
                            </a:lnTo>
                            <a:lnTo>
                              <a:pt x="186" y="12"/>
                            </a:lnTo>
                            <a:lnTo>
                              <a:pt x="206" y="10"/>
                            </a:lnTo>
                            <a:lnTo>
                              <a:pt x="221" y="8"/>
                            </a:lnTo>
                            <a:lnTo>
                              <a:pt x="233" y="6"/>
                            </a:lnTo>
                            <a:lnTo>
                              <a:pt x="242" y="4"/>
                            </a:lnTo>
                            <a:lnTo>
                              <a:pt x="248" y="2"/>
                            </a:lnTo>
                            <a:lnTo>
                              <a:pt x="250" y="0"/>
                            </a:lnTo>
                            <a:lnTo>
                              <a:pt x="244" y="0"/>
                            </a:lnTo>
                            <a:lnTo>
                              <a:pt x="242" y="2"/>
                            </a:lnTo>
                            <a:lnTo>
                              <a:pt x="236" y="4"/>
                            </a:lnTo>
                            <a:lnTo>
                              <a:pt x="227" y="6"/>
                            </a:lnTo>
                            <a:lnTo>
                              <a:pt x="215" y="8"/>
                            </a:lnTo>
                            <a:lnTo>
                              <a:pt x="200" y="10"/>
                            </a:lnTo>
                            <a:lnTo>
                              <a:pt x="183" y="12"/>
                            </a:lnTo>
                            <a:lnTo>
                              <a:pt x="161" y="13"/>
                            </a:lnTo>
                            <a:lnTo>
                              <a:pt x="138" y="13"/>
                            </a:lnTo>
                            <a:lnTo>
                              <a:pt x="113" y="15"/>
                            </a:lnTo>
                            <a:lnTo>
                              <a:pt x="86" y="15"/>
                            </a:lnTo>
                            <a:lnTo>
                              <a:pt x="59" y="17"/>
                            </a:lnTo>
                            <a:lnTo>
                              <a:pt x="31" y="17"/>
                            </a:lnTo>
                            <a:lnTo>
                              <a:pt x="0" y="17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3838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4" name="Freeform 209">
                        <a:extLst>
                          <a:ext uri="{FF2B5EF4-FFF2-40B4-BE49-F238E27FC236}">
                            <a16:creationId xmlns:a16="http://schemas.microsoft.com/office/drawing/2014/main" id="{601C7DDD-41FC-4CCB-A230-E78466EA761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22" cy="9"/>
                      </a:xfrm>
                      <a:custGeom>
                        <a:avLst/>
                        <a:gdLst>
                          <a:gd name="T0" fmla="*/ 0 w 244"/>
                          <a:gd name="T1" fmla="*/ 17 h 17"/>
                          <a:gd name="T2" fmla="*/ 31 w 244"/>
                          <a:gd name="T3" fmla="*/ 17 h 17"/>
                          <a:gd name="T4" fmla="*/ 59 w 244"/>
                          <a:gd name="T5" fmla="*/ 17 h 17"/>
                          <a:gd name="T6" fmla="*/ 86 w 244"/>
                          <a:gd name="T7" fmla="*/ 15 h 17"/>
                          <a:gd name="T8" fmla="*/ 113 w 244"/>
                          <a:gd name="T9" fmla="*/ 15 h 17"/>
                          <a:gd name="T10" fmla="*/ 138 w 244"/>
                          <a:gd name="T11" fmla="*/ 13 h 17"/>
                          <a:gd name="T12" fmla="*/ 161 w 244"/>
                          <a:gd name="T13" fmla="*/ 13 h 17"/>
                          <a:gd name="T14" fmla="*/ 183 w 244"/>
                          <a:gd name="T15" fmla="*/ 12 h 17"/>
                          <a:gd name="T16" fmla="*/ 200 w 244"/>
                          <a:gd name="T17" fmla="*/ 10 h 17"/>
                          <a:gd name="T18" fmla="*/ 215 w 244"/>
                          <a:gd name="T19" fmla="*/ 8 h 17"/>
                          <a:gd name="T20" fmla="*/ 227 w 244"/>
                          <a:gd name="T21" fmla="*/ 6 h 17"/>
                          <a:gd name="T22" fmla="*/ 236 w 244"/>
                          <a:gd name="T23" fmla="*/ 4 h 17"/>
                          <a:gd name="T24" fmla="*/ 242 w 244"/>
                          <a:gd name="T25" fmla="*/ 2 h 17"/>
                          <a:gd name="T26" fmla="*/ 244 w 244"/>
                          <a:gd name="T27" fmla="*/ 0 h 17"/>
                          <a:gd name="T28" fmla="*/ 238 w 244"/>
                          <a:gd name="T29" fmla="*/ 0 h 17"/>
                          <a:gd name="T30" fmla="*/ 236 w 244"/>
                          <a:gd name="T31" fmla="*/ 2 h 17"/>
                          <a:gd name="T32" fmla="*/ 231 w 244"/>
                          <a:gd name="T33" fmla="*/ 4 h 17"/>
                          <a:gd name="T34" fmla="*/ 223 w 244"/>
                          <a:gd name="T35" fmla="*/ 6 h 17"/>
                          <a:gd name="T36" fmla="*/ 211 w 244"/>
                          <a:gd name="T37" fmla="*/ 8 h 17"/>
                          <a:gd name="T38" fmla="*/ 196 w 244"/>
                          <a:gd name="T39" fmla="*/ 10 h 17"/>
                          <a:gd name="T40" fmla="*/ 179 w 244"/>
                          <a:gd name="T41" fmla="*/ 12 h 17"/>
                          <a:gd name="T42" fmla="*/ 158 w 244"/>
                          <a:gd name="T43" fmla="*/ 13 h 17"/>
                          <a:gd name="T44" fmla="*/ 134 w 244"/>
                          <a:gd name="T45" fmla="*/ 13 h 17"/>
                          <a:gd name="T46" fmla="*/ 111 w 244"/>
                          <a:gd name="T47" fmla="*/ 15 h 17"/>
                          <a:gd name="T48" fmla="*/ 84 w 244"/>
                          <a:gd name="T49" fmla="*/ 15 h 17"/>
                          <a:gd name="T50" fmla="*/ 58 w 244"/>
                          <a:gd name="T51" fmla="*/ 15 h 17"/>
                          <a:gd name="T52" fmla="*/ 29 w 244"/>
                          <a:gd name="T53" fmla="*/ 17 h 17"/>
                          <a:gd name="T54" fmla="*/ 0 w 244"/>
                          <a:gd name="T55" fmla="*/ 17 h 17"/>
                          <a:gd name="T56" fmla="*/ 0 w 244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44" h="17">
                            <a:moveTo>
                              <a:pt x="0" y="17"/>
                            </a:moveTo>
                            <a:lnTo>
                              <a:pt x="31" y="17"/>
                            </a:lnTo>
                            <a:lnTo>
                              <a:pt x="59" y="17"/>
                            </a:lnTo>
                            <a:lnTo>
                              <a:pt x="86" y="15"/>
                            </a:lnTo>
                            <a:lnTo>
                              <a:pt x="113" y="15"/>
                            </a:lnTo>
                            <a:lnTo>
                              <a:pt x="138" y="13"/>
                            </a:lnTo>
                            <a:lnTo>
                              <a:pt x="161" y="13"/>
                            </a:lnTo>
                            <a:lnTo>
                              <a:pt x="183" y="12"/>
                            </a:lnTo>
                            <a:lnTo>
                              <a:pt x="200" y="10"/>
                            </a:lnTo>
                            <a:lnTo>
                              <a:pt x="215" y="8"/>
                            </a:lnTo>
                            <a:lnTo>
                              <a:pt x="227" y="6"/>
                            </a:lnTo>
                            <a:lnTo>
                              <a:pt x="236" y="4"/>
                            </a:lnTo>
                            <a:lnTo>
                              <a:pt x="242" y="2"/>
                            </a:lnTo>
                            <a:lnTo>
                              <a:pt x="244" y="0"/>
                            </a:lnTo>
                            <a:lnTo>
                              <a:pt x="238" y="0"/>
                            </a:lnTo>
                            <a:lnTo>
                              <a:pt x="236" y="2"/>
                            </a:lnTo>
                            <a:lnTo>
                              <a:pt x="231" y="4"/>
                            </a:lnTo>
                            <a:lnTo>
                              <a:pt x="223" y="6"/>
                            </a:lnTo>
                            <a:lnTo>
                              <a:pt x="211" y="8"/>
                            </a:lnTo>
                            <a:lnTo>
                              <a:pt x="196" y="10"/>
                            </a:lnTo>
                            <a:lnTo>
                              <a:pt x="179" y="12"/>
                            </a:lnTo>
                            <a:lnTo>
                              <a:pt x="158" y="13"/>
                            </a:lnTo>
                            <a:lnTo>
                              <a:pt x="134" y="13"/>
                            </a:lnTo>
                            <a:lnTo>
                              <a:pt x="111" y="15"/>
                            </a:lnTo>
                            <a:lnTo>
                              <a:pt x="84" y="15"/>
                            </a:lnTo>
                            <a:lnTo>
                              <a:pt x="58" y="15"/>
                            </a:lnTo>
                            <a:lnTo>
                              <a:pt x="29" y="17"/>
                            </a:lnTo>
                            <a:lnTo>
                              <a:pt x="0" y="17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1818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5" name="Freeform 210">
                        <a:extLst>
                          <a:ext uri="{FF2B5EF4-FFF2-40B4-BE49-F238E27FC236}">
                            <a16:creationId xmlns:a16="http://schemas.microsoft.com/office/drawing/2014/main" id="{4822A6E9-8F88-4A56-BD6E-375EEB50F7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9" cy="9"/>
                      </a:xfrm>
                      <a:custGeom>
                        <a:avLst/>
                        <a:gdLst>
                          <a:gd name="T0" fmla="*/ 0 w 238"/>
                          <a:gd name="T1" fmla="*/ 17 h 17"/>
                          <a:gd name="T2" fmla="*/ 29 w 238"/>
                          <a:gd name="T3" fmla="*/ 17 h 17"/>
                          <a:gd name="T4" fmla="*/ 58 w 238"/>
                          <a:gd name="T5" fmla="*/ 15 h 17"/>
                          <a:gd name="T6" fmla="*/ 84 w 238"/>
                          <a:gd name="T7" fmla="*/ 15 h 17"/>
                          <a:gd name="T8" fmla="*/ 111 w 238"/>
                          <a:gd name="T9" fmla="*/ 15 h 17"/>
                          <a:gd name="T10" fmla="*/ 134 w 238"/>
                          <a:gd name="T11" fmla="*/ 13 h 17"/>
                          <a:gd name="T12" fmla="*/ 158 w 238"/>
                          <a:gd name="T13" fmla="*/ 13 h 17"/>
                          <a:gd name="T14" fmla="*/ 179 w 238"/>
                          <a:gd name="T15" fmla="*/ 12 h 17"/>
                          <a:gd name="T16" fmla="*/ 196 w 238"/>
                          <a:gd name="T17" fmla="*/ 10 h 17"/>
                          <a:gd name="T18" fmla="*/ 211 w 238"/>
                          <a:gd name="T19" fmla="*/ 8 h 17"/>
                          <a:gd name="T20" fmla="*/ 223 w 238"/>
                          <a:gd name="T21" fmla="*/ 6 h 17"/>
                          <a:gd name="T22" fmla="*/ 231 w 238"/>
                          <a:gd name="T23" fmla="*/ 4 h 17"/>
                          <a:gd name="T24" fmla="*/ 236 w 238"/>
                          <a:gd name="T25" fmla="*/ 2 h 17"/>
                          <a:gd name="T26" fmla="*/ 238 w 238"/>
                          <a:gd name="T27" fmla="*/ 0 h 17"/>
                          <a:gd name="T28" fmla="*/ 233 w 238"/>
                          <a:gd name="T29" fmla="*/ 0 h 17"/>
                          <a:gd name="T30" fmla="*/ 231 w 238"/>
                          <a:gd name="T31" fmla="*/ 2 h 17"/>
                          <a:gd name="T32" fmla="*/ 225 w 238"/>
                          <a:gd name="T33" fmla="*/ 4 h 17"/>
                          <a:gd name="T34" fmla="*/ 217 w 238"/>
                          <a:gd name="T35" fmla="*/ 6 h 17"/>
                          <a:gd name="T36" fmla="*/ 206 w 238"/>
                          <a:gd name="T37" fmla="*/ 8 h 17"/>
                          <a:gd name="T38" fmla="*/ 190 w 238"/>
                          <a:gd name="T39" fmla="*/ 10 h 17"/>
                          <a:gd name="T40" fmla="*/ 173 w 238"/>
                          <a:gd name="T41" fmla="*/ 12 h 17"/>
                          <a:gd name="T42" fmla="*/ 154 w 238"/>
                          <a:gd name="T43" fmla="*/ 12 h 17"/>
                          <a:gd name="T44" fmla="*/ 133 w 238"/>
                          <a:gd name="T45" fmla="*/ 13 h 17"/>
                          <a:gd name="T46" fmla="*/ 108 w 238"/>
                          <a:gd name="T47" fmla="*/ 13 h 17"/>
                          <a:gd name="T48" fmla="*/ 83 w 238"/>
                          <a:gd name="T49" fmla="*/ 15 h 17"/>
                          <a:gd name="T50" fmla="*/ 56 w 238"/>
                          <a:gd name="T51" fmla="*/ 15 h 17"/>
                          <a:gd name="T52" fmla="*/ 29 w 238"/>
                          <a:gd name="T53" fmla="*/ 15 h 17"/>
                          <a:gd name="T54" fmla="*/ 0 w 238"/>
                          <a:gd name="T55" fmla="*/ 15 h 17"/>
                          <a:gd name="T56" fmla="*/ 0 w 238"/>
                          <a:gd name="T57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38" h="17">
                            <a:moveTo>
                              <a:pt x="0" y="17"/>
                            </a:moveTo>
                            <a:lnTo>
                              <a:pt x="29" y="17"/>
                            </a:lnTo>
                            <a:lnTo>
                              <a:pt x="58" y="15"/>
                            </a:lnTo>
                            <a:lnTo>
                              <a:pt x="84" y="15"/>
                            </a:lnTo>
                            <a:lnTo>
                              <a:pt x="111" y="15"/>
                            </a:lnTo>
                            <a:lnTo>
                              <a:pt x="134" y="13"/>
                            </a:lnTo>
                            <a:lnTo>
                              <a:pt x="158" y="13"/>
                            </a:lnTo>
                            <a:lnTo>
                              <a:pt x="179" y="12"/>
                            </a:lnTo>
                            <a:lnTo>
                              <a:pt x="196" y="10"/>
                            </a:lnTo>
                            <a:lnTo>
                              <a:pt x="211" y="8"/>
                            </a:lnTo>
                            <a:lnTo>
                              <a:pt x="223" y="6"/>
                            </a:lnTo>
                            <a:lnTo>
                              <a:pt x="231" y="4"/>
                            </a:lnTo>
                            <a:lnTo>
                              <a:pt x="236" y="2"/>
                            </a:lnTo>
                            <a:lnTo>
                              <a:pt x="238" y="0"/>
                            </a:lnTo>
                            <a:lnTo>
                              <a:pt x="233" y="0"/>
                            </a:lnTo>
                            <a:lnTo>
                              <a:pt x="231" y="2"/>
                            </a:lnTo>
                            <a:lnTo>
                              <a:pt x="225" y="4"/>
                            </a:lnTo>
                            <a:lnTo>
                              <a:pt x="217" y="6"/>
                            </a:lnTo>
                            <a:lnTo>
                              <a:pt x="206" y="8"/>
                            </a:lnTo>
                            <a:lnTo>
                              <a:pt x="190" y="10"/>
                            </a:lnTo>
                            <a:lnTo>
                              <a:pt x="173" y="12"/>
                            </a:lnTo>
                            <a:lnTo>
                              <a:pt x="154" y="12"/>
                            </a:lnTo>
                            <a:lnTo>
                              <a:pt x="133" y="13"/>
                            </a:lnTo>
                            <a:lnTo>
                              <a:pt x="108" y="13"/>
                            </a:lnTo>
                            <a:lnTo>
                              <a:pt x="83" y="15"/>
                            </a:lnTo>
                            <a:lnTo>
                              <a:pt x="56" y="15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7"/>
                            </a:lnTo>
                            <a:close/>
                          </a:path>
                        </a:pathLst>
                      </a:custGeom>
                      <a:solidFill>
                        <a:srgbClr val="808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6" name="Freeform 211">
                        <a:extLst>
                          <a:ext uri="{FF2B5EF4-FFF2-40B4-BE49-F238E27FC236}">
                            <a16:creationId xmlns:a16="http://schemas.microsoft.com/office/drawing/2014/main" id="{7A7B7012-B8AB-4D49-8FA0-5B86AE6E1D6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6" cy="8"/>
                      </a:xfrm>
                      <a:custGeom>
                        <a:avLst/>
                        <a:gdLst>
                          <a:gd name="T0" fmla="*/ 0 w 233"/>
                          <a:gd name="T1" fmla="*/ 15 h 15"/>
                          <a:gd name="T2" fmla="*/ 29 w 233"/>
                          <a:gd name="T3" fmla="*/ 15 h 15"/>
                          <a:gd name="T4" fmla="*/ 56 w 233"/>
                          <a:gd name="T5" fmla="*/ 15 h 15"/>
                          <a:gd name="T6" fmla="*/ 83 w 233"/>
                          <a:gd name="T7" fmla="*/ 15 h 15"/>
                          <a:gd name="T8" fmla="*/ 108 w 233"/>
                          <a:gd name="T9" fmla="*/ 13 h 15"/>
                          <a:gd name="T10" fmla="*/ 133 w 233"/>
                          <a:gd name="T11" fmla="*/ 13 h 15"/>
                          <a:gd name="T12" fmla="*/ 154 w 233"/>
                          <a:gd name="T13" fmla="*/ 12 h 15"/>
                          <a:gd name="T14" fmla="*/ 173 w 233"/>
                          <a:gd name="T15" fmla="*/ 12 h 15"/>
                          <a:gd name="T16" fmla="*/ 190 w 233"/>
                          <a:gd name="T17" fmla="*/ 10 h 15"/>
                          <a:gd name="T18" fmla="*/ 206 w 233"/>
                          <a:gd name="T19" fmla="*/ 8 h 15"/>
                          <a:gd name="T20" fmla="*/ 217 w 233"/>
                          <a:gd name="T21" fmla="*/ 6 h 15"/>
                          <a:gd name="T22" fmla="*/ 225 w 233"/>
                          <a:gd name="T23" fmla="*/ 4 h 15"/>
                          <a:gd name="T24" fmla="*/ 231 w 233"/>
                          <a:gd name="T25" fmla="*/ 2 h 15"/>
                          <a:gd name="T26" fmla="*/ 233 w 233"/>
                          <a:gd name="T27" fmla="*/ 0 h 15"/>
                          <a:gd name="T28" fmla="*/ 227 w 233"/>
                          <a:gd name="T29" fmla="*/ 0 h 15"/>
                          <a:gd name="T30" fmla="*/ 225 w 233"/>
                          <a:gd name="T31" fmla="*/ 2 h 15"/>
                          <a:gd name="T32" fmla="*/ 219 w 233"/>
                          <a:gd name="T33" fmla="*/ 4 h 15"/>
                          <a:gd name="T34" fmla="*/ 211 w 233"/>
                          <a:gd name="T35" fmla="*/ 6 h 15"/>
                          <a:gd name="T36" fmla="*/ 200 w 233"/>
                          <a:gd name="T37" fmla="*/ 8 h 15"/>
                          <a:gd name="T38" fmla="*/ 186 w 233"/>
                          <a:gd name="T39" fmla="*/ 10 h 15"/>
                          <a:gd name="T40" fmla="*/ 169 w 233"/>
                          <a:gd name="T41" fmla="*/ 12 h 15"/>
                          <a:gd name="T42" fmla="*/ 150 w 233"/>
                          <a:gd name="T43" fmla="*/ 12 h 15"/>
                          <a:gd name="T44" fmla="*/ 129 w 233"/>
                          <a:gd name="T45" fmla="*/ 13 h 15"/>
                          <a:gd name="T46" fmla="*/ 106 w 233"/>
                          <a:gd name="T47" fmla="*/ 13 h 15"/>
                          <a:gd name="T48" fmla="*/ 81 w 233"/>
                          <a:gd name="T49" fmla="*/ 15 h 15"/>
                          <a:gd name="T50" fmla="*/ 56 w 233"/>
                          <a:gd name="T51" fmla="*/ 15 h 15"/>
                          <a:gd name="T52" fmla="*/ 29 w 233"/>
                          <a:gd name="T53" fmla="*/ 15 h 15"/>
                          <a:gd name="T54" fmla="*/ 0 w 233"/>
                          <a:gd name="T55" fmla="*/ 15 h 15"/>
                          <a:gd name="T56" fmla="*/ 0 w 233"/>
                          <a:gd name="T57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33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6" y="15"/>
                            </a:lnTo>
                            <a:lnTo>
                              <a:pt x="83" y="15"/>
                            </a:lnTo>
                            <a:lnTo>
                              <a:pt x="108" y="13"/>
                            </a:lnTo>
                            <a:lnTo>
                              <a:pt x="133" y="13"/>
                            </a:lnTo>
                            <a:lnTo>
                              <a:pt x="154" y="12"/>
                            </a:lnTo>
                            <a:lnTo>
                              <a:pt x="173" y="12"/>
                            </a:lnTo>
                            <a:lnTo>
                              <a:pt x="190" y="10"/>
                            </a:lnTo>
                            <a:lnTo>
                              <a:pt x="206" y="8"/>
                            </a:lnTo>
                            <a:lnTo>
                              <a:pt x="217" y="6"/>
                            </a:lnTo>
                            <a:lnTo>
                              <a:pt x="225" y="4"/>
                            </a:lnTo>
                            <a:lnTo>
                              <a:pt x="231" y="2"/>
                            </a:lnTo>
                            <a:lnTo>
                              <a:pt x="233" y="0"/>
                            </a:lnTo>
                            <a:lnTo>
                              <a:pt x="227" y="0"/>
                            </a:lnTo>
                            <a:lnTo>
                              <a:pt x="225" y="2"/>
                            </a:lnTo>
                            <a:lnTo>
                              <a:pt x="219" y="4"/>
                            </a:lnTo>
                            <a:lnTo>
                              <a:pt x="211" y="6"/>
                            </a:lnTo>
                            <a:lnTo>
                              <a:pt x="200" y="8"/>
                            </a:lnTo>
                            <a:lnTo>
                              <a:pt x="186" y="10"/>
                            </a:lnTo>
                            <a:lnTo>
                              <a:pt x="169" y="12"/>
                            </a:lnTo>
                            <a:lnTo>
                              <a:pt x="150" y="12"/>
                            </a:lnTo>
                            <a:lnTo>
                              <a:pt x="129" y="13"/>
                            </a:lnTo>
                            <a:lnTo>
                              <a:pt x="106" y="13"/>
                            </a:lnTo>
                            <a:lnTo>
                              <a:pt x="81" y="15"/>
                            </a:lnTo>
                            <a:lnTo>
                              <a:pt x="56" y="15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E7E7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7" name="Freeform 212">
                        <a:extLst>
                          <a:ext uri="{FF2B5EF4-FFF2-40B4-BE49-F238E27FC236}">
                            <a16:creationId xmlns:a16="http://schemas.microsoft.com/office/drawing/2014/main" id="{CC3DF9EC-24CA-4D69-B4E3-16497FD04E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3" cy="8"/>
                      </a:xfrm>
                      <a:custGeom>
                        <a:avLst/>
                        <a:gdLst>
                          <a:gd name="T0" fmla="*/ 0 w 227"/>
                          <a:gd name="T1" fmla="*/ 15 h 15"/>
                          <a:gd name="T2" fmla="*/ 29 w 227"/>
                          <a:gd name="T3" fmla="*/ 15 h 15"/>
                          <a:gd name="T4" fmla="*/ 56 w 227"/>
                          <a:gd name="T5" fmla="*/ 15 h 15"/>
                          <a:gd name="T6" fmla="*/ 81 w 227"/>
                          <a:gd name="T7" fmla="*/ 15 h 15"/>
                          <a:gd name="T8" fmla="*/ 106 w 227"/>
                          <a:gd name="T9" fmla="*/ 13 h 15"/>
                          <a:gd name="T10" fmla="*/ 129 w 227"/>
                          <a:gd name="T11" fmla="*/ 13 h 15"/>
                          <a:gd name="T12" fmla="*/ 150 w 227"/>
                          <a:gd name="T13" fmla="*/ 12 h 15"/>
                          <a:gd name="T14" fmla="*/ 169 w 227"/>
                          <a:gd name="T15" fmla="*/ 12 h 15"/>
                          <a:gd name="T16" fmla="*/ 186 w 227"/>
                          <a:gd name="T17" fmla="*/ 10 h 15"/>
                          <a:gd name="T18" fmla="*/ 200 w 227"/>
                          <a:gd name="T19" fmla="*/ 8 h 15"/>
                          <a:gd name="T20" fmla="*/ 211 w 227"/>
                          <a:gd name="T21" fmla="*/ 6 h 15"/>
                          <a:gd name="T22" fmla="*/ 219 w 227"/>
                          <a:gd name="T23" fmla="*/ 4 h 15"/>
                          <a:gd name="T24" fmla="*/ 225 w 227"/>
                          <a:gd name="T25" fmla="*/ 2 h 15"/>
                          <a:gd name="T26" fmla="*/ 227 w 227"/>
                          <a:gd name="T27" fmla="*/ 0 h 15"/>
                          <a:gd name="T28" fmla="*/ 221 w 227"/>
                          <a:gd name="T29" fmla="*/ 0 h 15"/>
                          <a:gd name="T30" fmla="*/ 219 w 227"/>
                          <a:gd name="T31" fmla="*/ 2 h 15"/>
                          <a:gd name="T32" fmla="*/ 213 w 227"/>
                          <a:gd name="T33" fmla="*/ 4 h 15"/>
                          <a:gd name="T34" fmla="*/ 204 w 227"/>
                          <a:gd name="T35" fmla="*/ 6 h 15"/>
                          <a:gd name="T36" fmla="*/ 190 w 227"/>
                          <a:gd name="T37" fmla="*/ 8 h 15"/>
                          <a:gd name="T38" fmla="*/ 175 w 227"/>
                          <a:gd name="T39" fmla="*/ 10 h 15"/>
                          <a:gd name="T40" fmla="*/ 156 w 227"/>
                          <a:gd name="T41" fmla="*/ 12 h 15"/>
                          <a:gd name="T42" fmla="*/ 134 w 227"/>
                          <a:gd name="T43" fmla="*/ 12 h 15"/>
                          <a:gd name="T44" fmla="*/ 111 w 227"/>
                          <a:gd name="T45" fmla="*/ 13 h 15"/>
                          <a:gd name="T46" fmla="*/ 84 w 227"/>
                          <a:gd name="T47" fmla="*/ 13 h 15"/>
                          <a:gd name="T48" fmla="*/ 58 w 227"/>
                          <a:gd name="T49" fmla="*/ 15 h 15"/>
                          <a:gd name="T50" fmla="*/ 29 w 227"/>
                          <a:gd name="T51" fmla="*/ 15 h 15"/>
                          <a:gd name="T52" fmla="*/ 0 w 227"/>
                          <a:gd name="T53" fmla="*/ 15 h 15"/>
                          <a:gd name="T54" fmla="*/ 0 w 227"/>
                          <a:gd name="T55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</a:cxnLst>
                        <a:rect l="0" t="0" r="r" b="b"/>
                        <a:pathLst>
                          <a:path w="227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6" y="15"/>
                            </a:lnTo>
                            <a:lnTo>
                              <a:pt x="81" y="15"/>
                            </a:lnTo>
                            <a:lnTo>
                              <a:pt x="106" y="13"/>
                            </a:lnTo>
                            <a:lnTo>
                              <a:pt x="129" y="13"/>
                            </a:lnTo>
                            <a:lnTo>
                              <a:pt x="150" y="12"/>
                            </a:lnTo>
                            <a:lnTo>
                              <a:pt x="169" y="12"/>
                            </a:lnTo>
                            <a:lnTo>
                              <a:pt x="186" y="10"/>
                            </a:lnTo>
                            <a:lnTo>
                              <a:pt x="200" y="8"/>
                            </a:lnTo>
                            <a:lnTo>
                              <a:pt x="211" y="6"/>
                            </a:lnTo>
                            <a:lnTo>
                              <a:pt x="219" y="4"/>
                            </a:lnTo>
                            <a:lnTo>
                              <a:pt x="225" y="2"/>
                            </a:lnTo>
                            <a:lnTo>
                              <a:pt x="227" y="0"/>
                            </a:lnTo>
                            <a:lnTo>
                              <a:pt x="221" y="0"/>
                            </a:lnTo>
                            <a:lnTo>
                              <a:pt x="219" y="2"/>
                            </a:lnTo>
                            <a:lnTo>
                              <a:pt x="213" y="4"/>
                            </a:lnTo>
                            <a:lnTo>
                              <a:pt x="204" y="6"/>
                            </a:lnTo>
                            <a:lnTo>
                              <a:pt x="190" y="8"/>
                            </a:lnTo>
                            <a:lnTo>
                              <a:pt x="175" y="10"/>
                            </a:lnTo>
                            <a:lnTo>
                              <a:pt x="156" y="12"/>
                            </a:lnTo>
                            <a:lnTo>
                              <a:pt x="134" y="12"/>
                            </a:lnTo>
                            <a:lnTo>
                              <a:pt x="111" y="13"/>
                            </a:lnTo>
                            <a:lnTo>
                              <a:pt x="84" y="13"/>
                            </a:lnTo>
                            <a:lnTo>
                              <a:pt x="58" y="15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D7D7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8" name="Freeform 213">
                        <a:extLst>
                          <a:ext uri="{FF2B5EF4-FFF2-40B4-BE49-F238E27FC236}">
                            <a16:creationId xmlns:a16="http://schemas.microsoft.com/office/drawing/2014/main" id="{59C10F5E-F46C-450B-8D58-A4D6150BB7F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1" cy="8"/>
                      </a:xfrm>
                      <a:custGeom>
                        <a:avLst/>
                        <a:gdLst>
                          <a:gd name="T0" fmla="*/ 0 w 221"/>
                          <a:gd name="T1" fmla="*/ 15 h 15"/>
                          <a:gd name="T2" fmla="*/ 29 w 221"/>
                          <a:gd name="T3" fmla="*/ 15 h 15"/>
                          <a:gd name="T4" fmla="*/ 58 w 221"/>
                          <a:gd name="T5" fmla="*/ 15 h 15"/>
                          <a:gd name="T6" fmla="*/ 84 w 221"/>
                          <a:gd name="T7" fmla="*/ 13 h 15"/>
                          <a:gd name="T8" fmla="*/ 111 w 221"/>
                          <a:gd name="T9" fmla="*/ 13 h 15"/>
                          <a:gd name="T10" fmla="*/ 134 w 221"/>
                          <a:gd name="T11" fmla="*/ 12 h 15"/>
                          <a:gd name="T12" fmla="*/ 156 w 221"/>
                          <a:gd name="T13" fmla="*/ 12 h 15"/>
                          <a:gd name="T14" fmla="*/ 175 w 221"/>
                          <a:gd name="T15" fmla="*/ 10 h 15"/>
                          <a:gd name="T16" fmla="*/ 190 w 221"/>
                          <a:gd name="T17" fmla="*/ 8 h 15"/>
                          <a:gd name="T18" fmla="*/ 204 w 221"/>
                          <a:gd name="T19" fmla="*/ 6 h 15"/>
                          <a:gd name="T20" fmla="*/ 213 w 221"/>
                          <a:gd name="T21" fmla="*/ 4 h 15"/>
                          <a:gd name="T22" fmla="*/ 219 w 221"/>
                          <a:gd name="T23" fmla="*/ 2 h 15"/>
                          <a:gd name="T24" fmla="*/ 221 w 221"/>
                          <a:gd name="T25" fmla="*/ 0 h 15"/>
                          <a:gd name="T26" fmla="*/ 215 w 221"/>
                          <a:gd name="T27" fmla="*/ 0 h 15"/>
                          <a:gd name="T28" fmla="*/ 213 w 221"/>
                          <a:gd name="T29" fmla="*/ 2 h 15"/>
                          <a:gd name="T30" fmla="*/ 208 w 221"/>
                          <a:gd name="T31" fmla="*/ 4 h 15"/>
                          <a:gd name="T32" fmla="*/ 198 w 221"/>
                          <a:gd name="T33" fmla="*/ 6 h 15"/>
                          <a:gd name="T34" fmla="*/ 186 w 221"/>
                          <a:gd name="T35" fmla="*/ 8 h 15"/>
                          <a:gd name="T36" fmla="*/ 171 w 221"/>
                          <a:gd name="T37" fmla="*/ 10 h 15"/>
                          <a:gd name="T38" fmla="*/ 152 w 221"/>
                          <a:gd name="T39" fmla="*/ 12 h 15"/>
                          <a:gd name="T40" fmla="*/ 131 w 221"/>
                          <a:gd name="T41" fmla="*/ 12 h 15"/>
                          <a:gd name="T42" fmla="*/ 108 w 221"/>
                          <a:gd name="T43" fmla="*/ 13 h 15"/>
                          <a:gd name="T44" fmla="*/ 83 w 221"/>
                          <a:gd name="T45" fmla="*/ 13 h 15"/>
                          <a:gd name="T46" fmla="*/ 56 w 221"/>
                          <a:gd name="T47" fmla="*/ 15 h 15"/>
                          <a:gd name="T48" fmla="*/ 29 w 221"/>
                          <a:gd name="T49" fmla="*/ 15 h 15"/>
                          <a:gd name="T50" fmla="*/ 0 w 221"/>
                          <a:gd name="T51" fmla="*/ 15 h 15"/>
                          <a:gd name="T52" fmla="*/ 0 w 221"/>
                          <a:gd name="T53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221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8" y="15"/>
                            </a:lnTo>
                            <a:lnTo>
                              <a:pt x="84" y="13"/>
                            </a:lnTo>
                            <a:lnTo>
                              <a:pt x="111" y="13"/>
                            </a:lnTo>
                            <a:lnTo>
                              <a:pt x="134" y="12"/>
                            </a:lnTo>
                            <a:lnTo>
                              <a:pt x="156" y="12"/>
                            </a:lnTo>
                            <a:lnTo>
                              <a:pt x="175" y="10"/>
                            </a:lnTo>
                            <a:lnTo>
                              <a:pt x="190" y="8"/>
                            </a:lnTo>
                            <a:lnTo>
                              <a:pt x="204" y="6"/>
                            </a:lnTo>
                            <a:lnTo>
                              <a:pt x="213" y="4"/>
                            </a:lnTo>
                            <a:lnTo>
                              <a:pt x="219" y="2"/>
                            </a:lnTo>
                            <a:lnTo>
                              <a:pt x="221" y="0"/>
                            </a:lnTo>
                            <a:lnTo>
                              <a:pt x="215" y="0"/>
                            </a:lnTo>
                            <a:lnTo>
                              <a:pt x="213" y="2"/>
                            </a:lnTo>
                            <a:lnTo>
                              <a:pt x="208" y="4"/>
                            </a:lnTo>
                            <a:lnTo>
                              <a:pt x="198" y="6"/>
                            </a:lnTo>
                            <a:lnTo>
                              <a:pt x="186" y="8"/>
                            </a:lnTo>
                            <a:lnTo>
                              <a:pt x="171" y="10"/>
                            </a:lnTo>
                            <a:lnTo>
                              <a:pt x="152" y="12"/>
                            </a:lnTo>
                            <a:lnTo>
                              <a:pt x="131" y="12"/>
                            </a:lnTo>
                            <a:lnTo>
                              <a:pt x="108" y="13"/>
                            </a:lnTo>
                            <a:lnTo>
                              <a:pt x="83" y="13"/>
                            </a:lnTo>
                            <a:lnTo>
                              <a:pt x="56" y="15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C7C7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29" name="Freeform 214">
                        <a:extLst>
                          <a:ext uri="{FF2B5EF4-FFF2-40B4-BE49-F238E27FC236}">
                            <a16:creationId xmlns:a16="http://schemas.microsoft.com/office/drawing/2014/main" id="{EB57AE17-CB27-41C9-A588-F0D866EF5C9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08" cy="8"/>
                      </a:xfrm>
                      <a:custGeom>
                        <a:avLst/>
                        <a:gdLst>
                          <a:gd name="T0" fmla="*/ 0 w 215"/>
                          <a:gd name="T1" fmla="*/ 15 h 15"/>
                          <a:gd name="T2" fmla="*/ 29 w 215"/>
                          <a:gd name="T3" fmla="*/ 15 h 15"/>
                          <a:gd name="T4" fmla="*/ 56 w 215"/>
                          <a:gd name="T5" fmla="*/ 15 h 15"/>
                          <a:gd name="T6" fmla="*/ 83 w 215"/>
                          <a:gd name="T7" fmla="*/ 13 h 15"/>
                          <a:gd name="T8" fmla="*/ 108 w 215"/>
                          <a:gd name="T9" fmla="*/ 13 h 15"/>
                          <a:gd name="T10" fmla="*/ 131 w 215"/>
                          <a:gd name="T11" fmla="*/ 12 h 15"/>
                          <a:gd name="T12" fmla="*/ 152 w 215"/>
                          <a:gd name="T13" fmla="*/ 12 h 15"/>
                          <a:gd name="T14" fmla="*/ 171 w 215"/>
                          <a:gd name="T15" fmla="*/ 10 h 15"/>
                          <a:gd name="T16" fmla="*/ 186 w 215"/>
                          <a:gd name="T17" fmla="*/ 8 h 15"/>
                          <a:gd name="T18" fmla="*/ 198 w 215"/>
                          <a:gd name="T19" fmla="*/ 6 h 15"/>
                          <a:gd name="T20" fmla="*/ 208 w 215"/>
                          <a:gd name="T21" fmla="*/ 4 h 15"/>
                          <a:gd name="T22" fmla="*/ 213 w 215"/>
                          <a:gd name="T23" fmla="*/ 2 h 15"/>
                          <a:gd name="T24" fmla="*/ 215 w 215"/>
                          <a:gd name="T25" fmla="*/ 0 h 15"/>
                          <a:gd name="T26" fmla="*/ 210 w 215"/>
                          <a:gd name="T27" fmla="*/ 0 h 15"/>
                          <a:gd name="T28" fmla="*/ 208 w 215"/>
                          <a:gd name="T29" fmla="*/ 2 h 15"/>
                          <a:gd name="T30" fmla="*/ 202 w 215"/>
                          <a:gd name="T31" fmla="*/ 4 h 15"/>
                          <a:gd name="T32" fmla="*/ 192 w 215"/>
                          <a:gd name="T33" fmla="*/ 6 h 15"/>
                          <a:gd name="T34" fmla="*/ 181 w 215"/>
                          <a:gd name="T35" fmla="*/ 8 h 15"/>
                          <a:gd name="T36" fmla="*/ 165 w 215"/>
                          <a:gd name="T37" fmla="*/ 10 h 15"/>
                          <a:gd name="T38" fmla="*/ 148 w 215"/>
                          <a:gd name="T39" fmla="*/ 10 h 15"/>
                          <a:gd name="T40" fmla="*/ 127 w 215"/>
                          <a:gd name="T41" fmla="*/ 12 h 15"/>
                          <a:gd name="T42" fmla="*/ 106 w 215"/>
                          <a:gd name="T43" fmla="*/ 13 h 15"/>
                          <a:gd name="T44" fmla="*/ 81 w 215"/>
                          <a:gd name="T45" fmla="*/ 13 h 15"/>
                          <a:gd name="T46" fmla="*/ 54 w 215"/>
                          <a:gd name="T47" fmla="*/ 13 h 15"/>
                          <a:gd name="T48" fmla="*/ 29 w 215"/>
                          <a:gd name="T49" fmla="*/ 15 h 15"/>
                          <a:gd name="T50" fmla="*/ 0 w 215"/>
                          <a:gd name="T51" fmla="*/ 15 h 15"/>
                          <a:gd name="T52" fmla="*/ 0 w 215"/>
                          <a:gd name="T53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215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6" y="15"/>
                            </a:lnTo>
                            <a:lnTo>
                              <a:pt x="83" y="13"/>
                            </a:lnTo>
                            <a:lnTo>
                              <a:pt x="108" y="13"/>
                            </a:lnTo>
                            <a:lnTo>
                              <a:pt x="131" y="12"/>
                            </a:lnTo>
                            <a:lnTo>
                              <a:pt x="152" y="12"/>
                            </a:lnTo>
                            <a:lnTo>
                              <a:pt x="171" y="10"/>
                            </a:lnTo>
                            <a:lnTo>
                              <a:pt x="186" y="8"/>
                            </a:lnTo>
                            <a:lnTo>
                              <a:pt x="198" y="6"/>
                            </a:lnTo>
                            <a:lnTo>
                              <a:pt x="208" y="4"/>
                            </a:lnTo>
                            <a:lnTo>
                              <a:pt x="213" y="2"/>
                            </a:lnTo>
                            <a:lnTo>
                              <a:pt x="215" y="0"/>
                            </a:lnTo>
                            <a:lnTo>
                              <a:pt x="210" y="0"/>
                            </a:lnTo>
                            <a:lnTo>
                              <a:pt x="208" y="2"/>
                            </a:lnTo>
                            <a:lnTo>
                              <a:pt x="202" y="4"/>
                            </a:lnTo>
                            <a:lnTo>
                              <a:pt x="192" y="6"/>
                            </a:lnTo>
                            <a:lnTo>
                              <a:pt x="181" y="8"/>
                            </a:lnTo>
                            <a:lnTo>
                              <a:pt x="165" y="10"/>
                            </a:lnTo>
                            <a:lnTo>
                              <a:pt x="148" y="10"/>
                            </a:lnTo>
                            <a:lnTo>
                              <a:pt x="127" y="12"/>
                            </a:lnTo>
                            <a:lnTo>
                              <a:pt x="106" y="13"/>
                            </a:lnTo>
                            <a:lnTo>
                              <a:pt x="81" y="13"/>
                            </a:lnTo>
                            <a:lnTo>
                              <a:pt x="54" y="13"/>
                            </a:lnTo>
                            <a:lnTo>
                              <a:pt x="29" y="15"/>
                            </a:lnTo>
                            <a:lnTo>
                              <a:pt x="0" y="15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A7A7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0" name="Freeform 215">
                        <a:extLst>
                          <a:ext uri="{FF2B5EF4-FFF2-40B4-BE49-F238E27FC236}">
                            <a16:creationId xmlns:a16="http://schemas.microsoft.com/office/drawing/2014/main" id="{E65A9301-8C22-4767-8F71-F7A8E7F8C4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05" cy="8"/>
                      </a:xfrm>
                      <a:custGeom>
                        <a:avLst/>
                        <a:gdLst>
                          <a:gd name="T0" fmla="*/ 0 w 210"/>
                          <a:gd name="T1" fmla="*/ 15 h 15"/>
                          <a:gd name="T2" fmla="*/ 29 w 210"/>
                          <a:gd name="T3" fmla="*/ 15 h 15"/>
                          <a:gd name="T4" fmla="*/ 54 w 210"/>
                          <a:gd name="T5" fmla="*/ 13 h 15"/>
                          <a:gd name="T6" fmla="*/ 81 w 210"/>
                          <a:gd name="T7" fmla="*/ 13 h 15"/>
                          <a:gd name="T8" fmla="*/ 106 w 210"/>
                          <a:gd name="T9" fmla="*/ 13 h 15"/>
                          <a:gd name="T10" fmla="*/ 127 w 210"/>
                          <a:gd name="T11" fmla="*/ 12 h 15"/>
                          <a:gd name="T12" fmla="*/ 148 w 210"/>
                          <a:gd name="T13" fmla="*/ 10 h 15"/>
                          <a:gd name="T14" fmla="*/ 165 w 210"/>
                          <a:gd name="T15" fmla="*/ 10 h 15"/>
                          <a:gd name="T16" fmla="*/ 181 w 210"/>
                          <a:gd name="T17" fmla="*/ 8 h 15"/>
                          <a:gd name="T18" fmla="*/ 192 w 210"/>
                          <a:gd name="T19" fmla="*/ 6 h 15"/>
                          <a:gd name="T20" fmla="*/ 202 w 210"/>
                          <a:gd name="T21" fmla="*/ 4 h 15"/>
                          <a:gd name="T22" fmla="*/ 208 w 210"/>
                          <a:gd name="T23" fmla="*/ 2 h 15"/>
                          <a:gd name="T24" fmla="*/ 210 w 210"/>
                          <a:gd name="T25" fmla="*/ 0 h 15"/>
                          <a:gd name="T26" fmla="*/ 204 w 210"/>
                          <a:gd name="T27" fmla="*/ 0 h 15"/>
                          <a:gd name="T28" fmla="*/ 202 w 210"/>
                          <a:gd name="T29" fmla="*/ 2 h 15"/>
                          <a:gd name="T30" fmla="*/ 196 w 210"/>
                          <a:gd name="T31" fmla="*/ 4 h 15"/>
                          <a:gd name="T32" fmla="*/ 188 w 210"/>
                          <a:gd name="T33" fmla="*/ 6 h 15"/>
                          <a:gd name="T34" fmla="*/ 177 w 210"/>
                          <a:gd name="T35" fmla="*/ 8 h 15"/>
                          <a:gd name="T36" fmla="*/ 161 w 210"/>
                          <a:gd name="T37" fmla="*/ 10 h 15"/>
                          <a:gd name="T38" fmla="*/ 144 w 210"/>
                          <a:gd name="T39" fmla="*/ 10 h 15"/>
                          <a:gd name="T40" fmla="*/ 123 w 210"/>
                          <a:gd name="T41" fmla="*/ 12 h 15"/>
                          <a:gd name="T42" fmla="*/ 102 w 210"/>
                          <a:gd name="T43" fmla="*/ 12 h 15"/>
                          <a:gd name="T44" fmla="*/ 79 w 210"/>
                          <a:gd name="T45" fmla="*/ 13 h 15"/>
                          <a:gd name="T46" fmla="*/ 54 w 210"/>
                          <a:gd name="T47" fmla="*/ 13 h 15"/>
                          <a:gd name="T48" fmla="*/ 27 w 210"/>
                          <a:gd name="T49" fmla="*/ 13 h 15"/>
                          <a:gd name="T50" fmla="*/ 0 w 210"/>
                          <a:gd name="T51" fmla="*/ 13 h 15"/>
                          <a:gd name="T52" fmla="*/ 0 w 210"/>
                          <a:gd name="T53" fmla="*/ 15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210" h="15">
                            <a:moveTo>
                              <a:pt x="0" y="15"/>
                            </a:moveTo>
                            <a:lnTo>
                              <a:pt x="29" y="15"/>
                            </a:lnTo>
                            <a:lnTo>
                              <a:pt x="54" y="13"/>
                            </a:lnTo>
                            <a:lnTo>
                              <a:pt x="81" y="13"/>
                            </a:lnTo>
                            <a:lnTo>
                              <a:pt x="106" y="13"/>
                            </a:lnTo>
                            <a:lnTo>
                              <a:pt x="127" y="12"/>
                            </a:lnTo>
                            <a:lnTo>
                              <a:pt x="148" y="10"/>
                            </a:lnTo>
                            <a:lnTo>
                              <a:pt x="165" y="10"/>
                            </a:lnTo>
                            <a:lnTo>
                              <a:pt x="181" y="8"/>
                            </a:lnTo>
                            <a:lnTo>
                              <a:pt x="192" y="6"/>
                            </a:lnTo>
                            <a:lnTo>
                              <a:pt x="202" y="4"/>
                            </a:lnTo>
                            <a:lnTo>
                              <a:pt x="208" y="2"/>
                            </a:lnTo>
                            <a:lnTo>
                              <a:pt x="210" y="0"/>
                            </a:lnTo>
                            <a:lnTo>
                              <a:pt x="204" y="0"/>
                            </a:lnTo>
                            <a:lnTo>
                              <a:pt x="202" y="2"/>
                            </a:lnTo>
                            <a:lnTo>
                              <a:pt x="196" y="4"/>
                            </a:lnTo>
                            <a:lnTo>
                              <a:pt x="188" y="6"/>
                            </a:lnTo>
                            <a:lnTo>
                              <a:pt x="177" y="8"/>
                            </a:lnTo>
                            <a:lnTo>
                              <a:pt x="161" y="10"/>
                            </a:lnTo>
                            <a:lnTo>
                              <a:pt x="144" y="10"/>
                            </a:lnTo>
                            <a:lnTo>
                              <a:pt x="123" y="12"/>
                            </a:lnTo>
                            <a:lnTo>
                              <a:pt x="102" y="12"/>
                            </a:lnTo>
                            <a:lnTo>
                              <a:pt x="79" y="13"/>
                            </a:lnTo>
                            <a:lnTo>
                              <a:pt x="54" y="13"/>
                            </a:lnTo>
                            <a:lnTo>
                              <a:pt x="27" y="13"/>
                            </a:lnTo>
                            <a:lnTo>
                              <a:pt x="0" y="13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79797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1" name="Freeform 216">
                        <a:extLst>
                          <a:ext uri="{FF2B5EF4-FFF2-40B4-BE49-F238E27FC236}">
                            <a16:creationId xmlns:a16="http://schemas.microsoft.com/office/drawing/2014/main" id="{A27453B3-3D91-4C3F-8CA0-EDEF1666D5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02" cy="7"/>
                      </a:xfrm>
                      <a:custGeom>
                        <a:avLst/>
                        <a:gdLst>
                          <a:gd name="T0" fmla="*/ 0 w 204"/>
                          <a:gd name="T1" fmla="*/ 13 h 13"/>
                          <a:gd name="T2" fmla="*/ 27 w 204"/>
                          <a:gd name="T3" fmla="*/ 13 h 13"/>
                          <a:gd name="T4" fmla="*/ 54 w 204"/>
                          <a:gd name="T5" fmla="*/ 13 h 13"/>
                          <a:gd name="T6" fmla="*/ 79 w 204"/>
                          <a:gd name="T7" fmla="*/ 13 h 13"/>
                          <a:gd name="T8" fmla="*/ 102 w 204"/>
                          <a:gd name="T9" fmla="*/ 12 h 13"/>
                          <a:gd name="T10" fmla="*/ 123 w 204"/>
                          <a:gd name="T11" fmla="*/ 12 h 13"/>
                          <a:gd name="T12" fmla="*/ 144 w 204"/>
                          <a:gd name="T13" fmla="*/ 10 h 13"/>
                          <a:gd name="T14" fmla="*/ 161 w 204"/>
                          <a:gd name="T15" fmla="*/ 10 h 13"/>
                          <a:gd name="T16" fmla="*/ 177 w 204"/>
                          <a:gd name="T17" fmla="*/ 8 h 13"/>
                          <a:gd name="T18" fmla="*/ 188 w 204"/>
                          <a:gd name="T19" fmla="*/ 6 h 13"/>
                          <a:gd name="T20" fmla="*/ 196 w 204"/>
                          <a:gd name="T21" fmla="*/ 4 h 13"/>
                          <a:gd name="T22" fmla="*/ 202 w 204"/>
                          <a:gd name="T23" fmla="*/ 2 h 13"/>
                          <a:gd name="T24" fmla="*/ 204 w 204"/>
                          <a:gd name="T25" fmla="*/ 0 h 13"/>
                          <a:gd name="T26" fmla="*/ 198 w 204"/>
                          <a:gd name="T27" fmla="*/ 0 h 13"/>
                          <a:gd name="T28" fmla="*/ 196 w 204"/>
                          <a:gd name="T29" fmla="*/ 2 h 13"/>
                          <a:gd name="T30" fmla="*/ 190 w 204"/>
                          <a:gd name="T31" fmla="*/ 4 h 13"/>
                          <a:gd name="T32" fmla="*/ 183 w 204"/>
                          <a:gd name="T33" fmla="*/ 6 h 13"/>
                          <a:gd name="T34" fmla="*/ 171 w 204"/>
                          <a:gd name="T35" fmla="*/ 8 h 13"/>
                          <a:gd name="T36" fmla="*/ 158 w 204"/>
                          <a:gd name="T37" fmla="*/ 8 h 13"/>
                          <a:gd name="T38" fmla="*/ 140 w 204"/>
                          <a:gd name="T39" fmla="*/ 10 h 13"/>
                          <a:gd name="T40" fmla="*/ 121 w 204"/>
                          <a:gd name="T41" fmla="*/ 12 h 13"/>
                          <a:gd name="T42" fmla="*/ 100 w 204"/>
                          <a:gd name="T43" fmla="*/ 12 h 13"/>
                          <a:gd name="T44" fmla="*/ 77 w 204"/>
                          <a:gd name="T45" fmla="*/ 13 h 13"/>
                          <a:gd name="T46" fmla="*/ 52 w 204"/>
                          <a:gd name="T47" fmla="*/ 13 h 13"/>
                          <a:gd name="T48" fmla="*/ 27 w 204"/>
                          <a:gd name="T49" fmla="*/ 13 h 13"/>
                          <a:gd name="T50" fmla="*/ 0 w 204"/>
                          <a:gd name="T51" fmla="*/ 13 h 13"/>
                          <a:gd name="T52" fmla="*/ 0 w 204"/>
                          <a:gd name="T53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204" h="13">
                            <a:moveTo>
                              <a:pt x="0" y="13"/>
                            </a:moveTo>
                            <a:lnTo>
                              <a:pt x="27" y="13"/>
                            </a:lnTo>
                            <a:lnTo>
                              <a:pt x="54" y="13"/>
                            </a:lnTo>
                            <a:lnTo>
                              <a:pt x="79" y="13"/>
                            </a:lnTo>
                            <a:lnTo>
                              <a:pt x="102" y="12"/>
                            </a:lnTo>
                            <a:lnTo>
                              <a:pt x="123" y="12"/>
                            </a:lnTo>
                            <a:lnTo>
                              <a:pt x="144" y="10"/>
                            </a:lnTo>
                            <a:lnTo>
                              <a:pt x="161" y="10"/>
                            </a:lnTo>
                            <a:lnTo>
                              <a:pt x="177" y="8"/>
                            </a:lnTo>
                            <a:lnTo>
                              <a:pt x="188" y="6"/>
                            </a:lnTo>
                            <a:lnTo>
                              <a:pt x="196" y="4"/>
                            </a:lnTo>
                            <a:lnTo>
                              <a:pt x="202" y="2"/>
                            </a:lnTo>
                            <a:lnTo>
                              <a:pt x="204" y="0"/>
                            </a:lnTo>
                            <a:lnTo>
                              <a:pt x="198" y="0"/>
                            </a:lnTo>
                            <a:lnTo>
                              <a:pt x="196" y="2"/>
                            </a:lnTo>
                            <a:lnTo>
                              <a:pt x="190" y="4"/>
                            </a:lnTo>
                            <a:lnTo>
                              <a:pt x="183" y="6"/>
                            </a:lnTo>
                            <a:lnTo>
                              <a:pt x="171" y="8"/>
                            </a:lnTo>
                            <a:lnTo>
                              <a:pt x="158" y="8"/>
                            </a:lnTo>
                            <a:lnTo>
                              <a:pt x="140" y="10"/>
                            </a:lnTo>
                            <a:lnTo>
                              <a:pt x="121" y="12"/>
                            </a:lnTo>
                            <a:lnTo>
                              <a:pt x="100" y="12"/>
                            </a:lnTo>
                            <a:lnTo>
                              <a:pt x="77" y="13"/>
                            </a:lnTo>
                            <a:lnTo>
                              <a:pt x="52" y="13"/>
                            </a:lnTo>
                            <a:lnTo>
                              <a:pt x="27" y="13"/>
                            </a:lnTo>
                            <a:lnTo>
                              <a:pt x="0" y="13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8787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2" name="Freeform 217">
                        <a:extLst>
                          <a:ext uri="{FF2B5EF4-FFF2-40B4-BE49-F238E27FC236}">
                            <a16:creationId xmlns:a16="http://schemas.microsoft.com/office/drawing/2014/main" id="{5260455B-AF65-41CF-85C5-1BB35FE336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9" cy="7"/>
                      </a:xfrm>
                      <a:custGeom>
                        <a:avLst/>
                        <a:gdLst>
                          <a:gd name="T0" fmla="*/ 0 w 198"/>
                          <a:gd name="T1" fmla="*/ 13 h 13"/>
                          <a:gd name="T2" fmla="*/ 27 w 198"/>
                          <a:gd name="T3" fmla="*/ 13 h 13"/>
                          <a:gd name="T4" fmla="*/ 52 w 198"/>
                          <a:gd name="T5" fmla="*/ 13 h 13"/>
                          <a:gd name="T6" fmla="*/ 77 w 198"/>
                          <a:gd name="T7" fmla="*/ 13 h 13"/>
                          <a:gd name="T8" fmla="*/ 100 w 198"/>
                          <a:gd name="T9" fmla="*/ 12 h 13"/>
                          <a:gd name="T10" fmla="*/ 121 w 198"/>
                          <a:gd name="T11" fmla="*/ 12 h 13"/>
                          <a:gd name="T12" fmla="*/ 140 w 198"/>
                          <a:gd name="T13" fmla="*/ 10 h 13"/>
                          <a:gd name="T14" fmla="*/ 158 w 198"/>
                          <a:gd name="T15" fmla="*/ 8 h 13"/>
                          <a:gd name="T16" fmla="*/ 171 w 198"/>
                          <a:gd name="T17" fmla="*/ 8 h 13"/>
                          <a:gd name="T18" fmla="*/ 183 w 198"/>
                          <a:gd name="T19" fmla="*/ 6 h 13"/>
                          <a:gd name="T20" fmla="*/ 190 w 198"/>
                          <a:gd name="T21" fmla="*/ 4 h 13"/>
                          <a:gd name="T22" fmla="*/ 196 w 198"/>
                          <a:gd name="T23" fmla="*/ 2 h 13"/>
                          <a:gd name="T24" fmla="*/ 198 w 198"/>
                          <a:gd name="T25" fmla="*/ 0 h 13"/>
                          <a:gd name="T26" fmla="*/ 192 w 198"/>
                          <a:gd name="T27" fmla="*/ 0 h 13"/>
                          <a:gd name="T28" fmla="*/ 190 w 198"/>
                          <a:gd name="T29" fmla="*/ 2 h 13"/>
                          <a:gd name="T30" fmla="*/ 184 w 198"/>
                          <a:gd name="T31" fmla="*/ 4 h 13"/>
                          <a:gd name="T32" fmla="*/ 177 w 198"/>
                          <a:gd name="T33" fmla="*/ 6 h 13"/>
                          <a:gd name="T34" fmla="*/ 165 w 198"/>
                          <a:gd name="T35" fmla="*/ 8 h 13"/>
                          <a:gd name="T36" fmla="*/ 152 w 198"/>
                          <a:gd name="T37" fmla="*/ 8 h 13"/>
                          <a:gd name="T38" fmla="*/ 136 w 198"/>
                          <a:gd name="T39" fmla="*/ 10 h 13"/>
                          <a:gd name="T40" fmla="*/ 117 w 198"/>
                          <a:gd name="T41" fmla="*/ 12 h 13"/>
                          <a:gd name="T42" fmla="*/ 96 w 198"/>
                          <a:gd name="T43" fmla="*/ 12 h 13"/>
                          <a:gd name="T44" fmla="*/ 73 w 198"/>
                          <a:gd name="T45" fmla="*/ 12 h 13"/>
                          <a:gd name="T46" fmla="*/ 50 w 198"/>
                          <a:gd name="T47" fmla="*/ 13 h 13"/>
                          <a:gd name="T48" fmla="*/ 25 w 198"/>
                          <a:gd name="T49" fmla="*/ 13 h 13"/>
                          <a:gd name="T50" fmla="*/ 0 w 198"/>
                          <a:gd name="T51" fmla="*/ 13 h 13"/>
                          <a:gd name="T52" fmla="*/ 0 w 198"/>
                          <a:gd name="T53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198" h="13">
                            <a:moveTo>
                              <a:pt x="0" y="13"/>
                            </a:moveTo>
                            <a:lnTo>
                              <a:pt x="27" y="13"/>
                            </a:lnTo>
                            <a:lnTo>
                              <a:pt x="52" y="13"/>
                            </a:lnTo>
                            <a:lnTo>
                              <a:pt x="77" y="13"/>
                            </a:lnTo>
                            <a:lnTo>
                              <a:pt x="100" y="12"/>
                            </a:lnTo>
                            <a:lnTo>
                              <a:pt x="121" y="12"/>
                            </a:lnTo>
                            <a:lnTo>
                              <a:pt x="140" y="10"/>
                            </a:lnTo>
                            <a:lnTo>
                              <a:pt x="158" y="8"/>
                            </a:lnTo>
                            <a:lnTo>
                              <a:pt x="171" y="8"/>
                            </a:lnTo>
                            <a:lnTo>
                              <a:pt x="183" y="6"/>
                            </a:lnTo>
                            <a:lnTo>
                              <a:pt x="190" y="4"/>
                            </a:lnTo>
                            <a:lnTo>
                              <a:pt x="196" y="2"/>
                            </a:lnTo>
                            <a:lnTo>
                              <a:pt x="198" y="0"/>
                            </a:lnTo>
                            <a:lnTo>
                              <a:pt x="192" y="0"/>
                            </a:lnTo>
                            <a:lnTo>
                              <a:pt x="190" y="2"/>
                            </a:lnTo>
                            <a:lnTo>
                              <a:pt x="184" y="4"/>
                            </a:lnTo>
                            <a:lnTo>
                              <a:pt x="177" y="6"/>
                            </a:lnTo>
                            <a:lnTo>
                              <a:pt x="165" y="8"/>
                            </a:lnTo>
                            <a:lnTo>
                              <a:pt x="152" y="8"/>
                            </a:lnTo>
                            <a:lnTo>
                              <a:pt x="136" y="10"/>
                            </a:lnTo>
                            <a:lnTo>
                              <a:pt x="117" y="12"/>
                            </a:lnTo>
                            <a:lnTo>
                              <a:pt x="96" y="12"/>
                            </a:lnTo>
                            <a:lnTo>
                              <a:pt x="73" y="12"/>
                            </a:lnTo>
                            <a:lnTo>
                              <a:pt x="50" y="13"/>
                            </a:lnTo>
                            <a:lnTo>
                              <a:pt x="25" y="13"/>
                            </a:lnTo>
                            <a:lnTo>
                              <a:pt x="0" y="13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7777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3" name="Freeform 218">
                        <a:extLst>
                          <a:ext uri="{FF2B5EF4-FFF2-40B4-BE49-F238E27FC236}">
                            <a16:creationId xmlns:a16="http://schemas.microsoft.com/office/drawing/2014/main" id="{5D98A255-B245-4DE7-9AEC-3FA90248BC7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6" cy="7"/>
                      </a:xfrm>
                      <a:custGeom>
                        <a:avLst/>
                        <a:gdLst>
                          <a:gd name="T0" fmla="*/ 0 w 192"/>
                          <a:gd name="T1" fmla="*/ 13 h 13"/>
                          <a:gd name="T2" fmla="*/ 25 w 192"/>
                          <a:gd name="T3" fmla="*/ 13 h 13"/>
                          <a:gd name="T4" fmla="*/ 50 w 192"/>
                          <a:gd name="T5" fmla="*/ 13 h 13"/>
                          <a:gd name="T6" fmla="*/ 73 w 192"/>
                          <a:gd name="T7" fmla="*/ 12 h 13"/>
                          <a:gd name="T8" fmla="*/ 96 w 192"/>
                          <a:gd name="T9" fmla="*/ 12 h 13"/>
                          <a:gd name="T10" fmla="*/ 117 w 192"/>
                          <a:gd name="T11" fmla="*/ 12 h 13"/>
                          <a:gd name="T12" fmla="*/ 136 w 192"/>
                          <a:gd name="T13" fmla="*/ 10 h 13"/>
                          <a:gd name="T14" fmla="*/ 152 w 192"/>
                          <a:gd name="T15" fmla="*/ 8 h 13"/>
                          <a:gd name="T16" fmla="*/ 165 w 192"/>
                          <a:gd name="T17" fmla="*/ 8 h 13"/>
                          <a:gd name="T18" fmla="*/ 177 w 192"/>
                          <a:gd name="T19" fmla="*/ 6 h 13"/>
                          <a:gd name="T20" fmla="*/ 184 w 192"/>
                          <a:gd name="T21" fmla="*/ 4 h 13"/>
                          <a:gd name="T22" fmla="*/ 190 w 192"/>
                          <a:gd name="T23" fmla="*/ 2 h 13"/>
                          <a:gd name="T24" fmla="*/ 192 w 192"/>
                          <a:gd name="T25" fmla="*/ 0 h 13"/>
                          <a:gd name="T26" fmla="*/ 186 w 192"/>
                          <a:gd name="T27" fmla="*/ 0 h 13"/>
                          <a:gd name="T28" fmla="*/ 184 w 192"/>
                          <a:gd name="T29" fmla="*/ 2 h 13"/>
                          <a:gd name="T30" fmla="*/ 179 w 192"/>
                          <a:gd name="T31" fmla="*/ 4 h 13"/>
                          <a:gd name="T32" fmla="*/ 169 w 192"/>
                          <a:gd name="T33" fmla="*/ 6 h 13"/>
                          <a:gd name="T34" fmla="*/ 156 w 192"/>
                          <a:gd name="T35" fmla="*/ 8 h 13"/>
                          <a:gd name="T36" fmla="*/ 140 w 192"/>
                          <a:gd name="T37" fmla="*/ 10 h 13"/>
                          <a:gd name="T38" fmla="*/ 121 w 192"/>
                          <a:gd name="T39" fmla="*/ 10 h 13"/>
                          <a:gd name="T40" fmla="*/ 100 w 192"/>
                          <a:gd name="T41" fmla="*/ 12 h 13"/>
                          <a:gd name="T42" fmla="*/ 77 w 192"/>
                          <a:gd name="T43" fmla="*/ 12 h 13"/>
                          <a:gd name="T44" fmla="*/ 54 w 192"/>
                          <a:gd name="T45" fmla="*/ 13 h 13"/>
                          <a:gd name="T46" fmla="*/ 27 w 192"/>
                          <a:gd name="T47" fmla="*/ 13 h 13"/>
                          <a:gd name="T48" fmla="*/ 0 w 192"/>
                          <a:gd name="T49" fmla="*/ 13 h 13"/>
                          <a:gd name="T50" fmla="*/ 0 w 192"/>
                          <a:gd name="T51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</a:cxnLst>
                        <a:rect l="0" t="0" r="r" b="b"/>
                        <a:pathLst>
                          <a:path w="192" h="13">
                            <a:moveTo>
                              <a:pt x="0" y="13"/>
                            </a:moveTo>
                            <a:lnTo>
                              <a:pt x="25" y="13"/>
                            </a:lnTo>
                            <a:lnTo>
                              <a:pt x="50" y="13"/>
                            </a:lnTo>
                            <a:lnTo>
                              <a:pt x="73" y="12"/>
                            </a:lnTo>
                            <a:lnTo>
                              <a:pt x="96" y="12"/>
                            </a:lnTo>
                            <a:lnTo>
                              <a:pt x="117" y="12"/>
                            </a:lnTo>
                            <a:lnTo>
                              <a:pt x="136" y="10"/>
                            </a:lnTo>
                            <a:lnTo>
                              <a:pt x="152" y="8"/>
                            </a:lnTo>
                            <a:lnTo>
                              <a:pt x="165" y="8"/>
                            </a:lnTo>
                            <a:lnTo>
                              <a:pt x="177" y="6"/>
                            </a:lnTo>
                            <a:lnTo>
                              <a:pt x="184" y="4"/>
                            </a:lnTo>
                            <a:lnTo>
                              <a:pt x="190" y="2"/>
                            </a:lnTo>
                            <a:lnTo>
                              <a:pt x="192" y="0"/>
                            </a:lnTo>
                            <a:lnTo>
                              <a:pt x="186" y="0"/>
                            </a:lnTo>
                            <a:lnTo>
                              <a:pt x="184" y="2"/>
                            </a:lnTo>
                            <a:lnTo>
                              <a:pt x="179" y="4"/>
                            </a:lnTo>
                            <a:lnTo>
                              <a:pt x="169" y="6"/>
                            </a:lnTo>
                            <a:lnTo>
                              <a:pt x="156" y="8"/>
                            </a:lnTo>
                            <a:lnTo>
                              <a:pt x="140" y="10"/>
                            </a:lnTo>
                            <a:lnTo>
                              <a:pt x="121" y="10"/>
                            </a:lnTo>
                            <a:lnTo>
                              <a:pt x="100" y="12"/>
                            </a:lnTo>
                            <a:lnTo>
                              <a:pt x="77" y="12"/>
                            </a:lnTo>
                            <a:lnTo>
                              <a:pt x="54" y="13"/>
                            </a:lnTo>
                            <a:lnTo>
                              <a:pt x="27" y="13"/>
                            </a:lnTo>
                            <a:lnTo>
                              <a:pt x="0" y="13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6767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4" name="Freeform 219">
                        <a:extLst>
                          <a:ext uri="{FF2B5EF4-FFF2-40B4-BE49-F238E27FC236}">
                            <a16:creationId xmlns:a16="http://schemas.microsoft.com/office/drawing/2014/main" id="{4FB6DADD-5391-4AFA-AC4D-9901E806737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3" cy="7"/>
                      </a:xfrm>
                      <a:custGeom>
                        <a:avLst/>
                        <a:gdLst>
                          <a:gd name="T0" fmla="*/ 0 w 186"/>
                          <a:gd name="T1" fmla="*/ 13 h 13"/>
                          <a:gd name="T2" fmla="*/ 27 w 186"/>
                          <a:gd name="T3" fmla="*/ 13 h 13"/>
                          <a:gd name="T4" fmla="*/ 54 w 186"/>
                          <a:gd name="T5" fmla="*/ 13 h 13"/>
                          <a:gd name="T6" fmla="*/ 77 w 186"/>
                          <a:gd name="T7" fmla="*/ 12 h 13"/>
                          <a:gd name="T8" fmla="*/ 100 w 186"/>
                          <a:gd name="T9" fmla="*/ 12 h 13"/>
                          <a:gd name="T10" fmla="*/ 121 w 186"/>
                          <a:gd name="T11" fmla="*/ 10 h 13"/>
                          <a:gd name="T12" fmla="*/ 140 w 186"/>
                          <a:gd name="T13" fmla="*/ 10 h 13"/>
                          <a:gd name="T14" fmla="*/ 156 w 186"/>
                          <a:gd name="T15" fmla="*/ 8 h 13"/>
                          <a:gd name="T16" fmla="*/ 169 w 186"/>
                          <a:gd name="T17" fmla="*/ 6 h 13"/>
                          <a:gd name="T18" fmla="*/ 179 w 186"/>
                          <a:gd name="T19" fmla="*/ 4 h 13"/>
                          <a:gd name="T20" fmla="*/ 184 w 186"/>
                          <a:gd name="T21" fmla="*/ 2 h 13"/>
                          <a:gd name="T22" fmla="*/ 186 w 186"/>
                          <a:gd name="T23" fmla="*/ 0 h 13"/>
                          <a:gd name="T24" fmla="*/ 181 w 186"/>
                          <a:gd name="T25" fmla="*/ 0 h 13"/>
                          <a:gd name="T26" fmla="*/ 179 w 186"/>
                          <a:gd name="T27" fmla="*/ 2 h 13"/>
                          <a:gd name="T28" fmla="*/ 173 w 186"/>
                          <a:gd name="T29" fmla="*/ 4 h 13"/>
                          <a:gd name="T30" fmla="*/ 163 w 186"/>
                          <a:gd name="T31" fmla="*/ 6 h 13"/>
                          <a:gd name="T32" fmla="*/ 152 w 186"/>
                          <a:gd name="T33" fmla="*/ 8 h 13"/>
                          <a:gd name="T34" fmla="*/ 136 w 186"/>
                          <a:gd name="T35" fmla="*/ 8 h 13"/>
                          <a:gd name="T36" fmla="*/ 117 w 186"/>
                          <a:gd name="T37" fmla="*/ 10 h 13"/>
                          <a:gd name="T38" fmla="*/ 98 w 186"/>
                          <a:gd name="T39" fmla="*/ 12 h 13"/>
                          <a:gd name="T40" fmla="*/ 75 w 186"/>
                          <a:gd name="T41" fmla="*/ 12 h 13"/>
                          <a:gd name="T42" fmla="*/ 52 w 186"/>
                          <a:gd name="T43" fmla="*/ 12 h 13"/>
                          <a:gd name="T44" fmla="*/ 27 w 186"/>
                          <a:gd name="T45" fmla="*/ 13 h 13"/>
                          <a:gd name="T46" fmla="*/ 0 w 186"/>
                          <a:gd name="T47" fmla="*/ 13 h 13"/>
                          <a:gd name="T48" fmla="*/ 0 w 186"/>
                          <a:gd name="T49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186" h="13">
                            <a:moveTo>
                              <a:pt x="0" y="13"/>
                            </a:moveTo>
                            <a:lnTo>
                              <a:pt x="27" y="13"/>
                            </a:lnTo>
                            <a:lnTo>
                              <a:pt x="54" y="13"/>
                            </a:lnTo>
                            <a:lnTo>
                              <a:pt x="77" y="12"/>
                            </a:lnTo>
                            <a:lnTo>
                              <a:pt x="100" y="12"/>
                            </a:lnTo>
                            <a:lnTo>
                              <a:pt x="121" y="10"/>
                            </a:lnTo>
                            <a:lnTo>
                              <a:pt x="140" y="10"/>
                            </a:lnTo>
                            <a:lnTo>
                              <a:pt x="156" y="8"/>
                            </a:lnTo>
                            <a:lnTo>
                              <a:pt x="169" y="6"/>
                            </a:lnTo>
                            <a:lnTo>
                              <a:pt x="179" y="4"/>
                            </a:lnTo>
                            <a:lnTo>
                              <a:pt x="184" y="2"/>
                            </a:lnTo>
                            <a:lnTo>
                              <a:pt x="186" y="0"/>
                            </a:lnTo>
                            <a:lnTo>
                              <a:pt x="181" y="0"/>
                            </a:lnTo>
                            <a:lnTo>
                              <a:pt x="179" y="2"/>
                            </a:lnTo>
                            <a:lnTo>
                              <a:pt x="173" y="4"/>
                            </a:lnTo>
                            <a:lnTo>
                              <a:pt x="163" y="6"/>
                            </a:lnTo>
                            <a:lnTo>
                              <a:pt x="152" y="8"/>
                            </a:lnTo>
                            <a:lnTo>
                              <a:pt x="136" y="8"/>
                            </a:lnTo>
                            <a:lnTo>
                              <a:pt x="117" y="10"/>
                            </a:lnTo>
                            <a:lnTo>
                              <a:pt x="98" y="12"/>
                            </a:lnTo>
                            <a:lnTo>
                              <a:pt x="75" y="12"/>
                            </a:lnTo>
                            <a:lnTo>
                              <a:pt x="52" y="12"/>
                            </a:lnTo>
                            <a:lnTo>
                              <a:pt x="27" y="13"/>
                            </a:lnTo>
                            <a:lnTo>
                              <a:pt x="0" y="13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5757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5" name="Freeform 220">
                        <a:extLst>
                          <a:ext uri="{FF2B5EF4-FFF2-40B4-BE49-F238E27FC236}">
                            <a16:creationId xmlns:a16="http://schemas.microsoft.com/office/drawing/2014/main" id="{2D23BBC3-A97D-4B6E-AD5B-B5BD881A66C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0" cy="7"/>
                      </a:xfrm>
                      <a:custGeom>
                        <a:avLst/>
                        <a:gdLst>
                          <a:gd name="T0" fmla="*/ 0 w 181"/>
                          <a:gd name="T1" fmla="*/ 13 h 13"/>
                          <a:gd name="T2" fmla="*/ 27 w 181"/>
                          <a:gd name="T3" fmla="*/ 13 h 13"/>
                          <a:gd name="T4" fmla="*/ 52 w 181"/>
                          <a:gd name="T5" fmla="*/ 12 h 13"/>
                          <a:gd name="T6" fmla="*/ 75 w 181"/>
                          <a:gd name="T7" fmla="*/ 12 h 13"/>
                          <a:gd name="T8" fmla="*/ 98 w 181"/>
                          <a:gd name="T9" fmla="*/ 12 h 13"/>
                          <a:gd name="T10" fmla="*/ 117 w 181"/>
                          <a:gd name="T11" fmla="*/ 10 h 13"/>
                          <a:gd name="T12" fmla="*/ 136 w 181"/>
                          <a:gd name="T13" fmla="*/ 8 h 13"/>
                          <a:gd name="T14" fmla="*/ 152 w 181"/>
                          <a:gd name="T15" fmla="*/ 8 h 13"/>
                          <a:gd name="T16" fmla="*/ 163 w 181"/>
                          <a:gd name="T17" fmla="*/ 6 h 13"/>
                          <a:gd name="T18" fmla="*/ 173 w 181"/>
                          <a:gd name="T19" fmla="*/ 4 h 13"/>
                          <a:gd name="T20" fmla="*/ 179 w 181"/>
                          <a:gd name="T21" fmla="*/ 2 h 13"/>
                          <a:gd name="T22" fmla="*/ 181 w 181"/>
                          <a:gd name="T23" fmla="*/ 0 h 13"/>
                          <a:gd name="T24" fmla="*/ 175 w 181"/>
                          <a:gd name="T25" fmla="*/ 0 h 13"/>
                          <a:gd name="T26" fmla="*/ 173 w 181"/>
                          <a:gd name="T27" fmla="*/ 2 h 13"/>
                          <a:gd name="T28" fmla="*/ 167 w 181"/>
                          <a:gd name="T29" fmla="*/ 4 h 13"/>
                          <a:gd name="T30" fmla="*/ 158 w 181"/>
                          <a:gd name="T31" fmla="*/ 6 h 13"/>
                          <a:gd name="T32" fmla="*/ 146 w 181"/>
                          <a:gd name="T33" fmla="*/ 8 h 13"/>
                          <a:gd name="T34" fmla="*/ 133 w 181"/>
                          <a:gd name="T35" fmla="*/ 8 h 13"/>
                          <a:gd name="T36" fmla="*/ 115 w 181"/>
                          <a:gd name="T37" fmla="*/ 10 h 13"/>
                          <a:gd name="T38" fmla="*/ 94 w 181"/>
                          <a:gd name="T39" fmla="*/ 10 h 13"/>
                          <a:gd name="T40" fmla="*/ 73 w 181"/>
                          <a:gd name="T41" fmla="*/ 12 h 13"/>
                          <a:gd name="T42" fmla="*/ 50 w 181"/>
                          <a:gd name="T43" fmla="*/ 12 h 13"/>
                          <a:gd name="T44" fmla="*/ 25 w 181"/>
                          <a:gd name="T45" fmla="*/ 12 h 13"/>
                          <a:gd name="T46" fmla="*/ 0 w 181"/>
                          <a:gd name="T47" fmla="*/ 12 h 13"/>
                          <a:gd name="T48" fmla="*/ 0 w 181"/>
                          <a:gd name="T49" fmla="*/ 13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181" h="13">
                            <a:moveTo>
                              <a:pt x="0" y="13"/>
                            </a:moveTo>
                            <a:lnTo>
                              <a:pt x="27" y="13"/>
                            </a:lnTo>
                            <a:lnTo>
                              <a:pt x="52" y="12"/>
                            </a:lnTo>
                            <a:lnTo>
                              <a:pt x="75" y="12"/>
                            </a:lnTo>
                            <a:lnTo>
                              <a:pt x="98" y="12"/>
                            </a:lnTo>
                            <a:lnTo>
                              <a:pt x="117" y="10"/>
                            </a:lnTo>
                            <a:lnTo>
                              <a:pt x="136" y="8"/>
                            </a:lnTo>
                            <a:lnTo>
                              <a:pt x="152" y="8"/>
                            </a:lnTo>
                            <a:lnTo>
                              <a:pt x="163" y="6"/>
                            </a:lnTo>
                            <a:lnTo>
                              <a:pt x="173" y="4"/>
                            </a:lnTo>
                            <a:lnTo>
                              <a:pt x="179" y="2"/>
                            </a:lnTo>
                            <a:lnTo>
                              <a:pt x="181" y="0"/>
                            </a:lnTo>
                            <a:lnTo>
                              <a:pt x="175" y="0"/>
                            </a:lnTo>
                            <a:lnTo>
                              <a:pt x="173" y="2"/>
                            </a:lnTo>
                            <a:lnTo>
                              <a:pt x="167" y="4"/>
                            </a:lnTo>
                            <a:lnTo>
                              <a:pt x="158" y="6"/>
                            </a:lnTo>
                            <a:lnTo>
                              <a:pt x="146" y="8"/>
                            </a:lnTo>
                            <a:lnTo>
                              <a:pt x="133" y="8"/>
                            </a:lnTo>
                            <a:lnTo>
                              <a:pt x="115" y="10"/>
                            </a:lnTo>
                            <a:lnTo>
                              <a:pt x="94" y="10"/>
                            </a:lnTo>
                            <a:lnTo>
                              <a:pt x="73" y="12"/>
                            </a:lnTo>
                            <a:lnTo>
                              <a:pt x="50" y="12"/>
                            </a:lnTo>
                            <a:lnTo>
                              <a:pt x="25" y="12"/>
                            </a:lnTo>
                            <a:lnTo>
                              <a:pt x="0" y="12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solidFill>
                        <a:srgbClr val="74747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6" name="Freeform 221">
                        <a:extLst>
                          <a:ext uri="{FF2B5EF4-FFF2-40B4-BE49-F238E27FC236}">
                            <a16:creationId xmlns:a16="http://schemas.microsoft.com/office/drawing/2014/main" id="{BF5702AE-7848-4652-89A9-16D30FA0BA6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87" cy="6"/>
                      </a:xfrm>
                      <a:custGeom>
                        <a:avLst/>
                        <a:gdLst>
                          <a:gd name="T0" fmla="*/ 0 w 175"/>
                          <a:gd name="T1" fmla="*/ 12 h 12"/>
                          <a:gd name="T2" fmla="*/ 25 w 175"/>
                          <a:gd name="T3" fmla="*/ 12 h 12"/>
                          <a:gd name="T4" fmla="*/ 50 w 175"/>
                          <a:gd name="T5" fmla="*/ 12 h 12"/>
                          <a:gd name="T6" fmla="*/ 73 w 175"/>
                          <a:gd name="T7" fmla="*/ 12 h 12"/>
                          <a:gd name="T8" fmla="*/ 94 w 175"/>
                          <a:gd name="T9" fmla="*/ 10 h 12"/>
                          <a:gd name="T10" fmla="*/ 115 w 175"/>
                          <a:gd name="T11" fmla="*/ 10 h 12"/>
                          <a:gd name="T12" fmla="*/ 133 w 175"/>
                          <a:gd name="T13" fmla="*/ 8 h 12"/>
                          <a:gd name="T14" fmla="*/ 146 w 175"/>
                          <a:gd name="T15" fmla="*/ 8 h 12"/>
                          <a:gd name="T16" fmla="*/ 158 w 175"/>
                          <a:gd name="T17" fmla="*/ 6 h 12"/>
                          <a:gd name="T18" fmla="*/ 167 w 175"/>
                          <a:gd name="T19" fmla="*/ 4 h 12"/>
                          <a:gd name="T20" fmla="*/ 173 w 175"/>
                          <a:gd name="T21" fmla="*/ 2 h 12"/>
                          <a:gd name="T22" fmla="*/ 175 w 175"/>
                          <a:gd name="T23" fmla="*/ 0 h 12"/>
                          <a:gd name="T24" fmla="*/ 169 w 175"/>
                          <a:gd name="T25" fmla="*/ 0 h 12"/>
                          <a:gd name="T26" fmla="*/ 167 w 175"/>
                          <a:gd name="T27" fmla="*/ 2 h 12"/>
                          <a:gd name="T28" fmla="*/ 161 w 175"/>
                          <a:gd name="T29" fmla="*/ 4 h 12"/>
                          <a:gd name="T30" fmla="*/ 154 w 175"/>
                          <a:gd name="T31" fmla="*/ 6 h 12"/>
                          <a:gd name="T32" fmla="*/ 142 w 175"/>
                          <a:gd name="T33" fmla="*/ 6 h 12"/>
                          <a:gd name="T34" fmla="*/ 127 w 175"/>
                          <a:gd name="T35" fmla="*/ 8 h 12"/>
                          <a:gd name="T36" fmla="*/ 111 w 175"/>
                          <a:gd name="T37" fmla="*/ 10 h 12"/>
                          <a:gd name="T38" fmla="*/ 92 w 175"/>
                          <a:gd name="T39" fmla="*/ 10 h 12"/>
                          <a:gd name="T40" fmla="*/ 71 w 175"/>
                          <a:gd name="T41" fmla="*/ 12 h 12"/>
                          <a:gd name="T42" fmla="*/ 48 w 175"/>
                          <a:gd name="T43" fmla="*/ 12 h 12"/>
                          <a:gd name="T44" fmla="*/ 25 w 175"/>
                          <a:gd name="T45" fmla="*/ 12 h 12"/>
                          <a:gd name="T46" fmla="*/ 0 w 175"/>
                          <a:gd name="T47" fmla="*/ 12 h 12"/>
                          <a:gd name="T48" fmla="*/ 0 w 175"/>
                          <a:gd name="T49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175" h="12">
                            <a:moveTo>
                              <a:pt x="0" y="12"/>
                            </a:moveTo>
                            <a:lnTo>
                              <a:pt x="25" y="12"/>
                            </a:lnTo>
                            <a:lnTo>
                              <a:pt x="50" y="12"/>
                            </a:lnTo>
                            <a:lnTo>
                              <a:pt x="73" y="12"/>
                            </a:lnTo>
                            <a:lnTo>
                              <a:pt x="94" y="10"/>
                            </a:lnTo>
                            <a:lnTo>
                              <a:pt x="115" y="10"/>
                            </a:lnTo>
                            <a:lnTo>
                              <a:pt x="133" y="8"/>
                            </a:lnTo>
                            <a:lnTo>
                              <a:pt x="146" y="8"/>
                            </a:lnTo>
                            <a:lnTo>
                              <a:pt x="158" y="6"/>
                            </a:lnTo>
                            <a:lnTo>
                              <a:pt x="167" y="4"/>
                            </a:lnTo>
                            <a:lnTo>
                              <a:pt x="173" y="2"/>
                            </a:lnTo>
                            <a:lnTo>
                              <a:pt x="175" y="0"/>
                            </a:lnTo>
                            <a:lnTo>
                              <a:pt x="169" y="0"/>
                            </a:lnTo>
                            <a:lnTo>
                              <a:pt x="167" y="2"/>
                            </a:lnTo>
                            <a:lnTo>
                              <a:pt x="161" y="4"/>
                            </a:lnTo>
                            <a:lnTo>
                              <a:pt x="154" y="6"/>
                            </a:lnTo>
                            <a:lnTo>
                              <a:pt x="142" y="6"/>
                            </a:lnTo>
                            <a:lnTo>
                              <a:pt x="127" y="8"/>
                            </a:lnTo>
                            <a:lnTo>
                              <a:pt x="111" y="10"/>
                            </a:lnTo>
                            <a:lnTo>
                              <a:pt x="92" y="10"/>
                            </a:lnTo>
                            <a:lnTo>
                              <a:pt x="71" y="12"/>
                            </a:lnTo>
                            <a:lnTo>
                              <a:pt x="48" y="12"/>
                            </a:lnTo>
                            <a:lnTo>
                              <a:pt x="25" y="12"/>
                            </a:lnTo>
                            <a:lnTo>
                              <a:pt x="0" y="12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73737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7" name="Freeform 222">
                        <a:extLst>
                          <a:ext uri="{FF2B5EF4-FFF2-40B4-BE49-F238E27FC236}">
                            <a16:creationId xmlns:a16="http://schemas.microsoft.com/office/drawing/2014/main" id="{ED2861C4-36FB-4863-9FD5-F6C88D0BEA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85" cy="6"/>
                      </a:xfrm>
                      <a:custGeom>
                        <a:avLst/>
                        <a:gdLst>
                          <a:gd name="T0" fmla="*/ 0 w 169"/>
                          <a:gd name="T1" fmla="*/ 12 h 12"/>
                          <a:gd name="T2" fmla="*/ 25 w 169"/>
                          <a:gd name="T3" fmla="*/ 12 h 12"/>
                          <a:gd name="T4" fmla="*/ 48 w 169"/>
                          <a:gd name="T5" fmla="*/ 12 h 12"/>
                          <a:gd name="T6" fmla="*/ 71 w 169"/>
                          <a:gd name="T7" fmla="*/ 12 h 12"/>
                          <a:gd name="T8" fmla="*/ 92 w 169"/>
                          <a:gd name="T9" fmla="*/ 10 h 12"/>
                          <a:gd name="T10" fmla="*/ 111 w 169"/>
                          <a:gd name="T11" fmla="*/ 10 h 12"/>
                          <a:gd name="T12" fmla="*/ 127 w 169"/>
                          <a:gd name="T13" fmla="*/ 8 h 12"/>
                          <a:gd name="T14" fmla="*/ 142 w 169"/>
                          <a:gd name="T15" fmla="*/ 6 h 12"/>
                          <a:gd name="T16" fmla="*/ 154 w 169"/>
                          <a:gd name="T17" fmla="*/ 6 h 12"/>
                          <a:gd name="T18" fmla="*/ 161 w 169"/>
                          <a:gd name="T19" fmla="*/ 4 h 12"/>
                          <a:gd name="T20" fmla="*/ 167 w 169"/>
                          <a:gd name="T21" fmla="*/ 2 h 12"/>
                          <a:gd name="T22" fmla="*/ 169 w 169"/>
                          <a:gd name="T23" fmla="*/ 0 h 12"/>
                          <a:gd name="T24" fmla="*/ 163 w 169"/>
                          <a:gd name="T25" fmla="*/ 0 h 12"/>
                          <a:gd name="T26" fmla="*/ 161 w 169"/>
                          <a:gd name="T27" fmla="*/ 2 h 12"/>
                          <a:gd name="T28" fmla="*/ 156 w 169"/>
                          <a:gd name="T29" fmla="*/ 4 h 12"/>
                          <a:gd name="T30" fmla="*/ 148 w 169"/>
                          <a:gd name="T31" fmla="*/ 6 h 12"/>
                          <a:gd name="T32" fmla="*/ 136 w 169"/>
                          <a:gd name="T33" fmla="*/ 6 h 12"/>
                          <a:gd name="T34" fmla="*/ 123 w 169"/>
                          <a:gd name="T35" fmla="*/ 8 h 12"/>
                          <a:gd name="T36" fmla="*/ 108 w 169"/>
                          <a:gd name="T37" fmla="*/ 10 h 12"/>
                          <a:gd name="T38" fmla="*/ 88 w 169"/>
                          <a:gd name="T39" fmla="*/ 10 h 12"/>
                          <a:gd name="T40" fmla="*/ 67 w 169"/>
                          <a:gd name="T41" fmla="*/ 10 h 12"/>
                          <a:gd name="T42" fmla="*/ 46 w 169"/>
                          <a:gd name="T43" fmla="*/ 12 h 12"/>
                          <a:gd name="T44" fmla="*/ 23 w 169"/>
                          <a:gd name="T45" fmla="*/ 12 h 12"/>
                          <a:gd name="T46" fmla="*/ 0 w 169"/>
                          <a:gd name="T47" fmla="*/ 12 h 12"/>
                          <a:gd name="T48" fmla="*/ 0 w 169"/>
                          <a:gd name="T49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169" h="12">
                            <a:moveTo>
                              <a:pt x="0" y="12"/>
                            </a:moveTo>
                            <a:lnTo>
                              <a:pt x="25" y="12"/>
                            </a:lnTo>
                            <a:lnTo>
                              <a:pt x="48" y="12"/>
                            </a:lnTo>
                            <a:lnTo>
                              <a:pt x="71" y="12"/>
                            </a:lnTo>
                            <a:lnTo>
                              <a:pt x="92" y="10"/>
                            </a:lnTo>
                            <a:lnTo>
                              <a:pt x="111" y="10"/>
                            </a:lnTo>
                            <a:lnTo>
                              <a:pt x="127" y="8"/>
                            </a:lnTo>
                            <a:lnTo>
                              <a:pt x="142" y="6"/>
                            </a:lnTo>
                            <a:lnTo>
                              <a:pt x="154" y="6"/>
                            </a:lnTo>
                            <a:lnTo>
                              <a:pt x="161" y="4"/>
                            </a:lnTo>
                            <a:lnTo>
                              <a:pt x="167" y="2"/>
                            </a:lnTo>
                            <a:lnTo>
                              <a:pt x="169" y="0"/>
                            </a:lnTo>
                            <a:lnTo>
                              <a:pt x="163" y="0"/>
                            </a:lnTo>
                            <a:lnTo>
                              <a:pt x="161" y="2"/>
                            </a:lnTo>
                            <a:lnTo>
                              <a:pt x="156" y="4"/>
                            </a:lnTo>
                            <a:lnTo>
                              <a:pt x="148" y="6"/>
                            </a:lnTo>
                            <a:lnTo>
                              <a:pt x="136" y="6"/>
                            </a:lnTo>
                            <a:lnTo>
                              <a:pt x="123" y="8"/>
                            </a:lnTo>
                            <a:lnTo>
                              <a:pt x="108" y="10"/>
                            </a:lnTo>
                            <a:lnTo>
                              <a:pt x="88" y="10"/>
                            </a:lnTo>
                            <a:lnTo>
                              <a:pt x="67" y="10"/>
                            </a:lnTo>
                            <a:lnTo>
                              <a:pt x="46" y="12"/>
                            </a:lnTo>
                            <a:lnTo>
                              <a:pt x="23" y="12"/>
                            </a:lnTo>
                            <a:lnTo>
                              <a:pt x="0" y="12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72727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8" name="Freeform 223">
                        <a:extLst>
                          <a:ext uri="{FF2B5EF4-FFF2-40B4-BE49-F238E27FC236}">
                            <a16:creationId xmlns:a16="http://schemas.microsoft.com/office/drawing/2014/main" id="{81A95F71-C6EB-4455-92B5-2043F84592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82" cy="6"/>
                      </a:xfrm>
                      <a:custGeom>
                        <a:avLst/>
                        <a:gdLst>
                          <a:gd name="T0" fmla="*/ 0 w 163"/>
                          <a:gd name="T1" fmla="*/ 12 h 12"/>
                          <a:gd name="T2" fmla="*/ 23 w 163"/>
                          <a:gd name="T3" fmla="*/ 12 h 12"/>
                          <a:gd name="T4" fmla="*/ 46 w 163"/>
                          <a:gd name="T5" fmla="*/ 12 h 12"/>
                          <a:gd name="T6" fmla="*/ 67 w 163"/>
                          <a:gd name="T7" fmla="*/ 10 h 12"/>
                          <a:gd name="T8" fmla="*/ 88 w 163"/>
                          <a:gd name="T9" fmla="*/ 10 h 12"/>
                          <a:gd name="T10" fmla="*/ 108 w 163"/>
                          <a:gd name="T11" fmla="*/ 10 h 12"/>
                          <a:gd name="T12" fmla="*/ 123 w 163"/>
                          <a:gd name="T13" fmla="*/ 8 h 12"/>
                          <a:gd name="T14" fmla="*/ 136 w 163"/>
                          <a:gd name="T15" fmla="*/ 6 h 12"/>
                          <a:gd name="T16" fmla="*/ 148 w 163"/>
                          <a:gd name="T17" fmla="*/ 6 h 12"/>
                          <a:gd name="T18" fmla="*/ 156 w 163"/>
                          <a:gd name="T19" fmla="*/ 4 h 12"/>
                          <a:gd name="T20" fmla="*/ 161 w 163"/>
                          <a:gd name="T21" fmla="*/ 2 h 12"/>
                          <a:gd name="T22" fmla="*/ 163 w 163"/>
                          <a:gd name="T23" fmla="*/ 0 h 12"/>
                          <a:gd name="T24" fmla="*/ 158 w 163"/>
                          <a:gd name="T25" fmla="*/ 0 h 12"/>
                          <a:gd name="T26" fmla="*/ 156 w 163"/>
                          <a:gd name="T27" fmla="*/ 2 h 12"/>
                          <a:gd name="T28" fmla="*/ 150 w 163"/>
                          <a:gd name="T29" fmla="*/ 4 h 12"/>
                          <a:gd name="T30" fmla="*/ 140 w 163"/>
                          <a:gd name="T31" fmla="*/ 6 h 12"/>
                          <a:gd name="T32" fmla="*/ 127 w 163"/>
                          <a:gd name="T33" fmla="*/ 6 h 12"/>
                          <a:gd name="T34" fmla="*/ 111 w 163"/>
                          <a:gd name="T35" fmla="*/ 8 h 12"/>
                          <a:gd name="T36" fmla="*/ 92 w 163"/>
                          <a:gd name="T37" fmla="*/ 10 h 12"/>
                          <a:gd name="T38" fmla="*/ 71 w 163"/>
                          <a:gd name="T39" fmla="*/ 10 h 12"/>
                          <a:gd name="T40" fmla="*/ 50 w 163"/>
                          <a:gd name="T41" fmla="*/ 10 h 12"/>
                          <a:gd name="T42" fmla="*/ 25 w 163"/>
                          <a:gd name="T43" fmla="*/ 12 h 12"/>
                          <a:gd name="T44" fmla="*/ 0 w 163"/>
                          <a:gd name="T45" fmla="*/ 12 h 12"/>
                          <a:gd name="T46" fmla="*/ 0 w 163"/>
                          <a:gd name="T47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</a:cxnLst>
                        <a:rect l="0" t="0" r="r" b="b"/>
                        <a:pathLst>
                          <a:path w="163" h="12">
                            <a:moveTo>
                              <a:pt x="0" y="12"/>
                            </a:moveTo>
                            <a:lnTo>
                              <a:pt x="23" y="12"/>
                            </a:lnTo>
                            <a:lnTo>
                              <a:pt x="46" y="12"/>
                            </a:lnTo>
                            <a:lnTo>
                              <a:pt x="67" y="10"/>
                            </a:lnTo>
                            <a:lnTo>
                              <a:pt x="88" y="10"/>
                            </a:lnTo>
                            <a:lnTo>
                              <a:pt x="108" y="10"/>
                            </a:lnTo>
                            <a:lnTo>
                              <a:pt x="123" y="8"/>
                            </a:lnTo>
                            <a:lnTo>
                              <a:pt x="136" y="6"/>
                            </a:lnTo>
                            <a:lnTo>
                              <a:pt x="148" y="6"/>
                            </a:lnTo>
                            <a:lnTo>
                              <a:pt x="156" y="4"/>
                            </a:lnTo>
                            <a:lnTo>
                              <a:pt x="161" y="2"/>
                            </a:lnTo>
                            <a:lnTo>
                              <a:pt x="163" y="0"/>
                            </a:lnTo>
                            <a:lnTo>
                              <a:pt x="158" y="0"/>
                            </a:lnTo>
                            <a:lnTo>
                              <a:pt x="156" y="2"/>
                            </a:lnTo>
                            <a:lnTo>
                              <a:pt x="150" y="4"/>
                            </a:lnTo>
                            <a:lnTo>
                              <a:pt x="140" y="6"/>
                            </a:lnTo>
                            <a:lnTo>
                              <a:pt x="127" y="6"/>
                            </a:lnTo>
                            <a:lnTo>
                              <a:pt x="111" y="8"/>
                            </a:lnTo>
                            <a:lnTo>
                              <a:pt x="92" y="10"/>
                            </a:lnTo>
                            <a:lnTo>
                              <a:pt x="71" y="10"/>
                            </a:lnTo>
                            <a:lnTo>
                              <a:pt x="50" y="10"/>
                            </a:lnTo>
                            <a:lnTo>
                              <a:pt x="25" y="12"/>
                            </a:lnTo>
                            <a:lnTo>
                              <a:pt x="0" y="12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71717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39" name="Freeform 224">
                        <a:extLst>
                          <a:ext uri="{FF2B5EF4-FFF2-40B4-BE49-F238E27FC236}">
                            <a16:creationId xmlns:a16="http://schemas.microsoft.com/office/drawing/2014/main" id="{A971C354-2E15-4FCC-BE86-649312264EE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79" cy="6"/>
                      </a:xfrm>
                      <a:custGeom>
                        <a:avLst/>
                        <a:gdLst>
                          <a:gd name="T0" fmla="*/ 0 w 158"/>
                          <a:gd name="T1" fmla="*/ 12 h 12"/>
                          <a:gd name="T2" fmla="*/ 25 w 158"/>
                          <a:gd name="T3" fmla="*/ 12 h 12"/>
                          <a:gd name="T4" fmla="*/ 50 w 158"/>
                          <a:gd name="T5" fmla="*/ 10 h 12"/>
                          <a:gd name="T6" fmla="*/ 71 w 158"/>
                          <a:gd name="T7" fmla="*/ 10 h 12"/>
                          <a:gd name="T8" fmla="*/ 92 w 158"/>
                          <a:gd name="T9" fmla="*/ 10 h 12"/>
                          <a:gd name="T10" fmla="*/ 111 w 158"/>
                          <a:gd name="T11" fmla="*/ 8 h 12"/>
                          <a:gd name="T12" fmla="*/ 127 w 158"/>
                          <a:gd name="T13" fmla="*/ 6 h 12"/>
                          <a:gd name="T14" fmla="*/ 140 w 158"/>
                          <a:gd name="T15" fmla="*/ 6 h 12"/>
                          <a:gd name="T16" fmla="*/ 150 w 158"/>
                          <a:gd name="T17" fmla="*/ 4 h 12"/>
                          <a:gd name="T18" fmla="*/ 156 w 158"/>
                          <a:gd name="T19" fmla="*/ 2 h 12"/>
                          <a:gd name="T20" fmla="*/ 158 w 158"/>
                          <a:gd name="T21" fmla="*/ 0 h 12"/>
                          <a:gd name="T22" fmla="*/ 152 w 158"/>
                          <a:gd name="T23" fmla="*/ 0 h 12"/>
                          <a:gd name="T24" fmla="*/ 150 w 158"/>
                          <a:gd name="T25" fmla="*/ 2 h 12"/>
                          <a:gd name="T26" fmla="*/ 144 w 158"/>
                          <a:gd name="T27" fmla="*/ 4 h 12"/>
                          <a:gd name="T28" fmla="*/ 134 w 158"/>
                          <a:gd name="T29" fmla="*/ 6 h 12"/>
                          <a:gd name="T30" fmla="*/ 123 w 158"/>
                          <a:gd name="T31" fmla="*/ 6 h 12"/>
                          <a:gd name="T32" fmla="*/ 108 w 158"/>
                          <a:gd name="T33" fmla="*/ 8 h 12"/>
                          <a:gd name="T34" fmla="*/ 88 w 158"/>
                          <a:gd name="T35" fmla="*/ 10 h 12"/>
                          <a:gd name="T36" fmla="*/ 69 w 158"/>
                          <a:gd name="T37" fmla="*/ 10 h 12"/>
                          <a:gd name="T38" fmla="*/ 48 w 158"/>
                          <a:gd name="T39" fmla="*/ 10 h 12"/>
                          <a:gd name="T40" fmla="*/ 25 w 158"/>
                          <a:gd name="T41" fmla="*/ 10 h 12"/>
                          <a:gd name="T42" fmla="*/ 0 w 158"/>
                          <a:gd name="T43" fmla="*/ 12 h 12"/>
                          <a:gd name="T44" fmla="*/ 0 w 158"/>
                          <a:gd name="T45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58" h="12">
                            <a:moveTo>
                              <a:pt x="0" y="12"/>
                            </a:moveTo>
                            <a:lnTo>
                              <a:pt x="25" y="12"/>
                            </a:lnTo>
                            <a:lnTo>
                              <a:pt x="50" y="10"/>
                            </a:lnTo>
                            <a:lnTo>
                              <a:pt x="71" y="10"/>
                            </a:lnTo>
                            <a:lnTo>
                              <a:pt x="92" y="10"/>
                            </a:lnTo>
                            <a:lnTo>
                              <a:pt x="111" y="8"/>
                            </a:lnTo>
                            <a:lnTo>
                              <a:pt x="127" y="6"/>
                            </a:lnTo>
                            <a:lnTo>
                              <a:pt x="140" y="6"/>
                            </a:lnTo>
                            <a:lnTo>
                              <a:pt x="150" y="4"/>
                            </a:lnTo>
                            <a:lnTo>
                              <a:pt x="156" y="2"/>
                            </a:lnTo>
                            <a:lnTo>
                              <a:pt x="158" y="0"/>
                            </a:lnTo>
                            <a:lnTo>
                              <a:pt x="152" y="0"/>
                            </a:lnTo>
                            <a:lnTo>
                              <a:pt x="150" y="2"/>
                            </a:lnTo>
                            <a:lnTo>
                              <a:pt x="144" y="4"/>
                            </a:lnTo>
                            <a:lnTo>
                              <a:pt x="134" y="6"/>
                            </a:lnTo>
                            <a:lnTo>
                              <a:pt x="123" y="6"/>
                            </a:lnTo>
                            <a:lnTo>
                              <a:pt x="108" y="8"/>
                            </a:lnTo>
                            <a:lnTo>
                              <a:pt x="88" y="10"/>
                            </a:lnTo>
                            <a:lnTo>
                              <a:pt x="69" y="10"/>
                            </a:lnTo>
                            <a:lnTo>
                              <a:pt x="48" y="10"/>
                            </a:lnTo>
                            <a:lnTo>
                              <a:pt x="25" y="10"/>
                            </a:lnTo>
                            <a:lnTo>
                              <a:pt x="0" y="12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70707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0" name="Freeform 225">
                        <a:extLst>
                          <a:ext uri="{FF2B5EF4-FFF2-40B4-BE49-F238E27FC236}">
                            <a16:creationId xmlns:a16="http://schemas.microsoft.com/office/drawing/2014/main" id="{AFF8B770-1BBA-4817-AEF2-779D5F9C625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76" cy="6"/>
                      </a:xfrm>
                      <a:custGeom>
                        <a:avLst/>
                        <a:gdLst>
                          <a:gd name="T0" fmla="*/ 0 w 152"/>
                          <a:gd name="T1" fmla="*/ 12 h 12"/>
                          <a:gd name="T2" fmla="*/ 25 w 152"/>
                          <a:gd name="T3" fmla="*/ 10 h 12"/>
                          <a:gd name="T4" fmla="*/ 48 w 152"/>
                          <a:gd name="T5" fmla="*/ 10 h 12"/>
                          <a:gd name="T6" fmla="*/ 69 w 152"/>
                          <a:gd name="T7" fmla="*/ 10 h 12"/>
                          <a:gd name="T8" fmla="*/ 88 w 152"/>
                          <a:gd name="T9" fmla="*/ 10 h 12"/>
                          <a:gd name="T10" fmla="*/ 108 w 152"/>
                          <a:gd name="T11" fmla="*/ 8 h 12"/>
                          <a:gd name="T12" fmla="*/ 123 w 152"/>
                          <a:gd name="T13" fmla="*/ 6 h 12"/>
                          <a:gd name="T14" fmla="*/ 134 w 152"/>
                          <a:gd name="T15" fmla="*/ 6 h 12"/>
                          <a:gd name="T16" fmla="*/ 144 w 152"/>
                          <a:gd name="T17" fmla="*/ 4 h 12"/>
                          <a:gd name="T18" fmla="*/ 150 w 152"/>
                          <a:gd name="T19" fmla="*/ 2 h 12"/>
                          <a:gd name="T20" fmla="*/ 152 w 152"/>
                          <a:gd name="T21" fmla="*/ 0 h 12"/>
                          <a:gd name="T22" fmla="*/ 146 w 152"/>
                          <a:gd name="T23" fmla="*/ 0 h 12"/>
                          <a:gd name="T24" fmla="*/ 144 w 152"/>
                          <a:gd name="T25" fmla="*/ 2 h 12"/>
                          <a:gd name="T26" fmla="*/ 138 w 152"/>
                          <a:gd name="T27" fmla="*/ 4 h 12"/>
                          <a:gd name="T28" fmla="*/ 129 w 152"/>
                          <a:gd name="T29" fmla="*/ 6 h 12"/>
                          <a:gd name="T30" fmla="*/ 117 w 152"/>
                          <a:gd name="T31" fmla="*/ 6 h 12"/>
                          <a:gd name="T32" fmla="*/ 104 w 152"/>
                          <a:gd name="T33" fmla="*/ 8 h 12"/>
                          <a:gd name="T34" fmla="*/ 86 w 152"/>
                          <a:gd name="T35" fmla="*/ 8 h 12"/>
                          <a:gd name="T36" fmla="*/ 67 w 152"/>
                          <a:gd name="T37" fmla="*/ 10 h 12"/>
                          <a:gd name="T38" fmla="*/ 46 w 152"/>
                          <a:gd name="T39" fmla="*/ 10 h 12"/>
                          <a:gd name="T40" fmla="*/ 23 w 152"/>
                          <a:gd name="T41" fmla="*/ 10 h 12"/>
                          <a:gd name="T42" fmla="*/ 0 w 152"/>
                          <a:gd name="T43" fmla="*/ 10 h 12"/>
                          <a:gd name="T44" fmla="*/ 0 w 152"/>
                          <a:gd name="T45" fmla="*/ 12 h 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52" h="12">
                            <a:moveTo>
                              <a:pt x="0" y="12"/>
                            </a:moveTo>
                            <a:lnTo>
                              <a:pt x="25" y="10"/>
                            </a:lnTo>
                            <a:lnTo>
                              <a:pt x="48" y="10"/>
                            </a:lnTo>
                            <a:lnTo>
                              <a:pt x="69" y="10"/>
                            </a:lnTo>
                            <a:lnTo>
                              <a:pt x="88" y="10"/>
                            </a:lnTo>
                            <a:lnTo>
                              <a:pt x="108" y="8"/>
                            </a:lnTo>
                            <a:lnTo>
                              <a:pt x="123" y="6"/>
                            </a:lnTo>
                            <a:lnTo>
                              <a:pt x="134" y="6"/>
                            </a:lnTo>
                            <a:lnTo>
                              <a:pt x="144" y="4"/>
                            </a:lnTo>
                            <a:lnTo>
                              <a:pt x="150" y="2"/>
                            </a:lnTo>
                            <a:lnTo>
                              <a:pt x="152" y="0"/>
                            </a:lnTo>
                            <a:lnTo>
                              <a:pt x="146" y="0"/>
                            </a:lnTo>
                            <a:lnTo>
                              <a:pt x="144" y="2"/>
                            </a:lnTo>
                            <a:lnTo>
                              <a:pt x="138" y="4"/>
                            </a:lnTo>
                            <a:lnTo>
                              <a:pt x="129" y="6"/>
                            </a:lnTo>
                            <a:lnTo>
                              <a:pt x="117" y="6"/>
                            </a:lnTo>
                            <a:lnTo>
                              <a:pt x="104" y="8"/>
                            </a:lnTo>
                            <a:lnTo>
                              <a:pt x="86" y="8"/>
                            </a:lnTo>
                            <a:lnTo>
                              <a:pt x="67" y="10"/>
                            </a:lnTo>
                            <a:lnTo>
                              <a:pt x="46" y="10"/>
                            </a:lnTo>
                            <a:lnTo>
                              <a:pt x="23" y="10"/>
                            </a:lnTo>
                            <a:lnTo>
                              <a:pt x="0" y="10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6F6F6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1" name="Freeform 226">
                        <a:extLst>
                          <a:ext uri="{FF2B5EF4-FFF2-40B4-BE49-F238E27FC236}">
                            <a16:creationId xmlns:a16="http://schemas.microsoft.com/office/drawing/2014/main" id="{767D6D58-9791-4516-9235-6411B430902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73" cy="5"/>
                      </a:xfrm>
                      <a:custGeom>
                        <a:avLst/>
                        <a:gdLst>
                          <a:gd name="T0" fmla="*/ 0 w 146"/>
                          <a:gd name="T1" fmla="*/ 10 h 10"/>
                          <a:gd name="T2" fmla="*/ 23 w 146"/>
                          <a:gd name="T3" fmla="*/ 10 h 10"/>
                          <a:gd name="T4" fmla="*/ 46 w 146"/>
                          <a:gd name="T5" fmla="*/ 10 h 10"/>
                          <a:gd name="T6" fmla="*/ 67 w 146"/>
                          <a:gd name="T7" fmla="*/ 10 h 10"/>
                          <a:gd name="T8" fmla="*/ 86 w 146"/>
                          <a:gd name="T9" fmla="*/ 8 h 10"/>
                          <a:gd name="T10" fmla="*/ 104 w 146"/>
                          <a:gd name="T11" fmla="*/ 8 h 10"/>
                          <a:gd name="T12" fmla="*/ 117 w 146"/>
                          <a:gd name="T13" fmla="*/ 6 h 10"/>
                          <a:gd name="T14" fmla="*/ 129 w 146"/>
                          <a:gd name="T15" fmla="*/ 6 h 10"/>
                          <a:gd name="T16" fmla="*/ 138 w 146"/>
                          <a:gd name="T17" fmla="*/ 4 h 10"/>
                          <a:gd name="T18" fmla="*/ 144 w 146"/>
                          <a:gd name="T19" fmla="*/ 2 h 10"/>
                          <a:gd name="T20" fmla="*/ 146 w 146"/>
                          <a:gd name="T21" fmla="*/ 0 h 10"/>
                          <a:gd name="T22" fmla="*/ 140 w 146"/>
                          <a:gd name="T23" fmla="*/ 0 h 10"/>
                          <a:gd name="T24" fmla="*/ 138 w 146"/>
                          <a:gd name="T25" fmla="*/ 2 h 10"/>
                          <a:gd name="T26" fmla="*/ 133 w 146"/>
                          <a:gd name="T27" fmla="*/ 4 h 10"/>
                          <a:gd name="T28" fmla="*/ 125 w 146"/>
                          <a:gd name="T29" fmla="*/ 4 h 10"/>
                          <a:gd name="T30" fmla="*/ 113 w 146"/>
                          <a:gd name="T31" fmla="*/ 6 h 10"/>
                          <a:gd name="T32" fmla="*/ 98 w 146"/>
                          <a:gd name="T33" fmla="*/ 8 h 10"/>
                          <a:gd name="T34" fmla="*/ 83 w 146"/>
                          <a:gd name="T35" fmla="*/ 8 h 10"/>
                          <a:gd name="T36" fmla="*/ 63 w 146"/>
                          <a:gd name="T37" fmla="*/ 10 h 10"/>
                          <a:gd name="T38" fmla="*/ 44 w 146"/>
                          <a:gd name="T39" fmla="*/ 10 h 10"/>
                          <a:gd name="T40" fmla="*/ 23 w 146"/>
                          <a:gd name="T41" fmla="*/ 10 h 10"/>
                          <a:gd name="T42" fmla="*/ 0 w 146"/>
                          <a:gd name="T43" fmla="*/ 10 h 10"/>
                          <a:gd name="T44" fmla="*/ 0 w 146"/>
                          <a:gd name="T45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46" h="10">
                            <a:moveTo>
                              <a:pt x="0" y="10"/>
                            </a:moveTo>
                            <a:lnTo>
                              <a:pt x="23" y="10"/>
                            </a:lnTo>
                            <a:lnTo>
                              <a:pt x="46" y="10"/>
                            </a:lnTo>
                            <a:lnTo>
                              <a:pt x="67" y="10"/>
                            </a:lnTo>
                            <a:lnTo>
                              <a:pt x="86" y="8"/>
                            </a:lnTo>
                            <a:lnTo>
                              <a:pt x="104" y="8"/>
                            </a:lnTo>
                            <a:lnTo>
                              <a:pt x="117" y="6"/>
                            </a:lnTo>
                            <a:lnTo>
                              <a:pt x="129" y="6"/>
                            </a:lnTo>
                            <a:lnTo>
                              <a:pt x="138" y="4"/>
                            </a:lnTo>
                            <a:lnTo>
                              <a:pt x="144" y="2"/>
                            </a:lnTo>
                            <a:lnTo>
                              <a:pt x="146" y="0"/>
                            </a:lnTo>
                            <a:lnTo>
                              <a:pt x="140" y="0"/>
                            </a:lnTo>
                            <a:lnTo>
                              <a:pt x="138" y="2"/>
                            </a:lnTo>
                            <a:lnTo>
                              <a:pt x="133" y="4"/>
                            </a:lnTo>
                            <a:lnTo>
                              <a:pt x="125" y="4"/>
                            </a:lnTo>
                            <a:lnTo>
                              <a:pt x="113" y="6"/>
                            </a:lnTo>
                            <a:lnTo>
                              <a:pt x="98" y="8"/>
                            </a:lnTo>
                            <a:lnTo>
                              <a:pt x="83" y="8"/>
                            </a:lnTo>
                            <a:lnTo>
                              <a:pt x="63" y="10"/>
                            </a:lnTo>
                            <a:lnTo>
                              <a:pt x="44" y="10"/>
                            </a:lnTo>
                            <a:lnTo>
                              <a:pt x="23" y="1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E6E6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2" name="Freeform 227">
                        <a:extLst>
                          <a:ext uri="{FF2B5EF4-FFF2-40B4-BE49-F238E27FC236}">
                            <a16:creationId xmlns:a16="http://schemas.microsoft.com/office/drawing/2014/main" id="{32DFAA2A-F6B2-4644-8A37-6FC231EC79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70" cy="5"/>
                      </a:xfrm>
                      <a:custGeom>
                        <a:avLst/>
                        <a:gdLst>
                          <a:gd name="T0" fmla="*/ 0 w 140"/>
                          <a:gd name="T1" fmla="*/ 10 h 10"/>
                          <a:gd name="T2" fmla="*/ 23 w 140"/>
                          <a:gd name="T3" fmla="*/ 10 h 10"/>
                          <a:gd name="T4" fmla="*/ 44 w 140"/>
                          <a:gd name="T5" fmla="*/ 10 h 10"/>
                          <a:gd name="T6" fmla="*/ 63 w 140"/>
                          <a:gd name="T7" fmla="*/ 10 h 10"/>
                          <a:gd name="T8" fmla="*/ 83 w 140"/>
                          <a:gd name="T9" fmla="*/ 8 h 10"/>
                          <a:gd name="T10" fmla="*/ 98 w 140"/>
                          <a:gd name="T11" fmla="*/ 8 h 10"/>
                          <a:gd name="T12" fmla="*/ 113 w 140"/>
                          <a:gd name="T13" fmla="*/ 6 h 10"/>
                          <a:gd name="T14" fmla="*/ 125 w 140"/>
                          <a:gd name="T15" fmla="*/ 4 h 10"/>
                          <a:gd name="T16" fmla="*/ 133 w 140"/>
                          <a:gd name="T17" fmla="*/ 4 h 10"/>
                          <a:gd name="T18" fmla="*/ 138 w 140"/>
                          <a:gd name="T19" fmla="*/ 2 h 10"/>
                          <a:gd name="T20" fmla="*/ 140 w 140"/>
                          <a:gd name="T21" fmla="*/ 0 h 10"/>
                          <a:gd name="T22" fmla="*/ 134 w 140"/>
                          <a:gd name="T23" fmla="*/ 0 h 10"/>
                          <a:gd name="T24" fmla="*/ 133 w 140"/>
                          <a:gd name="T25" fmla="*/ 2 h 10"/>
                          <a:gd name="T26" fmla="*/ 127 w 140"/>
                          <a:gd name="T27" fmla="*/ 4 h 10"/>
                          <a:gd name="T28" fmla="*/ 119 w 140"/>
                          <a:gd name="T29" fmla="*/ 4 h 10"/>
                          <a:gd name="T30" fmla="*/ 108 w 140"/>
                          <a:gd name="T31" fmla="*/ 6 h 10"/>
                          <a:gd name="T32" fmla="*/ 94 w 140"/>
                          <a:gd name="T33" fmla="*/ 8 h 10"/>
                          <a:gd name="T34" fmla="*/ 79 w 140"/>
                          <a:gd name="T35" fmla="*/ 8 h 10"/>
                          <a:gd name="T36" fmla="*/ 61 w 140"/>
                          <a:gd name="T37" fmla="*/ 8 h 10"/>
                          <a:gd name="T38" fmla="*/ 42 w 140"/>
                          <a:gd name="T39" fmla="*/ 10 h 10"/>
                          <a:gd name="T40" fmla="*/ 21 w 140"/>
                          <a:gd name="T41" fmla="*/ 10 h 10"/>
                          <a:gd name="T42" fmla="*/ 0 w 140"/>
                          <a:gd name="T43" fmla="*/ 10 h 10"/>
                          <a:gd name="T44" fmla="*/ 0 w 140"/>
                          <a:gd name="T45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40" h="10">
                            <a:moveTo>
                              <a:pt x="0" y="10"/>
                            </a:moveTo>
                            <a:lnTo>
                              <a:pt x="23" y="10"/>
                            </a:lnTo>
                            <a:lnTo>
                              <a:pt x="44" y="10"/>
                            </a:lnTo>
                            <a:lnTo>
                              <a:pt x="63" y="10"/>
                            </a:lnTo>
                            <a:lnTo>
                              <a:pt x="83" y="8"/>
                            </a:lnTo>
                            <a:lnTo>
                              <a:pt x="98" y="8"/>
                            </a:lnTo>
                            <a:lnTo>
                              <a:pt x="113" y="6"/>
                            </a:lnTo>
                            <a:lnTo>
                              <a:pt x="125" y="4"/>
                            </a:lnTo>
                            <a:lnTo>
                              <a:pt x="133" y="4"/>
                            </a:lnTo>
                            <a:lnTo>
                              <a:pt x="138" y="2"/>
                            </a:lnTo>
                            <a:lnTo>
                              <a:pt x="140" y="0"/>
                            </a:lnTo>
                            <a:lnTo>
                              <a:pt x="134" y="0"/>
                            </a:lnTo>
                            <a:lnTo>
                              <a:pt x="133" y="2"/>
                            </a:lnTo>
                            <a:lnTo>
                              <a:pt x="127" y="4"/>
                            </a:lnTo>
                            <a:lnTo>
                              <a:pt x="119" y="4"/>
                            </a:lnTo>
                            <a:lnTo>
                              <a:pt x="108" y="6"/>
                            </a:lnTo>
                            <a:lnTo>
                              <a:pt x="94" y="8"/>
                            </a:lnTo>
                            <a:lnTo>
                              <a:pt x="79" y="8"/>
                            </a:lnTo>
                            <a:lnTo>
                              <a:pt x="61" y="8"/>
                            </a:lnTo>
                            <a:lnTo>
                              <a:pt x="42" y="10"/>
                            </a:lnTo>
                            <a:lnTo>
                              <a:pt x="21" y="1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D6D6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3" name="Freeform 228">
                        <a:extLst>
                          <a:ext uri="{FF2B5EF4-FFF2-40B4-BE49-F238E27FC236}">
                            <a16:creationId xmlns:a16="http://schemas.microsoft.com/office/drawing/2014/main" id="{DD277DF3-22B8-4A05-B804-D9B6C3A68A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67" cy="5"/>
                      </a:xfrm>
                      <a:custGeom>
                        <a:avLst/>
                        <a:gdLst>
                          <a:gd name="T0" fmla="*/ 0 w 134"/>
                          <a:gd name="T1" fmla="*/ 10 h 10"/>
                          <a:gd name="T2" fmla="*/ 21 w 134"/>
                          <a:gd name="T3" fmla="*/ 10 h 10"/>
                          <a:gd name="T4" fmla="*/ 42 w 134"/>
                          <a:gd name="T5" fmla="*/ 10 h 10"/>
                          <a:gd name="T6" fmla="*/ 61 w 134"/>
                          <a:gd name="T7" fmla="*/ 8 h 10"/>
                          <a:gd name="T8" fmla="*/ 79 w 134"/>
                          <a:gd name="T9" fmla="*/ 8 h 10"/>
                          <a:gd name="T10" fmla="*/ 94 w 134"/>
                          <a:gd name="T11" fmla="*/ 8 h 10"/>
                          <a:gd name="T12" fmla="*/ 108 w 134"/>
                          <a:gd name="T13" fmla="*/ 6 h 10"/>
                          <a:gd name="T14" fmla="*/ 119 w 134"/>
                          <a:gd name="T15" fmla="*/ 4 h 10"/>
                          <a:gd name="T16" fmla="*/ 127 w 134"/>
                          <a:gd name="T17" fmla="*/ 4 h 10"/>
                          <a:gd name="T18" fmla="*/ 133 w 134"/>
                          <a:gd name="T19" fmla="*/ 2 h 10"/>
                          <a:gd name="T20" fmla="*/ 134 w 134"/>
                          <a:gd name="T21" fmla="*/ 0 h 10"/>
                          <a:gd name="T22" fmla="*/ 129 w 134"/>
                          <a:gd name="T23" fmla="*/ 0 h 10"/>
                          <a:gd name="T24" fmla="*/ 127 w 134"/>
                          <a:gd name="T25" fmla="*/ 2 h 10"/>
                          <a:gd name="T26" fmla="*/ 121 w 134"/>
                          <a:gd name="T27" fmla="*/ 4 h 10"/>
                          <a:gd name="T28" fmla="*/ 113 w 134"/>
                          <a:gd name="T29" fmla="*/ 4 h 10"/>
                          <a:gd name="T30" fmla="*/ 104 w 134"/>
                          <a:gd name="T31" fmla="*/ 6 h 10"/>
                          <a:gd name="T32" fmla="*/ 90 w 134"/>
                          <a:gd name="T33" fmla="*/ 6 h 10"/>
                          <a:gd name="T34" fmla="*/ 75 w 134"/>
                          <a:gd name="T35" fmla="*/ 8 h 10"/>
                          <a:gd name="T36" fmla="*/ 58 w 134"/>
                          <a:gd name="T37" fmla="*/ 8 h 10"/>
                          <a:gd name="T38" fmla="*/ 40 w 134"/>
                          <a:gd name="T39" fmla="*/ 10 h 10"/>
                          <a:gd name="T40" fmla="*/ 21 w 134"/>
                          <a:gd name="T41" fmla="*/ 10 h 10"/>
                          <a:gd name="T42" fmla="*/ 0 w 134"/>
                          <a:gd name="T43" fmla="*/ 10 h 10"/>
                          <a:gd name="T44" fmla="*/ 0 w 134"/>
                          <a:gd name="T45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134" h="10">
                            <a:moveTo>
                              <a:pt x="0" y="10"/>
                            </a:moveTo>
                            <a:lnTo>
                              <a:pt x="21" y="10"/>
                            </a:lnTo>
                            <a:lnTo>
                              <a:pt x="42" y="10"/>
                            </a:lnTo>
                            <a:lnTo>
                              <a:pt x="61" y="8"/>
                            </a:lnTo>
                            <a:lnTo>
                              <a:pt x="79" y="8"/>
                            </a:lnTo>
                            <a:lnTo>
                              <a:pt x="94" y="8"/>
                            </a:lnTo>
                            <a:lnTo>
                              <a:pt x="108" y="6"/>
                            </a:lnTo>
                            <a:lnTo>
                              <a:pt x="119" y="4"/>
                            </a:lnTo>
                            <a:lnTo>
                              <a:pt x="127" y="4"/>
                            </a:lnTo>
                            <a:lnTo>
                              <a:pt x="133" y="2"/>
                            </a:lnTo>
                            <a:lnTo>
                              <a:pt x="134" y="0"/>
                            </a:lnTo>
                            <a:lnTo>
                              <a:pt x="129" y="0"/>
                            </a:lnTo>
                            <a:lnTo>
                              <a:pt x="127" y="2"/>
                            </a:lnTo>
                            <a:lnTo>
                              <a:pt x="121" y="4"/>
                            </a:lnTo>
                            <a:lnTo>
                              <a:pt x="113" y="4"/>
                            </a:lnTo>
                            <a:lnTo>
                              <a:pt x="104" y="6"/>
                            </a:lnTo>
                            <a:lnTo>
                              <a:pt x="90" y="6"/>
                            </a:lnTo>
                            <a:lnTo>
                              <a:pt x="75" y="8"/>
                            </a:lnTo>
                            <a:lnTo>
                              <a:pt x="58" y="8"/>
                            </a:lnTo>
                            <a:lnTo>
                              <a:pt x="40" y="10"/>
                            </a:lnTo>
                            <a:lnTo>
                              <a:pt x="21" y="1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D6D6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4" name="Freeform 229">
                        <a:extLst>
                          <a:ext uri="{FF2B5EF4-FFF2-40B4-BE49-F238E27FC236}">
                            <a16:creationId xmlns:a16="http://schemas.microsoft.com/office/drawing/2014/main" id="{CA05111A-4FAE-4BD4-AFC3-143922A4555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64" cy="5"/>
                      </a:xfrm>
                      <a:custGeom>
                        <a:avLst/>
                        <a:gdLst>
                          <a:gd name="T0" fmla="*/ 0 w 129"/>
                          <a:gd name="T1" fmla="*/ 10 h 10"/>
                          <a:gd name="T2" fmla="*/ 21 w 129"/>
                          <a:gd name="T3" fmla="*/ 10 h 10"/>
                          <a:gd name="T4" fmla="*/ 40 w 129"/>
                          <a:gd name="T5" fmla="*/ 10 h 10"/>
                          <a:gd name="T6" fmla="*/ 58 w 129"/>
                          <a:gd name="T7" fmla="*/ 8 h 10"/>
                          <a:gd name="T8" fmla="*/ 75 w 129"/>
                          <a:gd name="T9" fmla="*/ 8 h 10"/>
                          <a:gd name="T10" fmla="*/ 90 w 129"/>
                          <a:gd name="T11" fmla="*/ 6 h 10"/>
                          <a:gd name="T12" fmla="*/ 104 w 129"/>
                          <a:gd name="T13" fmla="*/ 6 h 10"/>
                          <a:gd name="T14" fmla="*/ 113 w 129"/>
                          <a:gd name="T15" fmla="*/ 4 h 10"/>
                          <a:gd name="T16" fmla="*/ 121 w 129"/>
                          <a:gd name="T17" fmla="*/ 4 h 10"/>
                          <a:gd name="T18" fmla="*/ 127 w 129"/>
                          <a:gd name="T19" fmla="*/ 2 h 10"/>
                          <a:gd name="T20" fmla="*/ 129 w 129"/>
                          <a:gd name="T21" fmla="*/ 0 h 10"/>
                          <a:gd name="T22" fmla="*/ 123 w 129"/>
                          <a:gd name="T23" fmla="*/ 0 h 10"/>
                          <a:gd name="T24" fmla="*/ 121 w 129"/>
                          <a:gd name="T25" fmla="*/ 2 h 10"/>
                          <a:gd name="T26" fmla="*/ 115 w 129"/>
                          <a:gd name="T27" fmla="*/ 4 h 10"/>
                          <a:gd name="T28" fmla="*/ 106 w 129"/>
                          <a:gd name="T29" fmla="*/ 4 h 10"/>
                          <a:gd name="T30" fmla="*/ 94 w 129"/>
                          <a:gd name="T31" fmla="*/ 6 h 10"/>
                          <a:gd name="T32" fmla="*/ 79 w 129"/>
                          <a:gd name="T33" fmla="*/ 8 h 10"/>
                          <a:gd name="T34" fmla="*/ 61 w 129"/>
                          <a:gd name="T35" fmla="*/ 8 h 10"/>
                          <a:gd name="T36" fmla="*/ 42 w 129"/>
                          <a:gd name="T37" fmla="*/ 8 h 10"/>
                          <a:gd name="T38" fmla="*/ 21 w 129"/>
                          <a:gd name="T39" fmla="*/ 8 h 10"/>
                          <a:gd name="T40" fmla="*/ 0 w 129"/>
                          <a:gd name="T41" fmla="*/ 10 h 10"/>
                          <a:gd name="T42" fmla="*/ 0 w 129"/>
                          <a:gd name="T43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</a:cxnLst>
                        <a:rect l="0" t="0" r="r" b="b"/>
                        <a:pathLst>
                          <a:path w="129" h="10">
                            <a:moveTo>
                              <a:pt x="0" y="10"/>
                            </a:moveTo>
                            <a:lnTo>
                              <a:pt x="21" y="10"/>
                            </a:lnTo>
                            <a:lnTo>
                              <a:pt x="40" y="10"/>
                            </a:lnTo>
                            <a:lnTo>
                              <a:pt x="58" y="8"/>
                            </a:lnTo>
                            <a:lnTo>
                              <a:pt x="75" y="8"/>
                            </a:lnTo>
                            <a:lnTo>
                              <a:pt x="90" y="6"/>
                            </a:lnTo>
                            <a:lnTo>
                              <a:pt x="104" y="6"/>
                            </a:lnTo>
                            <a:lnTo>
                              <a:pt x="113" y="4"/>
                            </a:lnTo>
                            <a:lnTo>
                              <a:pt x="121" y="4"/>
                            </a:lnTo>
                            <a:lnTo>
                              <a:pt x="127" y="2"/>
                            </a:lnTo>
                            <a:lnTo>
                              <a:pt x="129" y="0"/>
                            </a:lnTo>
                            <a:lnTo>
                              <a:pt x="123" y="0"/>
                            </a:lnTo>
                            <a:lnTo>
                              <a:pt x="121" y="2"/>
                            </a:lnTo>
                            <a:lnTo>
                              <a:pt x="115" y="4"/>
                            </a:lnTo>
                            <a:lnTo>
                              <a:pt x="106" y="4"/>
                            </a:lnTo>
                            <a:lnTo>
                              <a:pt x="94" y="6"/>
                            </a:lnTo>
                            <a:lnTo>
                              <a:pt x="79" y="8"/>
                            </a:lnTo>
                            <a:lnTo>
                              <a:pt x="61" y="8"/>
                            </a:lnTo>
                            <a:lnTo>
                              <a:pt x="42" y="8"/>
                            </a:lnTo>
                            <a:lnTo>
                              <a:pt x="21" y="8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C6C6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5" name="Freeform 230">
                        <a:extLst>
                          <a:ext uri="{FF2B5EF4-FFF2-40B4-BE49-F238E27FC236}">
                            <a16:creationId xmlns:a16="http://schemas.microsoft.com/office/drawing/2014/main" id="{B6A1339E-7925-4C8F-8B6A-415AF7BBF5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61" cy="5"/>
                      </a:xfrm>
                      <a:custGeom>
                        <a:avLst/>
                        <a:gdLst>
                          <a:gd name="T0" fmla="*/ 0 w 123"/>
                          <a:gd name="T1" fmla="*/ 10 h 10"/>
                          <a:gd name="T2" fmla="*/ 21 w 123"/>
                          <a:gd name="T3" fmla="*/ 8 h 10"/>
                          <a:gd name="T4" fmla="*/ 42 w 123"/>
                          <a:gd name="T5" fmla="*/ 8 h 10"/>
                          <a:gd name="T6" fmla="*/ 61 w 123"/>
                          <a:gd name="T7" fmla="*/ 8 h 10"/>
                          <a:gd name="T8" fmla="*/ 79 w 123"/>
                          <a:gd name="T9" fmla="*/ 8 h 10"/>
                          <a:gd name="T10" fmla="*/ 94 w 123"/>
                          <a:gd name="T11" fmla="*/ 6 h 10"/>
                          <a:gd name="T12" fmla="*/ 106 w 123"/>
                          <a:gd name="T13" fmla="*/ 4 h 10"/>
                          <a:gd name="T14" fmla="*/ 115 w 123"/>
                          <a:gd name="T15" fmla="*/ 4 h 10"/>
                          <a:gd name="T16" fmla="*/ 121 w 123"/>
                          <a:gd name="T17" fmla="*/ 2 h 10"/>
                          <a:gd name="T18" fmla="*/ 123 w 123"/>
                          <a:gd name="T19" fmla="*/ 0 h 10"/>
                          <a:gd name="T20" fmla="*/ 117 w 123"/>
                          <a:gd name="T21" fmla="*/ 0 h 10"/>
                          <a:gd name="T22" fmla="*/ 115 w 123"/>
                          <a:gd name="T23" fmla="*/ 2 h 10"/>
                          <a:gd name="T24" fmla="*/ 109 w 123"/>
                          <a:gd name="T25" fmla="*/ 4 h 10"/>
                          <a:gd name="T26" fmla="*/ 102 w 123"/>
                          <a:gd name="T27" fmla="*/ 4 h 10"/>
                          <a:gd name="T28" fmla="*/ 90 w 123"/>
                          <a:gd name="T29" fmla="*/ 6 h 10"/>
                          <a:gd name="T30" fmla="*/ 75 w 123"/>
                          <a:gd name="T31" fmla="*/ 6 h 10"/>
                          <a:gd name="T32" fmla="*/ 59 w 123"/>
                          <a:gd name="T33" fmla="*/ 8 h 10"/>
                          <a:gd name="T34" fmla="*/ 40 w 123"/>
                          <a:gd name="T35" fmla="*/ 8 h 10"/>
                          <a:gd name="T36" fmla="*/ 21 w 123"/>
                          <a:gd name="T37" fmla="*/ 8 h 10"/>
                          <a:gd name="T38" fmla="*/ 0 w 123"/>
                          <a:gd name="T39" fmla="*/ 8 h 10"/>
                          <a:gd name="T40" fmla="*/ 0 w 123"/>
                          <a:gd name="T41" fmla="*/ 10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</a:cxnLst>
                        <a:rect l="0" t="0" r="r" b="b"/>
                        <a:pathLst>
                          <a:path w="123" h="10">
                            <a:moveTo>
                              <a:pt x="0" y="10"/>
                            </a:moveTo>
                            <a:lnTo>
                              <a:pt x="21" y="8"/>
                            </a:lnTo>
                            <a:lnTo>
                              <a:pt x="42" y="8"/>
                            </a:lnTo>
                            <a:lnTo>
                              <a:pt x="61" y="8"/>
                            </a:lnTo>
                            <a:lnTo>
                              <a:pt x="79" y="8"/>
                            </a:lnTo>
                            <a:lnTo>
                              <a:pt x="94" y="6"/>
                            </a:lnTo>
                            <a:lnTo>
                              <a:pt x="106" y="4"/>
                            </a:lnTo>
                            <a:lnTo>
                              <a:pt x="115" y="4"/>
                            </a:lnTo>
                            <a:lnTo>
                              <a:pt x="121" y="2"/>
                            </a:lnTo>
                            <a:lnTo>
                              <a:pt x="123" y="0"/>
                            </a:lnTo>
                            <a:lnTo>
                              <a:pt x="117" y="0"/>
                            </a:lnTo>
                            <a:lnTo>
                              <a:pt x="115" y="2"/>
                            </a:lnTo>
                            <a:lnTo>
                              <a:pt x="109" y="4"/>
                            </a:lnTo>
                            <a:lnTo>
                              <a:pt x="102" y="4"/>
                            </a:lnTo>
                            <a:lnTo>
                              <a:pt x="90" y="6"/>
                            </a:lnTo>
                            <a:lnTo>
                              <a:pt x="75" y="6"/>
                            </a:lnTo>
                            <a:lnTo>
                              <a:pt x="59" y="8"/>
                            </a:lnTo>
                            <a:lnTo>
                              <a:pt x="40" y="8"/>
                            </a:lnTo>
                            <a:lnTo>
                              <a:pt x="21" y="8"/>
                            </a:lnTo>
                            <a:lnTo>
                              <a:pt x="0" y="8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6B6B6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6" name="Freeform 231">
                        <a:extLst>
                          <a:ext uri="{FF2B5EF4-FFF2-40B4-BE49-F238E27FC236}">
                            <a16:creationId xmlns:a16="http://schemas.microsoft.com/office/drawing/2014/main" id="{0C3D5C30-AF12-4B29-9CED-F8B695162E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59" cy="4"/>
                      </a:xfrm>
                      <a:custGeom>
                        <a:avLst/>
                        <a:gdLst>
                          <a:gd name="T0" fmla="*/ 0 w 117"/>
                          <a:gd name="T1" fmla="*/ 8 h 8"/>
                          <a:gd name="T2" fmla="*/ 21 w 117"/>
                          <a:gd name="T3" fmla="*/ 8 h 8"/>
                          <a:gd name="T4" fmla="*/ 40 w 117"/>
                          <a:gd name="T5" fmla="*/ 8 h 8"/>
                          <a:gd name="T6" fmla="*/ 59 w 117"/>
                          <a:gd name="T7" fmla="*/ 8 h 8"/>
                          <a:gd name="T8" fmla="*/ 75 w 117"/>
                          <a:gd name="T9" fmla="*/ 6 h 8"/>
                          <a:gd name="T10" fmla="*/ 90 w 117"/>
                          <a:gd name="T11" fmla="*/ 6 h 8"/>
                          <a:gd name="T12" fmla="*/ 102 w 117"/>
                          <a:gd name="T13" fmla="*/ 4 h 8"/>
                          <a:gd name="T14" fmla="*/ 109 w 117"/>
                          <a:gd name="T15" fmla="*/ 4 h 8"/>
                          <a:gd name="T16" fmla="*/ 115 w 117"/>
                          <a:gd name="T17" fmla="*/ 2 h 8"/>
                          <a:gd name="T18" fmla="*/ 117 w 117"/>
                          <a:gd name="T19" fmla="*/ 0 h 8"/>
                          <a:gd name="T20" fmla="*/ 111 w 117"/>
                          <a:gd name="T21" fmla="*/ 0 h 8"/>
                          <a:gd name="T22" fmla="*/ 109 w 117"/>
                          <a:gd name="T23" fmla="*/ 2 h 8"/>
                          <a:gd name="T24" fmla="*/ 104 w 117"/>
                          <a:gd name="T25" fmla="*/ 4 h 8"/>
                          <a:gd name="T26" fmla="*/ 96 w 117"/>
                          <a:gd name="T27" fmla="*/ 4 h 8"/>
                          <a:gd name="T28" fmla="*/ 84 w 117"/>
                          <a:gd name="T29" fmla="*/ 6 h 8"/>
                          <a:gd name="T30" fmla="*/ 71 w 117"/>
                          <a:gd name="T31" fmla="*/ 6 h 8"/>
                          <a:gd name="T32" fmla="*/ 56 w 117"/>
                          <a:gd name="T33" fmla="*/ 8 h 8"/>
                          <a:gd name="T34" fmla="*/ 38 w 117"/>
                          <a:gd name="T35" fmla="*/ 8 h 8"/>
                          <a:gd name="T36" fmla="*/ 19 w 117"/>
                          <a:gd name="T37" fmla="*/ 8 h 8"/>
                          <a:gd name="T38" fmla="*/ 0 w 117"/>
                          <a:gd name="T39" fmla="*/ 8 h 8"/>
                          <a:gd name="T40" fmla="*/ 0 w 117"/>
                          <a:gd name="T41" fmla="*/ 8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</a:cxnLst>
                        <a:rect l="0" t="0" r="r" b="b"/>
                        <a:pathLst>
                          <a:path w="117" h="8">
                            <a:moveTo>
                              <a:pt x="0" y="8"/>
                            </a:moveTo>
                            <a:lnTo>
                              <a:pt x="21" y="8"/>
                            </a:lnTo>
                            <a:lnTo>
                              <a:pt x="40" y="8"/>
                            </a:lnTo>
                            <a:lnTo>
                              <a:pt x="59" y="8"/>
                            </a:lnTo>
                            <a:lnTo>
                              <a:pt x="75" y="6"/>
                            </a:lnTo>
                            <a:lnTo>
                              <a:pt x="90" y="6"/>
                            </a:lnTo>
                            <a:lnTo>
                              <a:pt x="102" y="4"/>
                            </a:lnTo>
                            <a:lnTo>
                              <a:pt x="109" y="4"/>
                            </a:lnTo>
                            <a:lnTo>
                              <a:pt x="115" y="2"/>
                            </a:lnTo>
                            <a:lnTo>
                              <a:pt x="117" y="0"/>
                            </a:lnTo>
                            <a:lnTo>
                              <a:pt x="111" y="0"/>
                            </a:lnTo>
                            <a:lnTo>
                              <a:pt x="109" y="2"/>
                            </a:lnTo>
                            <a:lnTo>
                              <a:pt x="104" y="4"/>
                            </a:lnTo>
                            <a:lnTo>
                              <a:pt x="96" y="4"/>
                            </a:lnTo>
                            <a:lnTo>
                              <a:pt x="84" y="6"/>
                            </a:lnTo>
                            <a:lnTo>
                              <a:pt x="71" y="6"/>
                            </a:lnTo>
                            <a:lnTo>
                              <a:pt x="56" y="8"/>
                            </a:lnTo>
                            <a:lnTo>
                              <a:pt x="38" y="8"/>
                            </a:lnTo>
                            <a:lnTo>
                              <a:pt x="19" y="8"/>
                            </a:lnTo>
                            <a:lnTo>
                              <a:pt x="0" y="8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6B6B6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7" name="Freeform 232">
                        <a:extLst>
                          <a:ext uri="{FF2B5EF4-FFF2-40B4-BE49-F238E27FC236}">
                            <a16:creationId xmlns:a16="http://schemas.microsoft.com/office/drawing/2014/main" id="{1CFEFDEB-B4D5-4F68-831B-BE3BF0AC7B9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56" cy="4"/>
                      </a:xfrm>
                      <a:custGeom>
                        <a:avLst/>
                        <a:gdLst>
                          <a:gd name="T0" fmla="*/ 0 w 111"/>
                          <a:gd name="T1" fmla="*/ 8 h 8"/>
                          <a:gd name="T2" fmla="*/ 19 w 111"/>
                          <a:gd name="T3" fmla="*/ 8 h 8"/>
                          <a:gd name="T4" fmla="*/ 38 w 111"/>
                          <a:gd name="T5" fmla="*/ 8 h 8"/>
                          <a:gd name="T6" fmla="*/ 56 w 111"/>
                          <a:gd name="T7" fmla="*/ 8 h 8"/>
                          <a:gd name="T8" fmla="*/ 71 w 111"/>
                          <a:gd name="T9" fmla="*/ 6 h 8"/>
                          <a:gd name="T10" fmla="*/ 84 w 111"/>
                          <a:gd name="T11" fmla="*/ 6 h 8"/>
                          <a:gd name="T12" fmla="*/ 96 w 111"/>
                          <a:gd name="T13" fmla="*/ 4 h 8"/>
                          <a:gd name="T14" fmla="*/ 104 w 111"/>
                          <a:gd name="T15" fmla="*/ 4 h 8"/>
                          <a:gd name="T16" fmla="*/ 109 w 111"/>
                          <a:gd name="T17" fmla="*/ 2 h 8"/>
                          <a:gd name="T18" fmla="*/ 111 w 111"/>
                          <a:gd name="T19" fmla="*/ 0 h 8"/>
                          <a:gd name="T20" fmla="*/ 106 w 111"/>
                          <a:gd name="T21" fmla="*/ 0 h 8"/>
                          <a:gd name="T22" fmla="*/ 104 w 111"/>
                          <a:gd name="T23" fmla="*/ 2 h 8"/>
                          <a:gd name="T24" fmla="*/ 98 w 111"/>
                          <a:gd name="T25" fmla="*/ 2 h 8"/>
                          <a:gd name="T26" fmla="*/ 90 w 111"/>
                          <a:gd name="T27" fmla="*/ 4 h 8"/>
                          <a:gd name="T28" fmla="*/ 81 w 111"/>
                          <a:gd name="T29" fmla="*/ 6 h 8"/>
                          <a:gd name="T30" fmla="*/ 67 w 111"/>
                          <a:gd name="T31" fmla="*/ 6 h 8"/>
                          <a:gd name="T32" fmla="*/ 54 w 111"/>
                          <a:gd name="T33" fmla="*/ 6 h 8"/>
                          <a:gd name="T34" fmla="*/ 36 w 111"/>
                          <a:gd name="T35" fmla="*/ 8 h 8"/>
                          <a:gd name="T36" fmla="*/ 19 w 111"/>
                          <a:gd name="T37" fmla="*/ 8 h 8"/>
                          <a:gd name="T38" fmla="*/ 0 w 111"/>
                          <a:gd name="T39" fmla="*/ 8 h 8"/>
                          <a:gd name="T40" fmla="*/ 0 w 111"/>
                          <a:gd name="T41" fmla="*/ 8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</a:cxnLst>
                        <a:rect l="0" t="0" r="r" b="b"/>
                        <a:pathLst>
                          <a:path w="111" h="8">
                            <a:moveTo>
                              <a:pt x="0" y="8"/>
                            </a:moveTo>
                            <a:lnTo>
                              <a:pt x="19" y="8"/>
                            </a:lnTo>
                            <a:lnTo>
                              <a:pt x="38" y="8"/>
                            </a:lnTo>
                            <a:lnTo>
                              <a:pt x="56" y="8"/>
                            </a:lnTo>
                            <a:lnTo>
                              <a:pt x="71" y="6"/>
                            </a:lnTo>
                            <a:lnTo>
                              <a:pt x="84" y="6"/>
                            </a:lnTo>
                            <a:lnTo>
                              <a:pt x="96" y="4"/>
                            </a:lnTo>
                            <a:lnTo>
                              <a:pt x="104" y="4"/>
                            </a:lnTo>
                            <a:lnTo>
                              <a:pt x="109" y="2"/>
                            </a:lnTo>
                            <a:lnTo>
                              <a:pt x="111" y="0"/>
                            </a:lnTo>
                            <a:lnTo>
                              <a:pt x="106" y="0"/>
                            </a:lnTo>
                            <a:lnTo>
                              <a:pt x="104" y="2"/>
                            </a:lnTo>
                            <a:lnTo>
                              <a:pt x="98" y="2"/>
                            </a:lnTo>
                            <a:lnTo>
                              <a:pt x="90" y="4"/>
                            </a:lnTo>
                            <a:lnTo>
                              <a:pt x="81" y="6"/>
                            </a:lnTo>
                            <a:lnTo>
                              <a:pt x="67" y="6"/>
                            </a:lnTo>
                            <a:lnTo>
                              <a:pt x="54" y="6"/>
                            </a:lnTo>
                            <a:lnTo>
                              <a:pt x="36" y="8"/>
                            </a:lnTo>
                            <a:lnTo>
                              <a:pt x="19" y="8"/>
                            </a:lnTo>
                            <a:lnTo>
                              <a:pt x="0" y="8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6A6A6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8" name="Freeform 233">
                        <a:extLst>
                          <a:ext uri="{FF2B5EF4-FFF2-40B4-BE49-F238E27FC236}">
                            <a16:creationId xmlns:a16="http://schemas.microsoft.com/office/drawing/2014/main" id="{8DF91CEB-7874-4574-ABA0-14862F9E35C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53" cy="4"/>
                      </a:xfrm>
                      <a:custGeom>
                        <a:avLst/>
                        <a:gdLst>
                          <a:gd name="T0" fmla="*/ 0 w 106"/>
                          <a:gd name="T1" fmla="*/ 8 h 8"/>
                          <a:gd name="T2" fmla="*/ 19 w 106"/>
                          <a:gd name="T3" fmla="*/ 8 h 8"/>
                          <a:gd name="T4" fmla="*/ 36 w 106"/>
                          <a:gd name="T5" fmla="*/ 8 h 8"/>
                          <a:gd name="T6" fmla="*/ 54 w 106"/>
                          <a:gd name="T7" fmla="*/ 6 h 8"/>
                          <a:gd name="T8" fmla="*/ 67 w 106"/>
                          <a:gd name="T9" fmla="*/ 6 h 8"/>
                          <a:gd name="T10" fmla="*/ 81 w 106"/>
                          <a:gd name="T11" fmla="*/ 6 h 8"/>
                          <a:gd name="T12" fmla="*/ 90 w 106"/>
                          <a:gd name="T13" fmla="*/ 4 h 8"/>
                          <a:gd name="T14" fmla="*/ 98 w 106"/>
                          <a:gd name="T15" fmla="*/ 2 h 8"/>
                          <a:gd name="T16" fmla="*/ 104 w 106"/>
                          <a:gd name="T17" fmla="*/ 2 h 8"/>
                          <a:gd name="T18" fmla="*/ 106 w 106"/>
                          <a:gd name="T19" fmla="*/ 0 h 8"/>
                          <a:gd name="T20" fmla="*/ 100 w 106"/>
                          <a:gd name="T21" fmla="*/ 0 h 8"/>
                          <a:gd name="T22" fmla="*/ 98 w 106"/>
                          <a:gd name="T23" fmla="*/ 2 h 8"/>
                          <a:gd name="T24" fmla="*/ 92 w 106"/>
                          <a:gd name="T25" fmla="*/ 4 h 8"/>
                          <a:gd name="T26" fmla="*/ 83 w 106"/>
                          <a:gd name="T27" fmla="*/ 4 h 8"/>
                          <a:gd name="T28" fmla="*/ 71 w 106"/>
                          <a:gd name="T29" fmla="*/ 6 h 8"/>
                          <a:gd name="T30" fmla="*/ 56 w 106"/>
                          <a:gd name="T31" fmla="*/ 6 h 8"/>
                          <a:gd name="T32" fmla="*/ 38 w 106"/>
                          <a:gd name="T33" fmla="*/ 6 h 8"/>
                          <a:gd name="T34" fmla="*/ 19 w 106"/>
                          <a:gd name="T35" fmla="*/ 8 h 8"/>
                          <a:gd name="T36" fmla="*/ 0 w 106"/>
                          <a:gd name="T37" fmla="*/ 8 h 8"/>
                          <a:gd name="T38" fmla="*/ 0 w 106"/>
                          <a:gd name="T39" fmla="*/ 8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</a:cxnLst>
                        <a:rect l="0" t="0" r="r" b="b"/>
                        <a:pathLst>
                          <a:path w="106" h="8">
                            <a:moveTo>
                              <a:pt x="0" y="8"/>
                            </a:moveTo>
                            <a:lnTo>
                              <a:pt x="19" y="8"/>
                            </a:lnTo>
                            <a:lnTo>
                              <a:pt x="36" y="8"/>
                            </a:lnTo>
                            <a:lnTo>
                              <a:pt x="54" y="6"/>
                            </a:lnTo>
                            <a:lnTo>
                              <a:pt x="67" y="6"/>
                            </a:lnTo>
                            <a:lnTo>
                              <a:pt x="81" y="6"/>
                            </a:lnTo>
                            <a:lnTo>
                              <a:pt x="90" y="4"/>
                            </a:lnTo>
                            <a:lnTo>
                              <a:pt x="98" y="2"/>
                            </a:lnTo>
                            <a:lnTo>
                              <a:pt x="104" y="2"/>
                            </a:lnTo>
                            <a:lnTo>
                              <a:pt x="106" y="0"/>
                            </a:lnTo>
                            <a:lnTo>
                              <a:pt x="100" y="0"/>
                            </a:lnTo>
                            <a:lnTo>
                              <a:pt x="98" y="2"/>
                            </a:lnTo>
                            <a:lnTo>
                              <a:pt x="92" y="4"/>
                            </a:lnTo>
                            <a:lnTo>
                              <a:pt x="83" y="4"/>
                            </a:lnTo>
                            <a:lnTo>
                              <a:pt x="71" y="6"/>
                            </a:lnTo>
                            <a:lnTo>
                              <a:pt x="56" y="6"/>
                            </a:lnTo>
                            <a:lnTo>
                              <a:pt x="38" y="6"/>
                            </a:lnTo>
                            <a:lnTo>
                              <a:pt x="19" y="8"/>
                            </a:lnTo>
                            <a:lnTo>
                              <a:pt x="0" y="8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69696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49" name="Freeform 234">
                        <a:extLst>
                          <a:ext uri="{FF2B5EF4-FFF2-40B4-BE49-F238E27FC236}">
                            <a16:creationId xmlns:a16="http://schemas.microsoft.com/office/drawing/2014/main" id="{E2FBE426-F2A6-41A3-A8C9-D97183EFBD0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50" cy="4"/>
                      </a:xfrm>
                      <a:custGeom>
                        <a:avLst/>
                        <a:gdLst>
                          <a:gd name="T0" fmla="*/ 0 w 100"/>
                          <a:gd name="T1" fmla="*/ 8 h 8"/>
                          <a:gd name="T2" fmla="*/ 19 w 100"/>
                          <a:gd name="T3" fmla="*/ 8 h 8"/>
                          <a:gd name="T4" fmla="*/ 38 w 100"/>
                          <a:gd name="T5" fmla="*/ 6 h 8"/>
                          <a:gd name="T6" fmla="*/ 56 w 100"/>
                          <a:gd name="T7" fmla="*/ 6 h 8"/>
                          <a:gd name="T8" fmla="*/ 71 w 100"/>
                          <a:gd name="T9" fmla="*/ 6 h 8"/>
                          <a:gd name="T10" fmla="*/ 83 w 100"/>
                          <a:gd name="T11" fmla="*/ 4 h 8"/>
                          <a:gd name="T12" fmla="*/ 92 w 100"/>
                          <a:gd name="T13" fmla="*/ 4 h 8"/>
                          <a:gd name="T14" fmla="*/ 98 w 100"/>
                          <a:gd name="T15" fmla="*/ 2 h 8"/>
                          <a:gd name="T16" fmla="*/ 100 w 100"/>
                          <a:gd name="T17" fmla="*/ 0 h 8"/>
                          <a:gd name="T18" fmla="*/ 94 w 100"/>
                          <a:gd name="T19" fmla="*/ 0 h 8"/>
                          <a:gd name="T20" fmla="*/ 92 w 100"/>
                          <a:gd name="T21" fmla="*/ 2 h 8"/>
                          <a:gd name="T22" fmla="*/ 86 w 100"/>
                          <a:gd name="T23" fmla="*/ 2 h 8"/>
                          <a:gd name="T24" fmla="*/ 77 w 100"/>
                          <a:gd name="T25" fmla="*/ 4 h 8"/>
                          <a:gd name="T26" fmla="*/ 65 w 100"/>
                          <a:gd name="T27" fmla="*/ 6 h 8"/>
                          <a:gd name="T28" fmla="*/ 52 w 100"/>
                          <a:gd name="T29" fmla="*/ 6 h 8"/>
                          <a:gd name="T30" fmla="*/ 36 w 100"/>
                          <a:gd name="T31" fmla="*/ 6 h 8"/>
                          <a:gd name="T32" fmla="*/ 19 w 100"/>
                          <a:gd name="T33" fmla="*/ 6 h 8"/>
                          <a:gd name="T34" fmla="*/ 0 w 100"/>
                          <a:gd name="T35" fmla="*/ 6 h 8"/>
                          <a:gd name="T36" fmla="*/ 0 w 100"/>
                          <a:gd name="T37" fmla="*/ 8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100" h="8">
                            <a:moveTo>
                              <a:pt x="0" y="8"/>
                            </a:moveTo>
                            <a:lnTo>
                              <a:pt x="19" y="8"/>
                            </a:lnTo>
                            <a:lnTo>
                              <a:pt x="38" y="6"/>
                            </a:lnTo>
                            <a:lnTo>
                              <a:pt x="56" y="6"/>
                            </a:lnTo>
                            <a:lnTo>
                              <a:pt x="71" y="6"/>
                            </a:lnTo>
                            <a:lnTo>
                              <a:pt x="83" y="4"/>
                            </a:lnTo>
                            <a:lnTo>
                              <a:pt x="92" y="4"/>
                            </a:lnTo>
                            <a:lnTo>
                              <a:pt x="98" y="2"/>
                            </a:lnTo>
                            <a:lnTo>
                              <a:pt x="100" y="0"/>
                            </a:lnTo>
                            <a:lnTo>
                              <a:pt x="94" y="0"/>
                            </a:lnTo>
                            <a:lnTo>
                              <a:pt x="92" y="2"/>
                            </a:lnTo>
                            <a:lnTo>
                              <a:pt x="86" y="2"/>
                            </a:lnTo>
                            <a:lnTo>
                              <a:pt x="77" y="4"/>
                            </a:lnTo>
                            <a:lnTo>
                              <a:pt x="65" y="6"/>
                            </a:lnTo>
                            <a:lnTo>
                              <a:pt x="52" y="6"/>
                            </a:lnTo>
                            <a:lnTo>
                              <a:pt x="36" y="6"/>
                            </a:lnTo>
                            <a:lnTo>
                              <a:pt x="19" y="6"/>
                            </a:lnTo>
                            <a:lnTo>
                              <a:pt x="0" y="6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69696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0" name="Freeform 235">
                        <a:extLst>
                          <a:ext uri="{FF2B5EF4-FFF2-40B4-BE49-F238E27FC236}">
                            <a16:creationId xmlns:a16="http://schemas.microsoft.com/office/drawing/2014/main" id="{C103E884-B034-44E7-8AA6-BCC370D61EB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47" cy="3"/>
                      </a:xfrm>
                      <a:custGeom>
                        <a:avLst/>
                        <a:gdLst>
                          <a:gd name="T0" fmla="*/ 0 w 94"/>
                          <a:gd name="T1" fmla="*/ 6 h 6"/>
                          <a:gd name="T2" fmla="*/ 19 w 94"/>
                          <a:gd name="T3" fmla="*/ 6 h 6"/>
                          <a:gd name="T4" fmla="*/ 36 w 94"/>
                          <a:gd name="T5" fmla="*/ 6 h 6"/>
                          <a:gd name="T6" fmla="*/ 52 w 94"/>
                          <a:gd name="T7" fmla="*/ 6 h 6"/>
                          <a:gd name="T8" fmla="*/ 65 w 94"/>
                          <a:gd name="T9" fmla="*/ 6 h 6"/>
                          <a:gd name="T10" fmla="*/ 77 w 94"/>
                          <a:gd name="T11" fmla="*/ 4 h 6"/>
                          <a:gd name="T12" fmla="*/ 86 w 94"/>
                          <a:gd name="T13" fmla="*/ 2 h 6"/>
                          <a:gd name="T14" fmla="*/ 92 w 94"/>
                          <a:gd name="T15" fmla="*/ 2 h 6"/>
                          <a:gd name="T16" fmla="*/ 94 w 94"/>
                          <a:gd name="T17" fmla="*/ 0 h 6"/>
                          <a:gd name="T18" fmla="*/ 88 w 94"/>
                          <a:gd name="T19" fmla="*/ 0 h 6"/>
                          <a:gd name="T20" fmla="*/ 86 w 94"/>
                          <a:gd name="T21" fmla="*/ 2 h 6"/>
                          <a:gd name="T22" fmla="*/ 81 w 94"/>
                          <a:gd name="T23" fmla="*/ 2 h 6"/>
                          <a:gd name="T24" fmla="*/ 73 w 94"/>
                          <a:gd name="T25" fmla="*/ 4 h 6"/>
                          <a:gd name="T26" fmla="*/ 61 w 94"/>
                          <a:gd name="T27" fmla="*/ 4 h 6"/>
                          <a:gd name="T28" fmla="*/ 50 w 94"/>
                          <a:gd name="T29" fmla="*/ 6 h 6"/>
                          <a:gd name="T30" fmla="*/ 34 w 94"/>
                          <a:gd name="T31" fmla="*/ 6 h 6"/>
                          <a:gd name="T32" fmla="*/ 17 w 94"/>
                          <a:gd name="T33" fmla="*/ 6 h 6"/>
                          <a:gd name="T34" fmla="*/ 0 w 94"/>
                          <a:gd name="T35" fmla="*/ 6 h 6"/>
                          <a:gd name="T36" fmla="*/ 0 w 94"/>
                          <a:gd name="T37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94" h="6">
                            <a:moveTo>
                              <a:pt x="0" y="6"/>
                            </a:moveTo>
                            <a:lnTo>
                              <a:pt x="19" y="6"/>
                            </a:lnTo>
                            <a:lnTo>
                              <a:pt x="36" y="6"/>
                            </a:lnTo>
                            <a:lnTo>
                              <a:pt x="52" y="6"/>
                            </a:lnTo>
                            <a:lnTo>
                              <a:pt x="65" y="6"/>
                            </a:lnTo>
                            <a:lnTo>
                              <a:pt x="77" y="4"/>
                            </a:lnTo>
                            <a:lnTo>
                              <a:pt x="86" y="2"/>
                            </a:lnTo>
                            <a:lnTo>
                              <a:pt x="92" y="2"/>
                            </a:lnTo>
                            <a:lnTo>
                              <a:pt x="94" y="0"/>
                            </a:lnTo>
                            <a:lnTo>
                              <a:pt x="88" y="0"/>
                            </a:lnTo>
                            <a:lnTo>
                              <a:pt x="86" y="2"/>
                            </a:lnTo>
                            <a:lnTo>
                              <a:pt x="81" y="2"/>
                            </a:lnTo>
                            <a:lnTo>
                              <a:pt x="73" y="4"/>
                            </a:lnTo>
                            <a:lnTo>
                              <a:pt x="61" y="4"/>
                            </a:lnTo>
                            <a:lnTo>
                              <a:pt x="50" y="6"/>
                            </a:lnTo>
                            <a:lnTo>
                              <a:pt x="34" y="6"/>
                            </a:lnTo>
                            <a:lnTo>
                              <a:pt x="17" y="6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8686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1" name="Freeform 236">
                        <a:extLst>
                          <a:ext uri="{FF2B5EF4-FFF2-40B4-BE49-F238E27FC236}">
                            <a16:creationId xmlns:a16="http://schemas.microsoft.com/office/drawing/2014/main" id="{F4985D99-0410-4161-A4EC-548C1A40118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44" cy="3"/>
                      </a:xfrm>
                      <a:custGeom>
                        <a:avLst/>
                        <a:gdLst>
                          <a:gd name="T0" fmla="*/ 0 w 88"/>
                          <a:gd name="T1" fmla="*/ 6 h 6"/>
                          <a:gd name="T2" fmla="*/ 17 w 88"/>
                          <a:gd name="T3" fmla="*/ 6 h 6"/>
                          <a:gd name="T4" fmla="*/ 34 w 88"/>
                          <a:gd name="T5" fmla="*/ 6 h 6"/>
                          <a:gd name="T6" fmla="*/ 50 w 88"/>
                          <a:gd name="T7" fmla="*/ 6 h 6"/>
                          <a:gd name="T8" fmla="*/ 61 w 88"/>
                          <a:gd name="T9" fmla="*/ 4 h 6"/>
                          <a:gd name="T10" fmla="*/ 73 w 88"/>
                          <a:gd name="T11" fmla="*/ 4 h 6"/>
                          <a:gd name="T12" fmla="*/ 81 w 88"/>
                          <a:gd name="T13" fmla="*/ 2 h 6"/>
                          <a:gd name="T14" fmla="*/ 86 w 88"/>
                          <a:gd name="T15" fmla="*/ 2 h 6"/>
                          <a:gd name="T16" fmla="*/ 88 w 88"/>
                          <a:gd name="T17" fmla="*/ 0 h 6"/>
                          <a:gd name="T18" fmla="*/ 83 w 88"/>
                          <a:gd name="T19" fmla="*/ 0 h 6"/>
                          <a:gd name="T20" fmla="*/ 81 w 88"/>
                          <a:gd name="T21" fmla="*/ 2 h 6"/>
                          <a:gd name="T22" fmla="*/ 75 w 88"/>
                          <a:gd name="T23" fmla="*/ 2 h 6"/>
                          <a:gd name="T24" fmla="*/ 67 w 88"/>
                          <a:gd name="T25" fmla="*/ 4 h 6"/>
                          <a:gd name="T26" fmla="*/ 58 w 88"/>
                          <a:gd name="T27" fmla="*/ 4 h 6"/>
                          <a:gd name="T28" fmla="*/ 46 w 88"/>
                          <a:gd name="T29" fmla="*/ 6 h 6"/>
                          <a:gd name="T30" fmla="*/ 33 w 88"/>
                          <a:gd name="T31" fmla="*/ 6 h 6"/>
                          <a:gd name="T32" fmla="*/ 17 w 88"/>
                          <a:gd name="T33" fmla="*/ 6 h 6"/>
                          <a:gd name="T34" fmla="*/ 0 w 88"/>
                          <a:gd name="T35" fmla="*/ 6 h 6"/>
                          <a:gd name="T36" fmla="*/ 0 w 88"/>
                          <a:gd name="T37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88" h="6">
                            <a:moveTo>
                              <a:pt x="0" y="6"/>
                            </a:moveTo>
                            <a:lnTo>
                              <a:pt x="17" y="6"/>
                            </a:lnTo>
                            <a:lnTo>
                              <a:pt x="34" y="6"/>
                            </a:lnTo>
                            <a:lnTo>
                              <a:pt x="50" y="6"/>
                            </a:lnTo>
                            <a:lnTo>
                              <a:pt x="61" y="4"/>
                            </a:lnTo>
                            <a:lnTo>
                              <a:pt x="73" y="4"/>
                            </a:lnTo>
                            <a:lnTo>
                              <a:pt x="81" y="2"/>
                            </a:lnTo>
                            <a:lnTo>
                              <a:pt x="86" y="2"/>
                            </a:lnTo>
                            <a:lnTo>
                              <a:pt x="88" y="0"/>
                            </a:lnTo>
                            <a:lnTo>
                              <a:pt x="83" y="0"/>
                            </a:lnTo>
                            <a:lnTo>
                              <a:pt x="81" y="2"/>
                            </a:lnTo>
                            <a:lnTo>
                              <a:pt x="75" y="2"/>
                            </a:lnTo>
                            <a:lnTo>
                              <a:pt x="67" y="4"/>
                            </a:lnTo>
                            <a:lnTo>
                              <a:pt x="58" y="4"/>
                            </a:lnTo>
                            <a:lnTo>
                              <a:pt x="46" y="6"/>
                            </a:lnTo>
                            <a:lnTo>
                              <a:pt x="33" y="6"/>
                            </a:lnTo>
                            <a:lnTo>
                              <a:pt x="17" y="6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767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2" name="Freeform 237">
                        <a:extLst>
                          <a:ext uri="{FF2B5EF4-FFF2-40B4-BE49-F238E27FC236}">
                            <a16:creationId xmlns:a16="http://schemas.microsoft.com/office/drawing/2014/main" id="{9A562330-F81C-499E-9705-186F93B4EBE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41" cy="3"/>
                      </a:xfrm>
                      <a:custGeom>
                        <a:avLst/>
                        <a:gdLst>
                          <a:gd name="T0" fmla="*/ 0 w 83"/>
                          <a:gd name="T1" fmla="*/ 6 h 6"/>
                          <a:gd name="T2" fmla="*/ 17 w 83"/>
                          <a:gd name="T3" fmla="*/ 6 h 6"/>
                          <a:gd name="T4" fmla="*/ 33 w 83"/>
                          <a:gd name="T5" fmla="*/ 6 h 6"/>
                          <a:gd name="T6" fmla="*/ 46 w 83"/>
                          <a:gd name="T7" fmla="*/ 6 h 6"/>
                          <a:gd name="T8" fmla="*/ 58 w 83"/>
                          <a:gd name="T9" fmla="*/ 4 h 6"/>
                          <a:gd name="T10" fmla="*/ 67 w 83"/>
                          <a:gd name="T11" fmla="*/ 4 h 6"/>
                          <a:gd name="T12" fmla="*/ 75 w 83"/>
                          <a:gd name="T13" fmla="*/ 2 h 6"/>
                          <a:gd name="T14" fmla="*/ 81 w 83"/>
                          <a:gd name="T15" fmla="*/ 2 h 6"/>
                          <a:gd name="T16" fmla="*/ 83 w 83"/>
                          <a:gd name="T17" fmla="*/ 0 h 6"/>
                          <a:gd name="T18" fmla="*/ 77 w 83"/>
                          <a:gd name="T19" fmla="*/ 0 h 6"/>
                          <a:gd name="T20" fmla="*/ 75 w 83"/>
                          <a:gd name="T21" fmla="*/ 2 h 6"/>
                          <a:gd name="T22" fmla="*/ 69 w 83"/>
                          <a:gd name="T23" fmla="*/ 2 h 6"/>
                          <a:gd name="T24" fmla="*/ 59 w 83"/>
                          <a:gd name="T25" fmla="*/ 4 h 6"/>
                          <a:gd name="T26" fmla="*/ 48 w 83"/>
                          <a:gd name="T27" fmla="*/ 4 h 6"/>
                          <a:gd name="T28" fmla="*/ 33 w 83"/>
                          <a:gd name="T29" fmla="*/ 6 h 6"/>
                          <a:gd name="T30" fmla="*/ 17 w 83"/>
                          <a:gd name="T31" fmla="*/ 6 h 6"/>
                          <a:gd name="T32" fmla="*/ 0 w 83"/>
                          <a:gd name="T33" fmla="*/ 6 h 6"/>
                          <a:gd name="T34" fmla="*/ 0 w 83"/>
                          <a:gd name="T35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83" h="6">
                            <a:moveTo>
                              <a:pt x="0" y="6"/>
                            </a:moveTo>
                            <a:lnTo>
                              <a:pt x="17" y="6"/>
                            </a:lnTo>
                            <a:lnTo>
                              <a:pt x="33" y="6"/>
                            </a:lnTo>
                            <a:lnTo>
                              <a:pt x="46" y="6"/>
                            </a:lnTo>
                            <a:lnTo>
                              <a:pt x="58" y="4"/>
                            </a:lnTo>
                            <a:lnTo>
                              <a:pt x="67" y="4"/>
                            </a:lnTo>
                            <a:lnTo>
                              <a:pt x="75" y="2"/>
                            </a:lnTo>
                            <a:lnTo>
                              <a:pt x="81" y="2"/>
                            </a:lnTo>
                            <a:lnTo>
                              <a:pt x="83" y="0"/>
                            </a:lnTo>
                            <a:lnTo>
                              <a:pt x="77" y="0"/>
                            </a:lnTo>
                            <a:lnTo>
                              <a:pt x="75" y="2"/>
                            </a:lnTo>
                            <a:lnTo>
                              <a:pt x="69" y="2"/>
                            </a:lnTo>
                            <a:lnTo>
                              <a:pt x="59" y="4"/>
                            </a:lnTo>
                            <a:lnTo>
                              <a:pt x="48" y="4"/>
                            </a:lnTo>
                            <a:lnTo>
                              <a:pt x="33" y="6"/>
                            </a:lnTo>
                            <a:lnTo>
                              <a:pt x="17" y="6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767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3" name="Freeform 238">
                        <a:extLst>
                          <a:ext uri="{FF2B5EF4-FFF2-40B4-BE49-F238E27FC236}">
                            <a16:creationId xmlns:a16="http://schemas.microsoft.com/office/drawing/2014/main" id="{E2AABFD1-14F5-42D9-A877-7DDAE7E548A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8" cy="3"/>
                      </a:xfrm>
                      <a:custGeom>
                        <a:avLst/>
                        <a:gdLst>
                          <a:gd name="T0" fmla="*/ 0 w 77"/>
                          <a:gd name="T1" fmla="*/ 6 h 6"/>
                          <a:gd name="T2" fmla="*/ 17 w 77"/>
                          <a:gd name="T3" fmla="*/ 6 h 6"/>
                          <a:gd name="T4" fmla="*/ 33 w 77"/>
                          <a:gd name="T5" fmla="*/ 6 h 6"/>
                          <a:gd name="T6" fmla="*/ 48 w 77"/>
                          <a:gd name="T7" fmla="*/ 4 h 6"/>
                          <a:gd name="T8" fmla="*/ 59 w 77"/>
                          <a:gd name="T9" fmla="*/ 4 h 6"/>
                          <a:gd name="T10" fmla="*/ 69 w 77"/>
                          <a:gd name="T11" fmla="*/ 2 h 6"/>
                          <a:gd name="T12" fmla="*/ 75 w 77"/>
                          <a:gd name="T13" fmla="*/ 2 h 6"/>
                          <a:gd name="T14" fmla="*/ 77 w 77"/>
                          <a:gd name="T15" fmla="*/ 0 h 6"/>
                          <a:gd name="T16" fmla="*/ 71 w 77"/>
                          <a:gd name="T17" fmla="*/ 0 h 6"/>
                          <a:gd name="T18" fmla="*/ 69 w 77"/>
                          <a:gd name="T19" fmla="*/ 2 h 6"/>
                          <a:gd name="T20" fmla="*/ 63 w 77"/>
                          <a:gd name="T21" fmla="*/ 2 h 6"/>
                          <a:gd name="T22" fmla="*/ 56 w 77"/>
                          <a:gd name="T23" fmla="*/ 4 h 6"/>
                          <a:gd name="T24" fmla="*/ 44 w 77"/>
                          <a:gd name="T25" fmla="*/ 4 h 6"/>
                          <a:gd name="T26" fmla="*/ 31 w 77"/>
                          <a:gd name="T27" fmla="*/ 4 h 6"/>
                          <a:gd name="T28" fmla="*/ 15 w 77"/>
                          <a:gd name="T29" fmla="*/ 6 h 6"/>
                          <a:gd name="T30" fmla="*/ 0 w 77"/>
                          <a:gd name="T31" fmla="*/ 6 h 6"/>
                          <a:gd name="T32" fmla="*/ 0 w 77"/>
                          <a:gd name="T33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77" h="6">
                            <a:moveTo>
                              <a:pt x="0" y="6"/>
                            </a:moveTo>
                            <a:lnTo>
                              <a:pt x="17" y="6"/>
                            </a:lnTo>
                            <a:lnTo>
                              <a:pt x="33" y="6"/>
                            </a:lnTo>
                            <a:lnTo>
                              <a:pt x="48" y="4"/>
                            </a:lnTo>
                            <a:lnTo>
                              <a:pt x="59" y="4"/>
                            </a:lnTo>
                            <a:lnTo>
                              <a:pt x="69" y="2"/>
                            </a:lnTo>
                            <a:lnTo>
                              <a:pt x="75" y="2"/>
                            </a:lnTo>
                            <a:lnTo>
                              <a:pt x="77" y="0"/>
                            </a:lnTo>
                            <a:lnTo>
                              <a:pt x="71" y="0"/>
                            </a:lnTo>
                            <a:lnTo>
                              <a:pt x="69" y="2"/>
                            </a:lnTo>
                            <a:lnTo>
                              <a:pt x="63" y="2"/>
                            </a:lnTo>
                            <a:lnTo>
                              <a:pt x="56" y="4"/>
                            </a:lnTo>
                            <a:lnTo>
                              <a:pt x="44" y="4"/>
                            </a:lnTo>
                            <a:lnTo>
                              <a:pt x="31" y="4"/>
                            </a:lnTo>
                            <a:lnTo>
                              <a:pt x="15" y="6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4" name="Freeform 239">
                        <a:extLst>
                          <a:ext uri="{FF2B5EF4-FFF2-40B4-BE49-F238E27FC236}">
                            <a16:creationId xmlns:a16="http://schemas.microsoft.com/office/drawing/2014/main" id="{B02BC28F-1049-4981-A212-53A1BBB9E4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6" cy="3"/>
                      </a:xfrm>
                      <a:custGeom>
                        <a:avLst/>
                        <a:gdLst>
                          <a:gd name="T0" fmla="*/ 0 w 71"/>
                          <a:gd name="T1" fmla="*/ 6 h 6"/>
                          <a:gd name="T2" fmla="*/ 15 w 71"/>
                          <a:gd name="T3" fmla="*/ 6 h 6"/>
                          <a:gd name="T4" fmla="*/ 31 w 71"/>
                          <a:gd name="T5" fmla="*/ 4 h 6"/>
                          <a:gd name="T6" fmla="*/ 44 w 71"/>
                          <a:gd name="T7" fmla="*/ 4 h 6"/>
                          <a:gd name="T8" fmla="*/ 56 w 71"/>
                          <a:gd name="T9" fmla="*/ 4 h 6"/>
                          <a:gd name="T10" fmla="*/ 63 w 71"/>
                          <a:gd name="T11" fmla="*/ 2 h 6"/>
                          <a:gd name="T12" fmla="*/ 69 w 71"/>
                          <a:gd name="T13" fmla="*/ 2 h 6"/>
                          <a:gd name="T14" fmla="*/ 71 w 71"/>
                          <a:gd name="T15" fmla="*/ 0 h 6"/>
                          <a:gd name="T16" fmla="*/ 65 w 71"/>
                          <a:gd name="T17" fmla="*/ 0 h 6"/>
                          <a:gd name="T18" fmla="*/ 63 w 71"/>
                          <a:gd name="T19" fmla="*/ 2 h 6"/>
                          <a:gd name="T20" fmla="*/ 58 w 71"/>
                          <a:gd name="T21" fmla="*/ 2 h 6"/>
                          <a:gd name="T22" fmla="*/ 50 w 71"/>
                          <a:gd name="T23" fmla="*/ 4 h 6"/>
                          <a:gd name="T24" fmla="*/ 40 w 71"/>
                          <a:gd name="T25" fmla="*/ 4 h 6"/>
                          <a:gd name="T26" fmla="*/ 29 w 71"/>
                          <a:gd name="T27" fmla="*/ 4 h 6"/>
                          <a:gd name="T28" fmla="*/ 15 w 71"/>
                          <a:gd name="T29" fmla="*/ 4 h 6"/>
                          <a:gd name="T30" fmla="*/ 0 w 71"/>
                          <a:gd name="T31" fmla="*/ 4 h 6"/>
                          <a:gd name="T32" fmla="*/ 0 w 71"/>
                          <a:gd name="T33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71" h="6">
                            <a:moveTo>
                              <a:pt x="0" y="6"/>
                            </a:moveTo>
                            <a:lnTo>
                              <a:pt x="15" y="6"/>
                            </a:lnTo>
                            <a:lnTo>
                              <a:pt x="31" y="4"/>
                            </a:lnTo>
                            <a:lnTo>
                              <a:pt x="44" y="4"/>
                            </a:lnTo>
                            <a:lnTo>
                              <a:pt x="56" y="4"/>
                            </a:lnTo>
                            <a:lnTo>
                              <a:pt x="63" y="2"/>
                            </a:lnTo>
                            <a:lnTo>
                              <a:pt x="69" y="2"/>
                            </a:lnTo>
                            <a:lnTo>
                              <a:pt x="71" y="0"/>
                            </a:lnTo>
                            <a:lnTo>
                              <a:pt x="65" y="0"/>
                            </a:lnTo>
                            <a:lnTo>
                              <a:pt x="63" y="2"/>
                            </a:lnTo>
                            <a:lnTo>
                              <a:pt x="58" y="2"/>
                            </a:lnTo>
                            <a:lnTo>
                              <a:pt x="50" y="4"/>
                            </a:lnTo>
                            <a:lnTo>
                              <a:pt x="40" y="4"/>
                            </a:lnTo>
                            <a:lnTo>
                              <a:pt x="29" y="4"/>
                            </a:lnTo>
                            <a:lnTo>
                              <a:pt x="15" y="4"/>
                            </a:lnTo>
                            <a:lnTo>
                              <a:pt x="0" y="4"/>
                            </a:lnTo>
                            <a:lnTo>
                              <a:pt x="0" y="6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5" name="Freeform 240">
                        <a:extLst>
                          <a:ext uri="{FF2B5EF4-FFF2-40B4-BE49-F238E27FC236}">
                            <a16:creationId xmlns:a16="http://schemas.microsoft.com/office/drawing/2014/main" id="{E17106E9-232D-4DA8-967E-C91FC446E23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3" cy="2"/>
                      </a:xfrm>
                      <a:custGeom>
                        <a:avLst/>
                        <a:gdLst>
                          <a:gd name="T0" fmla="*/ 0 w 65"/>
                          <a:gd name="T1" fmla="*/ 4 h 4"/>
                          <a:gd name="T2" fmla="*/ 15 w 65"/>
                          <a:gd name="T3" fmla="*/ 4 h 4"/>
                          <a:gd name="T4" fmla="*/ 29 w 65"/>
                          <a:gd name="T5" fmla="*/ 4 h 4"/>
                          <a:gd name="T6" fmla="*/ 40 w 65"/>
                          <a:gd name="T7" fmla="*/ 4 h 4"/>
                          <a:gd name="T8" fmla="*/ 50 w 65"/>
                          <a:gd name="T9" fmla="*/ 4 h 4"/>
                          <a:gd name="T10" fmla="*/ 58 w 65"/>
                          <a:gd name="T11" fmla="*/ 2 h 4"/>
                          <a:gd name="T12" fmla="*/ 63 w 65"/>
                          <a:gd name="T13" fmla="*/ 2 h 4"/>
                          <a:gd name="T14" fmla="*/ 65 w 65"/>
                          <a:gd name="T15" fmla="*/ 0 h 4"/>
                          <a:gd name="T16" fmla="*/ 59 w 65"/>
                          <a:gd name="T17" fmla="*/ 0 h 4"/>
                          <a:gd name="T18" fmla="*/ 58 w 65"/>
                          <a:gd name="T19" fmla="*/ 2 h 4"/>
                          <a:gd name="T20" fmla="*/ 54 w 65"/>
                          <a:gd name="T21" fmla="*/ 2 h 4"/>
                          <a:gd name="T22" fmla="*/ 46 w 65"/>
                          <a:gd name="T23" fmla="*/ 2 h 4"/>
                          <a:gd name="T24" fmla="*/ 36 w 65"/>
                          <a:gd name="T25" fmla="*/ 4 h 4"/>
                          <a:gd name="T26" fmla="*/ 27 w 65"/>
                          <a:gd name="T27" fmla="*/ 4 h 4"/>
                          <a:gd name="T28" fmla="*/ 13 w 65"/>
                          <a:gd name="T29" fmla="*/ 4 h 4"/>
                          <a:gd name="T30" fmla="*/ 0 w 65"/>
                          <a:gd name="T31" fmla="*/ 4 h 4"/>
                          <a:gd name="T32" fmla="*/ 0 w 65"/>
                          <a:gd name="T33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65" h="4">
                            <a:moveTo>
                              <a:pt x="0" y="4"/>
                            </a:moveTo>
                            <a:lnTo>
                              <a:pt x="15" y="4"/>
                            </a:lnTo>
                            <a:lnTo>
                              <a:pt x="29" y="4"/>
                            </a:lnTo>
                            <a:lnTo>
                              <a:pt x="40" y="4"/>
                            </a:lnTo>
                            <a:lnTo>
                              <a:pt x="50" y="4"/>
                            </a:lnTo>
                            <a:lnTo>
                              <a:pt x="58" y="2"/>
                            </a:lnTo>
                            <a:lnTo>
                              <a:pt x="63" y="2"/>
                            </a:lnTo>
                            <a:lnTo>
                              <a:pt x="65" y="0"/>
                            </a:lnTo>
                            <a:lnTo>
                              <a:pt x="59" y="0"/>
                            </a:lnTo>
                            <a:lnTo>
                              <a:pt x="58" y="2"/>
                            </a:lnTo>
                            <a:lnTo>
                              <a:pt x="54" y="2"/>
                            </a:lnTo>
                            <a:lnTo>
                              <a:pt x="46" y="2"/>
                            </a:lnTo>
                            <a:lnTo>
                              <a:pt x="36" y="4"/>
                            </a:lnTo>
                            <a:lnTo>
                              <a:pt x="27" y="4"/>
                            </a:lnTo>
                            <a:lnTo>
                              <a:pt x="13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6" name="Freeform 241">
                        <a:extLst>
                          <a:ext uri="{FF2B5EF4-FFF2-40B4-BE49-F238E27FC236}">
                            <a16:creationId xmlns:a16="http://schemas.microsoft.com/office/drawing/2014/main" id="{9C2F014D-3AD4-45D5-A6F2-9D4E29D798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0" cy="2"/>
                      </a:xfrm>
                      <a:custGeom>
                        <a:avLst/>
                        <a:gdLst>
                          <a:gd name="T0" fmla="*/ 0 w 59"/>
                          <a:gd name="T1" fmla="*/ 4 h 4"/>
                          <a:gd name="T2" fmla="*/ 13 w 59"/>
                          <a:gd name="T3" fmla="*/ 4 h 4"/>
                          <a:gd name="T4" fmla="*/ 27 w 59"/>
                          <a:gd name="T5" fmla="*/ 4 h 4"/>
                          <a:gd name="T6" fmla="*/ 36 w 59"/>
                          <a:gd name="T7" fmla="*/ 4 h 4"/>
                          <a:gd name="T8" fmla="*/ 46 w 59"/>
                          <a:gd name="T9" fmla="*/ 2 h 4"/>
                          <a:gd name="T10" fmla="*/ 54 w 59"/>
                          <a:gd name="T11" fmla="*/ 2 h 4"/>
                          <a:gd name="T12" fmla="*/ 58 w 59"/>
                          <a:gd name="T13" fmla="*/ 2 h 4"/>
                          <a:gd name="T14" fmla="*/ 59 w 59"/>
                          <a:gd name="T15" fmla="*/ 0 h 4"/>
                          <a:gd name="T16" fmla="*/ 54 w 59"/>
                          <a:gd name="T17" fmla="*/ 0 h 4"/>
                          <a:gd name="T18" fmla="*/ 52 w 59"/>
                          <a:gd name="T19" fmla="*/ 2 h 4"/>
                          <a:gd name="T20" fmla="*/ 46 w 59"/>
                          <a:gd name="T21" fmla="*/ 2 h 4"/>
                          <a:gd name="T22" fmla="*/ 38 w 59"/>
                          <a:gd name="T23" fmla="*/ 4 h 4"/>
                          <a:gd name="T24" fmla="*/ 27 w 59"/>
                          <a:gd name="T25" fmla="*/ 4 h 4"/>
                          <a:gd name="T26" fmla="*/ 13 w 59"/>
                          <a:gd name="T27" fmla="*/ 4 h 4"/>
                          <a:gd name="T28" fmla="*/ 0 w 59"/>
                          <a:gd name="T29" fmla="*/ 4 h 4"/>
                          <a:gd name="T30" fmla="*/ 0 w 59"/>
                          <a:gd name="T31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59" h="4">
                            <a:moveTo>
                              <a:pt x="0" y="4"/>
                            </a:moveTo>
                            <a:lnTo>
                              <a:pt x="13" y="4"/>
                            </a:lnTo>
                            <a:lnTo>
                              <a:pt x="27" y="4"/>
                            </a:lnTo>
                            <a:lnTo>
                              <a:pt x="36" y="4"/>
                            </a:lnTo>
                            <a:lnTo>
                              <a:pt x="46" y="2"/>
                            </a:lnTo>
                            <a:lnTo>
                              <a:pt x="54" y="2"/>
                            </a:lnTo>
                            <a:lnTo>
                              <a:pt x="58" y="2"/>
                            </a:lnTo>
                            <a:lnTo>
                              <a:pt x="59" y="0"/>
                            </a:lnTo>
                            <a:lnTo>
                              <a:pt x="54" y="0"/>
                            </a:lnTo>
                            <a:lnTo>
                              <a:pt x="52" y="2"/>
                            </a:lnTo>
                            <a:lnTo>
                              <a:pt x="46" y="2"/>
                            </a:lnTo>
                            <a:lnTo>
                              <a:pt x="38" y="4"/>
                            </a:lnTo>
                            <a:lnTo>
                              <a:pt x="27" y="4"/>
                            </a:lnTo>
                            <a:lnTo>
                              <a:pt x="13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7" name="Freeform 242">
                        <a:extLst>
                          <a:ext uri="{FF2B5EF4-FFF2-40B4-BE49-F238E27FC236}">
                            <a16:creationId xmlns:a16="http://schemas.microsoft.com/office/drawing/2014/main" id="{BBF1CDE8-BB60-4085-8A42-4DE870AE71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7" cy="2"/>
                      </a:xfrm>
                      <a:custGeom>
                        <a:avLst/>
                        <a:gdLst>
                          <a:gd name="T0" fmla="*/ 0 w 54"/>
                          <a:gd name="T1" fmla="*/ 4 h 4"/>
                          <a:gd name="T2" fmla="*/ 13 w 54"/>
                          <a:gd name="T3" fmla="*/ 4 h 4"/>
                          <a:gd name="T4" fmla="*/ 27 w 54"/>
                          <a:gd name="T5" fmla="*/ 4 h 4"/>
                          <a:gd name="T6" fmla="*/ 38 w 54"/>
                          <a:gd name="T7" fmla="*/ 4 h 4"/>
                          <a:gd name="T8" fmla="*/ 46 w 54"/>
                          <a:gd name="T9" fmla="*/ 2 h 4"/>
                          <a:gd name="T10" fmla="*/ 52 w 54"/>
                          <a:gd name="T11" fmla="*/ 2 h 4"/>
                          <a:gd name="T12" fmla="*/ 54 w 54"/>
                          <a:gd name="T13" fmla="*/ 0 h 4"/>
                          <a:gd name="T14" fmla="*/ 48 w 54"/>
                          <a:gd name="T15" fmla="*/ 0 h 4"/>
                          <a:gd name="T16" fmla="*/ 46 w 54"/>
                          <a:gd name="T17" fmla="*/ 2 h 4"/>
                          <a:gd name="T18" fmla="*/ 40 w 54"/>
                          <a:gd name="T19" fmla="*/ 2 h 4"/>
                          <a:gd name="T20" fmla="*/ 33 w 54"/>
                          <a:gd name="T21" fmla="*/ 2 h 4"/>
                          <a:gd name="T22" fmla="*/ 23 w 54"/>
                          <a:gd name="T23" fmla="*/ 4 h 4"/>
                          <a:gd name="T24" fmla="*/ 13 w 54"/>
                          <a:gd name="T25" fmla="*/ 4 h 4"/>
                          <a:gd name="T26" fmla="*/ 0 w 54"/>
                          <a:gd name="T27" fmla="*/ 4 h 4"/>
                          <a:gd name="T28" fmla="*/ 0 w 54"/>
                          <a:gd name="T29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</a:cxnLst>
                        <a:rect l="0" t="0" r="r" b="b"/>
                        <a:pathLst>
                          <a:path w="54" h="4">
                            <a:moveTo>
                              <a:pt x="0" y="4"/>
                            </a:moveTo>
                            <a:lnTo>
                              <a:pt x="13" y="4"/>
                            </a:lnTo>
                            <a:lnTo>
                              <a:pt x="27" y="4"/>
                            </a:lnTo>
                            <a:lnTo>
                              <a:pt x="38" y="4"/>
                            </a:lnTo>
                            <a:lnTo>
                              <a:pt x="46" y="2"/>
                            </a:lnTo>
                            <a:lnTo>
                              <a:pt x="52" y="2"/>
                            </a:lnTo>
                            <a:lnTo>
                              <a:pt x="54" y="0"/>
                            </a:lnTo>
                            <a:lnTo>
                              <a:pt x="48" y="0"/>
                            </a:lnTo>
                            <a:lnTo>
                              <a:pt x="46" y="2"/>
                            </a:lnTo>
                            <a:lnTo>
                              <a:pt x="40" y="2"/>
                            </a:lnTo>
                            <a:lnTo>
                              <a:pt x="33" y="2"/>
                            </a:lnTo>
                            <a:lnTo>
                              <a:pt x="23" y="4"/>
                            </a:lnTo>
                            <a:lnTo>
                              <a:pt x="13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8" name="Freeform 243">
                        <a:extLst>
                          <a:ext uri="{FF2B5EF4-FFF2-40B4-BE49-F238E27FC236}">
                            <a16:creationId xmlns:a16="http://schemas.microsoft.com/office/drawing/2014/main" id="{9891978D-E021-4FF5-9BDB-2133AD25E7D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4" cy="2"/>
                      </a:xfrm>
                      <a:custGeom>
                        <a:avLst/>
                        <a:gdLst>
                          <a:gd name="T0" fmla="*/ 0 w 48"/>
                          <a:gd name="T1" fmla="*/ 4 h 4"/>
                          <a:gd name="T2" fmla="*/ 13 w 48"/>
                          <a:gd name="T3" fmla="*/ 4 h 4"/>
                          <a:gd name="T4" fmla="*/ 23 w 48"/>
                          <a:gd name="T5" fmla="*/ 4 h 4"/>
                          <a:gd name="T6" fmla="*/ 33 w 48"/>
                          <a:gd name="T7" fmla="*/ 2 h 4"/>
                          <a:gd name="T8" fmla="*/ 40 w 48"/>
                          <a:gd name="T9" fmla="*/ 2 h 4"/>
                          <a:gd name="T10" fmla="*/ 46 w 48"/>
                          <a:gd name="T11" fmla="*/ 2 h 4"/>
                          <a:gd name="T12" fmla="*/ 48 w 48"/>
                          <a:gd name="T13" fmla="*/ 0 h 4"/>
                          <a:gd name="T14" fmla="*/ 42 w 48"/>
                          <a:gd name="T15" fmla="*/ 0 h 4"/>
                          <a:gd name="T16" fmla="*/ 40 w 48"/>
                          <a:gd name="T17" fmla="*/ 2 h 4"/>
                          <a:gd name="T18" fmla="*/ 36 w 48"/>
                          <a:gd name="T19" fmla="*/ 2 h 4"/>
                          <a:gd name="T20" fmla="*/ 29 w 48"/>
                          <a:gd name="T21" fmla="*/ 2 h 4"/>
                          <a:gd name="T22" fmla="*/ 21 w 48"/>
                          <a:gd name="T23" fmla="*/ 2 h 4"/>
                          <a:gd name="T24" fmla="*/ 11 w 48"/>
                          <a:gd name="T25" fmla="*/ 4 h 4"/>
                          <a:gd name="T26" fmla="*/ 0 w 48"/>
                          <a:gd name="T27" fmla="*/ 4 h 4"/>
                          <a:gd name="T28" fmla="*/ 0 w 48"/>
                          <a:gd name="T29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</a:cxnLst>
                        <a:rect l="0" t="0" r="r" b="b"/>
                        <a:pathLst>
                          <a:path w="48" h="4">
                            <a:moveTo>
                              <a:pt x="0" y="4"/>
                            </a:moveTo>
                            <a:lnTo>
                              <a:pt x="13" y="4"/>
                            </a:lnTo>
                            <a:lnTo>
                              <a:pt x="23" y="4"/>
                            </a:lnTo>
                            <a:lnTo>
                              <a:pt x="33" y="2"/>
                            </a:lnTo>
                            <a:lnTo>
                              <a:pt x="40" y="2"/>
                            </a:lnTo>
                            <a:lnTo>
                              <a:pt x="46" y="2"/>
                            </a:lnTo>
                            <a:lnTo>
                              <a:pt x="48" y="0"/>
                            </a:lnTo>
                            <a:lnTo>
                              <a:pt x="42" y="0"/>
                            </a:lnTo>
                            <a:lnTo>
                              <a:pt x="40" y="2"/>
                            </a:lnTo>
                            <a:lnTo>
                              <a:pt x="36" y="2"/>
                            </a:lnTo>
                            <a:lnTo>
                              <a:pt x="29" y="2"/>
                            </a:lnTo>
                            <a:lnTo>
                              <a:pt x="21" y="2"/>
                            </a:lnTo>
                            <a:lnTo>
                              <a:pt x="11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59" name="Freeform 244">
                        <a:extLst>
                          <a:ext uri="{FF2B5EF4-FFF2-40B4-BE49-F238E27FC236}">
                            <a16:creationId xmlns:a16="http://schemas.microsoft.com/office/drawing/2014/main" id="{0C3C9DD4-C8A8-453D-9456-078B9DFCCD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21" cy="2"/>
                      </a:xfrm>
                      <a:custGeom>
                        <a:avLst/>
                        <a:gdLst>
                          <a:gd name="T0" fmla="*/ 0 w 42"/>
                          <a:gd name="T1" fmla="*/ 4 h 4"/>
                          <a:gd name="T2" fmla="*/ 11 w 42"/>
                          <a:gd name="T3" fmla="*/ 4 h 4"/>
                          <a:gd name="T4" fmla="*/ 21 w 42"/>
                          <a:gd name="T5" fmla="*/ 2 h 4"/>
                          <a:gd name="T6" fmla="*/ 29 w 42"/>
                          <a:gd name="T7" fmla="*/ 2 h 4"/>
                          <a:gd name="T8" fmla="*/ 36 w 42"/>
                          <a:gd name="T9" fmla="*/ 2 h 4"/>
                          <a:gd name="T10" fmla="*/ 40 w 42"/>
                          <a:gd name="T11" fmla="*/ 2 h 4"/>
                          <a:gd name="T12" fmla="*/ 42 w 42"/>
                          <a:gd name="T13" fmla="*/ 0 h 4"/>
                          <a:gd name="T14" fmla="*/ 36 w 42"/>
                          <a:gd name="T15" fmla="*/ 0 h 4"/>
                          <a:gd name="T16" fmla="*/ 34 w 42"/>
                          <a:gd name="T17" fmla="*/ 2 h 4"/>
                          <a:gd name="T18" fmla="*/ 29 w 42"/>
                          <a:gd name="T19" fmla="*/ 2 h 4"/>
                          <a:gd name="T20" fmla="*/ 21 w 42"/>
                          <a:gd name="T21" fmla="*/ 2 h 4"/>
                          <a:gd name="T22" fmla="*/ 11 w 42"/>
                          <a:gd name="T23" fmla="*/ 2 h 4"/>
                          <a:gd name="T24" fmla="*/ 0 w 42"/>
                          <a:gd name="T25" fmla="*/ 2 h 4"/>
                          <a:gd name="T26" fmla="*/ 0 w 42"/>
                          <a:gd name="T27" fmla="*/ 4 h 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42" h="4">
                            <a:moveTo>
                              <a:pt x="0" y="4"/>
                            </a:moveTo>
                            <a:lnTo>
                              <a:pt x="11" y="4"/>
                            </a:lnTo>
                            <a:lnTo>
                              <a:pt x="21" y="2"/>
                            </a:lnTo>
                            <a:lnTo>
                              <a:pt x="29" y="2"/>
                            </a:lnTo>
                            <a:lnTo>
                              <a:pt x="36" y="2"/>
                            </a:lnTo>
                            <a:lnTo>
                              <a:pt x="40" y="2"/>
                            </a:lnTo>
                            <a:lnTo>
                              <a:pt x="42" y="0"/>
                            </a:lnTo>
                            <a:lnTo>
                              <a:pt x="36" y="0"/>
                            </a:lnTo>
                            <a:lnTo>
                              <a:pt x="34" y="2"/>
                            </a:lnTo>
                            <a:lnTo>
                              <a:pt x="29" y="2"/>
                            </a:lnTo>
                            <a:lnTo>
                              <a:pt x="21" y="2"/>
                            </a:lnTo>
                            <a:lnTo>
                              <a:pt x="11" y="2"/>
                            </a:lnTo>
                            <a:lnTo>
                              <a:pt x="0" y="2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0" name="Freeform 245">
                        <a:extLst>
                          <a:ext uri="{FF2B5EF4-FFF2-40B4-BE49-F238E27FC236}">
                            <a16:creationId xmlns:a16="http://schemas.microsoft.com/office/drawing/2014/main" id="{283F761C-8BF2-4401-9C01-B72A1188382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8" cy="1"/>
                      </a:xfrm>
                      <a:custGeom>
                        <a:avLst/>
                        <a:gdLst>
                          <a:gd name="T0" fmla="*/ 0 w 36"/>
                          <a:gd name="T1" fmla="*/ 2 h 2"/>
                          <a:gd name="T2" fmla="*/ 11 w 36"/>
                          <a:gd name="T3" fmla="*/ 2 h 2"/>
                          <a:gd name="T4" fmla="*/ 21 w 36"/>
                          <a:gd name="T5" fmla="*/ 2 h 2"/>
                          <a:gd name="T6" fmla="*/ 29 w 36"/>
                          <a:gd name="T7" fmla="*/ 2 h 2"/>
                          <a:gd name="T8" fmla="*/ 34 w 36"/>
                          <a:gd name="T9" fmla="*/ 2 h 2"/>
                          <a:gd name="T10" fmla="*/ 36 w 36"/>
                          <a:gd name="T11" fmla="*/ 0 h 2"/>
                          <a:gd name="T12" fmla="*/ 29 w 36"/>
                          <a:gd name="T13" fmla="*/ 0 h 2"/>
                          <a:gd name="T14" fmla="*/ 29 w 36"/>
                          <a:gd name="T15" fmla="*/ 2 h 2"/>
                          <a:gd name="T16" fmla="*/ 25 w 36"/>
                          <a:gd name="T17" fmla="*/ 2 h 2"/>
                          <a:gd name="T18" fmla="*/ 17 w 36"/>
                          <a:gd name="T19" fmla="*/ 2 h 2"/>
                          <a:gd name="T20" fmla="*/ 9 w 36"/>
                          <a:gd name="T21" fmla="*/ 2 h 2"/>
                          <a:gd name="T22" fmla="*/ 0 w 36"/>
                          <a:gd name="T23" fmla="*/ 2 h 2"/>
                          <a:gd name="T24" fmla="*/ 0 w 36"/>
                          <a:gd name="T25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</a:cxnLst>
                        <a:rect l="0" t="0" r="r" b="b"/>
                        <a:pathLst>
                          <a:path w="36" h="2">
                            <a:moveTo>
                              <a:pt x="0" y="2"/>
                            </a:moveTo>
                            <a:lnTo>
                              <a:pt x="11" y="2"/>
                            </a:lnTo>
                            <a:lnTo>
                              <a:pt x="21" y="2"/>
                            </a:lnTo>
                            <a:lnTo>
                              <a:pt x="29" y="2"/>
                            </a:lnTo>
                            <a:lnTo>
                              <a:pt x="34" y="2"/>
                            </a:lnTo>
                            <a:lnTo>
                              <a:pt x="36" y="0"/>
                            </a:lnTo>
                            <a:lnTo>
                              <a:pt x="29" y="0"/>
                            </a:lnTo>
                            <a:lnTo>
                              <a:pt x="29" y="2"/>
                            </a:lnTo>
                            <a:lnTo>
                              <a:pt x="25" y="2"/>
                            </a:lnTo>
                            <a:lnTo>
                              <a:pt x="17" y="2"/>
                            </a:lnTo>
                            <a:lnTo>
                              <a:pt x="9" y="2"/>
                            </a:lnTo>
                            <a:lnTo>
                              <a:pt x="0" y="2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1" name="Freeform 246">
                        <a:extLst>
                          <a:ext uri="{FF2B5EF4-FFF2-40B4-BE49-F238E27FC236}">
                            <a16:creationId xmlns:a16="http://schemas.microsoft.com/office/drawing/2014/main" id="{CFE99610-8066-4069-81F6-C68D163461A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4" cy="1"/>
                      </a:xfrm>
                      <a:custGeom>
                        <a:avLst/>
                        <a:gdLst>
                          <a:gd name="T0" fmla="*/ 0 w 29"/>
                          <a:gd name="T1" fmla="*/ 2 h 2"/>
                          <a:gd name="T2" fmla="*/ 9 w 29"/>
                          <a:gd name="T3" fmla="*/ 2 h 2"/>
                          <a:gd name="T4" fmla="*/ 17 w 29"/>
                          <a:gd name="T5" fmla="*/ 2 h 2"/>
                          <a:gd name="T6" fmla="*/ 25 w 29"/>
                          <a:gd name="T7" fmla="*/ 2 h 2"/>
                          <a:gd name="T8" fmla="*/ 29 w 29"/>
                          <a:gd name="T9" fmla="*/ 2 h 2"/>
                          <a:gd name="T10" fmla="*/ 29 w 29"/>
                          <a:gd name="T11" fmla="*/ 0 h 2"/>
                          <a:gd name="T12" fmla="*/ 23 w 29"/>
                          <a:gd name="T13" fmla="*/ 0 h 2"/>
                          <a:gd name="T14" fmla="*/ 23 w 29"/>
                          <a:gd name="T15" fmla="*/ 2 h 2"/>
                          <a:gd name="T16" fmla="*/ 17 w 29"/>
                          <a:gd name="T17" fmla="*/ 2 h 2"/>
                          <a:gd name="T18" fmla="*/ 9 w 29"/>
                          <a:gd name="T19" fmla="*/ 2 h 2"/>
                          <a:gd name="T20" fmla="*/ 0 w 29"/>
                          <a:gd name="T21" fmla="*/ 2 h 2"/>
                          <a:gd name="T22" fmla="*/ 0 w 29"/>
                          <a:gd name="T23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</a:cxnLst>
                        <a:rect l="0" t="0" r="r" b="b"/>
                        <a:pathLst>
                          <a:path w="29" h="2">
                            <a:moveTo>
                              <a:pt x="0" y="2"/>
                            </a:moveTo>
                            <a:lnTo>
                              <a:pt x="9" y="2"/>
                            </a:lnTo>
                            <a:lnTo>
                              <a:pt x="17" y="2"/>
                            </a:lnTo>
                            <a:lnTo>
                              <a:pt x="25" y="2"/>
                            </a:lnTo>
                            <a:lnTo>
                              <a:pt x="29" y="2"/>
                            </a:lnTo>
                            <a:lnTo>
                              <a:pt x="29" y="0"/>
                            </a:lnTo>
                            <a:lnTo>
                              <a:pt x="23" y="0"/>
                            </a:lnTo>
                            <a:lnTo>
                              <a:pt x="23" y="2"/>
                            </a:lnTo>
                            <a:lnTo>
                              <a:pt x="17" y="2"/>
                            </a:lnTo>
                            <a:lnTo>
                              <a:pt x="9" y="2"/>
                            </a:lnTo>
                            <a:lnTo>
                              <a:pt x="0" y="2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2" name="Freeform 247">
                        <a:extLst>
                          <a:ext uri="{FF2B5EF4-FFF2-40B4-BE49-F238E27FC236}">
                            <a16:creationId xmlns:a16="http://schemas.microsoft.com/office/drawing/2014/main" id="{DF161480-1C9F-4AE6-9A3D-0C1FA2B48B8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11" cy="1"/>
                      </a:xfrm>
                      <a:custGeom>
                        <a:avLst/>
                        <a:gdLst>
                          <a:gd name="T0" fmla="*/ 0 w 23"/>
                          <a:gd name="T1" fmla="*/ 2 h 2"/>
                          <a:gd name="T2" fmla="*/ 9 w 23"/>
                          <a:gd name="T3" fmla="*/ 2 h 2"/>
                          <a:gd name="T4" fmla="*/ 17 w 23"/>
                          <a:gd name="T5" fmla="*/ 2 h 2"/>
                          <a:gd name="T6" fmla="*/ 23 w 23"/>
                          <a:gd name="T7" fmla="*/ 2 h 2"/>
                          <a:gd name="T8" fmla="*/ 23 w 23"/>
                          <a:gd name="T9" fmla="*/ 0 h 2"/>
                          <a:gd name="T10" fmla="*/ 17 w 23"/>
                          <a:gd name="T11" fmla="*/ 0 h 2"/>
                          <a:gd name="T12" fmla="*/ 17 w 23"/>
                          <a:gd name="T13" fmla="*/ 0 h 2"/>
                          <a:gd name="T14" fmla="*/ 13 w 23"/>
                          <a:gd name="T15" fmla="*/ 2 h 2"/>
                          <a:gd name="T16" fmla="*/ 8 w 23"/>
                          <a:gd name="T17" fmla="*/ 2 h 2"/>
                          <a:gd name="T18" fmla="*/ 0 w 23"/>
                          <a:gd name="T19" fmla="*/ 2 h 2"/>
                          <a:gd name="T20" fmla="*/ 0 w 23"/>
                          <a:gd name="T21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23" h="2">
                            <a:moveTo>
                              <a:pt x="0" y="2"/>
                            </a:moveTo>
                            <a:lnTo>
                              <a:pt x="9" y="2"/>
                            </a:lnTo>
                            <a:lnTo>
                              <a:pt x="17" y="2"/>
                            </a:lnTo>
                            <a:lnTo>
                              <a:pt x="23" y="2"/>
                            </a:lnTo>
                            <a:lnTo>
                              <a:pt x="23" y="0"/>
                            </a:lnTo>
                            <a:lnTo>
                              <a:pt x="17" y="0"/>
                            </a:lnTo>
                            <a:lnTo>
                              <a:pt x="17" y="0"/>
                            </a:lnTo>
                            <a:lnTo>
                              <a:pt x="13" y="2"/>
                            </a:lnTo>
                            <a:lnTo>
                              <a:pt x="8" y="2"/>
                            </a:lnTo>
                            <a:lnTo>
                              <a:pt x="0" y="2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3" name="Freeform 248">
                        <a:extLst>
                          <a:ext uri="{FF2B5EF4-FFF2-40B4-BE49-F238E27FC236}">
                            <a16:creationId xmlns:a16="http://schemas.microsoft.com/office/drawing/2014/main" id="{167DE4A6-8D16-468D-ADC8-91BC447FF49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9" cy="1"/>
                      </a:xfrm>
                      <a:custGeom>
                        <a:avLst/>
                        <a:gdLst>
                          <a:gd name="T0" fmla="*/ 0 w 17"/>
                          <a:gd name="T1" fmla="*/ 2 h 2"/>
                          <a:gd name="T2" fmla="*/ 8 w 17"/>
                          <a:gd name="T3" fmla="*/ 2 h 2"/>
                          <a:gd name="T4" fmla="*/ 13 w 17"/>
                          <a:gd name="T5" fmla="*/ 2 h 2"/>
                          <a:gd name="T6" fmla="*/ 17 w 17"/>
                          <a:gd name="T7" fmla="*/ 0 h 2"/>
                          <a:gd name="T8" fmla="*/ 17 w 17"/>
                          <a:gd name="T9" fmla="*/ 0 h 2"/>
                          <a:gd name="T10" fmla="*/ 11 w 17"/>
                          <a:gd name="T11" fmla="*/ 0 h 2"/>
                          <a:gd name="T12" fmla="*/ 11 w 17"/>
                          <a:gd name="T13" fmla="*/ 0 h 2"/>
                          <a:gd name="T14" fmla="*/ 6 w 17"/>
                          <a:gd name="T15" fmla="*/ 2 h 2"/>
                          <a:gd name="T16" fmla="*/ 0 w 17"/>
                          <a:gd name="T17" fmla="*/ 2 h 2"/>
                          <a:gd name="T18" fmla="*/ 0 w 17"/>
                          <a:gd name="T19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7" h="2">
                            <a:moveTo>
                              <a:pt x="0" y="2"/>
                            </a:moveTo>
                            <a:lnTo>
                              <a:pt x="8" y="2"/>
                            </a:lnTo>
                            <a:lnTo>
                              <a:pt x="13" y="2"/>
                            </a:lnTo>
                            <a:lnTo>
                              <a:pt x="17" y="0"/>
                            </a:lnTo>
                            <a:lnTo>
                              <a:pt x="17" y="0"/>
                            </a:lnTo>
                            <a:lnTo>
                              <a:pt x="11" y="0"/>
                            </a:lnTo>
                            <a:lnTo>
                              <a:pt x="11" y="0"/>
                            </a:lnTo>
                            <a:lnTo>
                              <a:pt x="6" y="2"/>
                            </a:lnTo>
                            <a:lnTo>
                              <a:pt x="0" y="2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4" name="Freeform 249">
                        <a:extLst>
                          <a:ext uri="{FF2B5EF4-FFF2-40B4-BE49-F238E27FC236}">
                            <a16:creationId xmlns:a16="http://schemas.microsoft.com/office/drawing/2014/main" id="{1BDA25AC-11B1-4DB5-9E2B-7D45A07F6A0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6" cy="1"/>
                      </a:xfrm>
                      <a:custGeom>
                        <a:avLst/>
                        <a:gdLst>
                          <a:gd name="T0" fmla="*/ 0 w 11"/>
                          <a:gd name="T1" fmla="*/ 2 h 2"/>
                          <a:gd name="T2" fmla="*/ 6 w 11"/>
                          <a:gd name="T3" fmla="*/ 2 h 2"/>
                          <a:gd name="T4" fmla="*/ 11 w 11"/>
                          <a:gd name="T5" fmla="*/ 0 h 2"/>
                          <a:gd name="T6" fmla="*/ 11 w 11"/>
                          <a:gd name="T7" fmla="*/ 0 h 2"/>
                          <a:gd name="T8" fmla="*/ 6 w 11"/>
                          <a:gd name="T9" fmla="*/ 0 h 2"/>
                          <a:gd name="T10" fmla="*/ 6 w 11"/>
                          <a:gd name="T11" fmla="*/ 0 h 2"/>
                          <a:gd name="T12" fmla="*/ 0 w 11"/>
                          <a:gd name="T13" fmla="*/ 0 h 2"/>
                          <a:gd name="T14" fmla="*/ 0 w 11"/>
                          <a:gd name="T15" fmla="*/ 2 h 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1" h="2">
                            <a:moveTo>
                              <a:pt x="0" y="2"/>
                            </a:moveTo>
                            <a:lnTo>
                              <a:pt x="6" y="2"/>
                            </a:lnTo>
                            <a:lnTo>
                              <a:pt x="11" y="0"/>
                            </a:lnTo>
                            <a:lnTo>
                              <a:pt x="11" y="0"/>
                            </a:lnTo>
                            <a:lnTo>
                              <a:pt x="6" y="0"/>
                            </a:lnTo>
                            <a:lnTo>
                              <a:pt x="6" y="0"/>
                            </a:lnTo>
                            <a:lnTo>
                              <a:pt x="0" y="0"/>
                            </a:lnTo>
                            <a:lnTo>
                              <a:pt x="0" y="2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5" name="Freeform 250">
                        <a:extLst>
                          <a:ext uri="{FF2B5EF4-FFF2-40B4-BE49-F238E27FC236}">
                            <a16:creationId xmlns:a16="http://schemas.microsoft.com/office/drawing/2014/main" id="{ED54CCC2-C5DC-4C0F-8AC3-CC52DDED1E9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31" y="1416"/>
                        <a:ext cx="3" cy="1"/>
                      </a:xfrm>
                      <a:custGeom>
                        <a:avLst/>
                        <a:gdLst>
                          <a:gd name="T0" fmla="*/ 0 w 6"/>
                          <a:gd name="T1" fmla="*/ 6 w 6"/>
                          <a:gd name="T2" fmla="*/ 6 w 6"/>
                          <a:gd name="T3" fmla="*/ 0 w 6"/>
                          <a:gd name="T4" fmla="*/ 0 w 6"/>
                          <a:gd name="T5" fmla="*/ 0 w 6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  <a:cxn ang="0">
                            <a:pos x="T3" y="0"/>
                          </a:cxn>
                          <a:cxn ang="0">
                            <a:pos x="T4" y="0"/>
                          </a:cxn>
                          <a:cxn ang="0">
                            <a:pos x="T5" y="0"/>
                          </a:cxn>
                        </a:cxnLst>
                        <a:rect l="0" t="0" r="r" b="b"/>
                        <a:pathLst>
                          <a:path w="6">
                            <a:moveTo>
                              <a:pt x="0" y="0"/>
                            </a:moveTo>
                            <a:lnTo>
                              <a:pt x="6" y="0"/>
                            </a:lnTo>
                            <a:lnTo>
                              <a:pt x="6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666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6" name="Freeform 251">
                        <a:extLst>
                          <a:ext uri="{FF2B5EF4-FFF2-40B4-BE49-F238E27FC236}">
                            <a16:creationId xmlns:a16="http://schemas.microsoft.com/office/drawing/2014/main" id="{A32C53D9-8667-4B95-86B8-44B24157CDF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40" cy="64"/>
                      </a:xfrm>
                      <a:custGeom>
                        <a:avLst/>
                        <a:gdLst>
                          <a:gd name="T0" fmla="*/ 0 w 680"/>
                          <a:gd name="T1" fmla="*/ 0 h 127"/>
                          <a:gd name="T2" fmla="*/ 680 w 680"/>
                          <a:gd name="T3" fmla="*/ 0 h 127"/>
                          <a:gd name="T4" fmla="*/ 680 w 680"/>
                          <a:gd name="T5" fmla="*/ 127 h 127"/>
                          <a:gd name="T6" fmla="*/ 0 w 680"/>
                          <a:gd name="T7" fmla="*/ 127 h 127"/>
                          <a:gd name="T8" fmla="*/ 0 w 680"/>
                          <a:gd name="T9" fmla="*/ 0 h 127"/>
                          <a:gd name="T10" fmla="*/ 0 w 680"/>
                          <a:gd name="T11" fmla="*/ 0 h 127"/>
                          <a:gd name="T12" fmla="*/ 663 w 680"/>
                          <a:gd name="T13" fmla="*/ 0 h 127"/>
                          <a:gd name="T14" fmla="*/ 663 w 680"/>
                          <a:gd name="T15" fmla="*/ 127 h 127"/>
                          <a:gd name="T16" fmla="*/ 0 w 680"/>
                          <a:gd name="T17" fmla="*/ 127 h 127"/>
                          <a:gd name="T18" fmla="*/ 0 w 680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80" h="127">
                            <a:moveTo>
                              <a:pt x="0" y="0"/>
                            </a:moveTo>
                            <a:lnTo>
                              <a:pt x="680" y="0"/>
                            </a:lnTo>
                            <a:lnTo>
                              <a:pt x="68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663" y="0"/>
                            </a:lnTo>
                            <a:lnTo>
                              <a:pt x="66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7" name="Freeform 252">
                        <a:extLst>
                          <a:ext uri="{FF2B5EF4-FFF2-40B4-BE49-F238E27FC236}">
                            <a16:creationId xmlns:a16="http://schemas.microsoft.com/office/drawing/2014/main" id="{EBAA3654-ECCD-4029-8ECA-29D9ECCEE0D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32" cy="64"/>
                      </a:xfrm>
                      <a:custGeom>
                        <a:avLst/>
                        <a:gdLst>
                          <a:gd name="T0" fmla="*/ 0 w 663"/>
                          <a:gd name="T1" fmla="*/ 0 h 127"/>
                          <a:gd name="T2" fmla="*/ 663 w 663"/>
                          <a:gd name="T3" fmla="*/ 0 h 127"/>
                          <a:gd name="T4" fmla="*/ 663 w 663"/>
                          <a:gd name="T5" fmla="*/ 127 h 127"/>
                          <a:gd name="T6" fmla="*/ 0 w 663"/>
                          <a:gd name="T7" fmla="*/ 127 h 127"/>
                          <a:gd name="T8" fmla="*/ 0 w 663"/>
                          <a:gd name="T9" fmla="*/ 0 h 127"/>
                          <a:gd name="T10" fmla="*/ 0 w 663"/>
                          <a:gd name="T11" fmla="*/ 0 h 127"/>
                          <a:gd name="T12" fmla="*/ 646 w 663"/>
                          <a:gd name="T13" fmla="*/ 0 h 127"/>
                          <a:gd name="T14" fmla="*/ 646 w 663"/>
                          <a:gd name="T15" fmla="*/ 127 h 127"/>
                          <a:gd name="T16" fmla="*/ 0 w 663"/>
                          <a:gd name="T17" fmla="*/ 127 h 127"/>
                          <a:gd name="T18" fmla="*/ 0 w 66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63" h="127">
                            <a:moveTo>
                              <a:pt x="0" y="0"/>
                            </a:moveTo>
                            <a:lnTo>
                              <a:pt x="663" y="0"/>
                            </a:lnTo>
                            <a:lnTo>
                              <a:pt x="66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646" y="0"/>
                            </a:lnTo>
                            <a:lnTo>
                              <a:pt x="64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5E5E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8" name="Freeform 253">
                        <a:extLst>
                          <a:ext uri="{FF2B5EF4-FFF2-40B4-BE49-F238E27FC236}">
                            <a16:creationId xmlns:a16="http://schemas.microsoft.com/office/drawing/2014/main" id="{8CC1FB7B-6A54-43D2-AEC9-2532798E657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23" cy="64"/>
                      </a:xfrm>
                      <a:custGeom>
                        <a:avLst/>
                        <a:gdLst>
                          <a:gd name="T0" fmla="*/ 0 w 646"/>
                          <a:gd name="T1" fmla="*/ 0 h 127"/>
                          <a:gd name="T2" fmla="*/ 646 w 646"/>
                          <a:gd name="T3" fmla="*/ 0 h 127"/>
                          <a:gd name="T4" fmla="*/ 646 w 646"/>
                          <a:gd name="T5" fmla="*/ 127 h 127"/>
                          <a:gd name="T6" fmla="*/ 0 w 646"/>
                          <a:gd name="T7" fmla="*/ 127 h 127"/>
                          <a:gd name="T8" fmla="*/ 0 w 646"/>
                          <a:gd name="T9" fmla="*/ 0 h 127"/>
                          <a:gd name="T10" fmla="*/ 0 w 646"/>
                          <a:gd name="T11" fmla="*/ 0 h 127"/>
                          <a:gd name="T12" fmla="*/ 627 w 646"/>
                          <a:gd name="T13" fmla="*/ 0 h 127"/>
                          <a:gd name="T14" fmla="*/ 627 w 646"/>
                          <a:gd name="T15" fmla="*/ 127 h 127"/>
                          <a:gd name="T16" fmla="*/ 0 w 646"/>
                          <a:gd name="T17" fmla="*/ 127 h 127"/>
                          <a:gd name="T18" fmla="*/ 0 w 646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46" h="127">
                            <a:moveTo>
                              <a:pt x="0" y="0"/>
                            </a:moveTo>
                            <a:lnTo>
                              <a:pt x="646" y="0"/>
                            </a:lnTo>
                            <a:lnTo>
                              <a:pt x="64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627" y="0"/>
                            </a:lnTo>
                            <a:lnTo>
                              <a:pt x="62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4E4E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69" name="Freeform 254">
                        <a:extLst>
                          <a:ext uri="{FF2B5EF4-FFF2-40B4-BE49-F238E27FC236}">
                            <a16:creationId xmlns:a16="http://schemas.microsoft.com/office/drawing/2014/main" id="{5034F215-0DE6-4E96-BCD3-3509237B57A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13" cy="64"/>
                      </a:xfrm>
                      <a:custGeom>
                        <a:avLst/>
                        <a:gdLst>
                          <a:gd name="T0" fmla="*/ 0 w 627"/>
                          <a:gd name="T1" fmla="*/ 0 h 127"/>
                          <a:gd name="T2" fmla="*/ 627 w 627"/>
                          <a:gd name="T3" fmla="*/ 0 h 127"/>
                          <a:gd name="T4" fmla="*/ 627 w 627"/>
                          <a:gd name="T5" fmla="*/ 127 h 127"/>
                          <a:gd name="T6" fmla="*/ 0 w 627"/>
                          <a:gd name="T7" fmla="*/ 127 h 127"/>
                          <a:gd name="T8" fmla="*/ 0 w 627"/>
                          <a:gd name="T9" fmla="*/ 0 h 127"/>
                          <a:gd name="T10" fmla="*/ 0 w 627"/>
                          <a:gd name="T11" fmla="*/ 0 h 127"/>
                          <a:gd name="T12" fmla="*/ 609 w 627"/>
                          <a:gd name="T13" fmla="*/ 0 h 127"/>
                          <a:gd name="T14" fmla="*/ 609 w 627"/>
                          <a:gd name="T15" fmla="*/ 127 h 127"/>
                          <a:gd name="T16" fmla="*/ 0 w 627"/>
                          <a:gd name="T17" fmla="*/ 127 h 127"/>
                          <a:gd name="T18" fmla="*/ 0 w 62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27" h="127">
                            <a:moveTo>
                              <a:pt x="0" y="0"/>
                            </a:moveTo>
                            <a:lnTo>
                              <a:pt x="627" y="0"/>
                            </a:lnTo>
                            <a:lnTo>
                              <a:pt x="62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609" y="0"/>
                            </a:lnTo>
                            <a:lnTo>
                              <a:pt x="60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3E3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0" name="Freeform 255">
                        <a:extLst>
                          <a:ext uri="{FF2B5EF4-FFF2-40B4-BE49-F238E27FC236}">
                            <a16:creationId xmlns:a16="http://schemas.microsoft.com/office/drawing/2014/main" id="{8D534A6B-65B9-425C-B0D0-736D31B9AC6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05" cy="64"/>
                      </a:xfrm>
                      <a:custGeom>
                        <a:avLst/>
                        <a:gdLst>
                          <a:gd name="T0" fmla="*/ 0 w 609"/>
                          <a:gd name="T1" fmla="*/ 0 h 127"/>
                          <a:gd name="T2" fmla="*/ 609 w 609"/>
                          <a:gd name="T3" fmla="*/ 0 h 127"/>
                          <a:gd name="T4" fmla="*/ 609 w 609"/>
                          <a:gd name="T5" fmla="*/ 127 h 127"/>
                          <a:gd name="T6" fmla="*/ 0 w 609"/>
                          <a:gd name="T7" fmla="*/ 127 h 127"/>
                          <a:gd name="T8" fmla="*/ 0 w 609"/>
                          <a:gd name="T9" fmla="*/ 0 h 127"/>
                          <a:gd name="T10" fmla="*/ 0 w 609"/>
                          <a:gd name="T11" fmla="*/ 0 h 127"/>
                          <a:gd name="T12" fmla="*/ 592 w 609"/>
                          <a:gd name="T13" fmla="*/ 0 h 127"/>
                          <a:gd name="T14" fmla="*/ 592 w 609"/>
                          <a:gd name="T15" fmla="*/ 127 h 127"/>
                          <a:gd name="T16" fmla="*/ 0 w 609"/>
                          <a:gd name="T17" fmla="*/ 127 h 127"/>
                          <a:gd name="T18" fmla="*/ 0 w 609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09" h="127">
                            <a:moveTo>
                              <a:pt x="0" y="0"/>
                            </a:moveTo>
                            <a:lnTo>
                              <a:pt x="609" y="0"/>
                            </a:lnTo>
                            <a:lnTo>
                              <a:pt x="60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92" y="0"/>
                            </a:lnTo>
                            <a:lnTo>
                              <a:pt x="59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2E2E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1" name="Freeform 256">
                        <a:extLst>
                          <a:ext uri="{FF2B5EF4-FFF2-40B4-BE49-F238E27FC236}">
                            <a16:creationId xmlns:a16="http://schemas.microsoft.com/office/drawing/2014/main" id="{94612260-074C-45EF-B361-6FF110379CC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96" cy="64"/>
                      </a:xfrm>
                      <a:custGeom>
                        <a:avLst/>
                        <a:gdLst>
                          <a:gd name="T0" fmla="*/ 0 w 592"/>
                          <a:gd name="T1" fmla="*/ 0 h 127"/>
                          <a:gd name="T2" fmla="*/ 592 w 592"/>
                          <a:gd name="T3" fmla="*/ 0 h 127"/>
                          <a:gd name="T4" fmla="*/ 592 w 592"/>
                          <a:gd name="T5" fmla="*/ 127 h 127"/>
                          <a:gd name="T6" fmla="*/ 0 w 592"/>
                          <a:gd name="T7" fmla="*/ 127 h 127"/>
                          <a:gd name="T8" fmla="*/ 0 w 592"/>
                          <a:gd name="T9" fmla="*/ 0 h 127"/>
                          <a:gd name="T10" fmla="*/ 0 w 592"/>
                          <a:gd name="T11" fmla="*/ 0 h 127"/>
                          <a:gd name="T12" fmla="*/ 573 w 592"/>
                          <a:gd name="T13" fmla="*/ 0 h 127"/>
                          <a:gd name="T14" fmla="*/ 573 w 592"/>
                          <a:gd name="T15" fmla="*/ 127 h 127"/>
                          <a:gd name="T16" fmla="*/ 0 w 592"/>
                          <a:gd name="T17" fmla="*/ 127 h 127"/>
                          <a:gd name="T18" fmla="*/ 0 w 592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92" h="127">
                            <a:moveTo>
                              <a:pt x="0" y="0"/>
                            </a:moveTo>
                            <a:lnTo>
                              <a:pt x="592" y="0"/>
                            </a:lnTo>
                            <a:lnTo>
                              <a:pt x="59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73" y="0"/>
                            </a:lnTo>
                            <a:lnTo>
                              <a:pt x="57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1E1E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2" name="Freeform 257">
                        <a:extLst>
                          <a:ext uri="{FF2B5EF4-FFF2-40B4-BE49-F238E27FC236}">
                            <a16:creationId xmlns:a16="http://schemas.microsoft.com/office/drawing/2014/main" id="{E8610FD1-9AD0-442A-A440-1F2CFFAD364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86" cy="64"/>
                      </a:xfrm>
                      <a:custGeom>
                        <a:avLst/>
                        <a:gdLst>
                          <a:gd name="T0" fmla="*/ 0 w 573"/>
                          <a:gd name="T1" fmla="*/ 0 h 127"/>
                          <a:gd name="T2" fmla="*/ 573 w 573"/>
                          <a:gd name="T3" fmla="*/ 0 h 127"/>
                          <a:gd name="T4" fmla="*/ 573 w 573"/>
                          <a:gd name="T5" fmla="*/ 127 h 127"/>
                          <a:gd name="T6" fmla="*/ 0 w 573"/>
                          <a:gd name="T7" fmla="*/ 127 h 127"/>
                          <a:gd name="T8" fmla="*/ 0 w 573"/>
                          <a:gd name="T9" fmla="*/ 0 h 127"/>
                          <a:gd name="T10" fmla="*/ 0 w 573"/>
                          <a:gd name="T11" fmla="*/ 0 h 127"/>
                          <a:gd name="T12" fmla="*/ 555 w 573"/>
                          <a:gd name="T13" fmla="*/ 0 h 127"/>
                          <a:gd name="T14" fmla="*/ 555 w 573"/>
                          <a:gd name="T15" fmla="*/ 127 h 127"/>
                          <a:gd name="T16" fmla="*/ 0 w 573"/>
                          <a:gd name="T17" fmla="*/ 127 h 127"/>
                          <a:gd name="T18" fmla="*/ 0 w 57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73" h="127">
                            <a:moveTo>
                              <a:pt x="0" y="0"/>
                            </a:moveTo>
                            <a:lnTo>
                              <a:pt x="573" y="0"/>
                            </a:lnTo>
                            <a:lnTo>
                              <a:pt x="57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55" y="0"/>
                            </a:lnTo>
                            <a:lnTo>
                              <a:pt x="55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3" name="Freeform 258">
                        <a:extLst>
                          <a:ext uri="{FF2B5EF4-FFF2-40B4-BE49-F238E27FC236}">
                            <a16:creationId xmlns:a16="http://schemas.microsoft.com/office/drawing/2014/main" id="{DF0BC5E0-1A4C-4E09-BED1-488C35397E88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78" cy="64"/>
                      </a:xfrm>
                      <a:custGeom>
                        <a:avLst/>
                        <a:gdLst>
                          <a:gd name="T0" fmla="*/ 0 w 555"/>
                          <a:gd name="T1" fmla="*/ 0 h 127"/>
                          <a:gd name="T2" fmla="*/ 555 w 555"/>
                          <a:gd name="T3" fmla="*/ 0 h 127"/>
                          <a:gd name="T4" fmla="*/ 555 w 555"/>
                          <a:gd name="T5" fmla="*/ 127 h 127"/>
                          <a:gd name="T6" fmla="*/ 0 w 555"/>
                          <a:gd name="T7" fmla="*/ 127 h 127"/>
                          <a:gd name="T8" fmla="*/ 0 w 555"/>
                          <a:gd name="T9" fmla="*/ 0 h 127"/>
                          <a:gd name="T10" fmla="*/ 0 w 555"/>
                          <a:gd name="T11" fmla="*/ 0 h 127"/>
                          <a:gd name="T12" fmla="*/ 538 w 555"/>
                          <a:gd name="T13" fmla="*/ 0 h 127"/>
                          <a:gd name="T14" fmla="*/ 538 w 555"/>
                          <a:gd name="T15" fmla="*/ 127 h 127"/>
                          <a:gd name="T16" fmla="*/ 0 w 555"/>
                          <a:gd name="T17" fmla="*/ 127 h 127"/>
                          <a:gd name="T18" fmla="*/ 0 w 555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55" h="127">
                            <a:moveTo>
                              <a:pt x="0" y="0"/>
                            </a:moveTo>
                            <a:lnTo>
                              <a:pt x="555" y="0"/>
                            </a:lnTo>
                            <a:lnTo>
                              <a:pt x="55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38" y="0"/>
                            </a:lnTo>
                            <a:lnTo>
                              <a:pt x="53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FDFD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4" name="Freeform 259">
                        <a:extLst>
                          <a:ext uri="{FF2B5EF4-FFF2-40B4-BE49-F238E27FC236}">
                            <a16:creationId xmlns:a16="http://schemas.microsoft.com/office/drawing/2014/main" id="{813FECE6-5157-4C96-918B-571C705B7D1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69" cy="64"/>
                      </a:xfrm>
                      <a:custGeom>
                        <a:avLst/>
                        <a:gdLst>
                          <a:gd name="T0" fmla="*/ 0 w 538"/>
                          <a:gd name="T1" fmla="*/ 0 h 127"/>
                          <a:gd name="T2" fmla="*/ 538 w 538"/>
                          <a:gd name="T3" fmla="*/ 0 h 127"/>
                          <a:gd name="T4" fmla="*/ 538 w 538"/>
                          <a:gd name="T5" fmla="*/ 127 h 127"/>
                          <a:gd name="T6" fmla="*/ 0 w 538"/>
                          <a:gd name="T7" fmla="*/ 127 h 127"/>
                          <a:gd name="T8" fmla="*/ 0 w 538"/>
                          <a:gd name="T9" fmla="*/ 0 h 127"/>
                          <a:gd name="T10" fmla="*/ 0 w 538"/>
                          <a:gd name="T11" fmla="*/ 0 h 127"/>
                          <a:gd name="T12" fmla="*/ 519 w 538"/>
                          <a:gd name="T13" fmla="*/ 0 h 127"/>
                          <a:gd name="T14" fmla="*/ 519 w 538"/>
                          <a:gd name="T15" fmla="*/ 127 h 127"/>
                          <a:gd name="T16" fmla="*/ 0 w 538"/>
                          <a:gd name="T17" fmla="*/ 127 h 127"/>
                          <a:gd name="T18" fmla="*/ 0 w 538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38" h="127">
                            <a:moveTo>
                              <a:pt x="0" y="0"/>
                            </a:moveTo>
                            <a:lnTo>
                              <a:pt x="538" y="0"/>
                            </a:lnTo>
                            <a:lnTo>
                              <a:pt x="53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19" y="0"/>
                            </a:lnTo>
                            <a:lnTo>
                              <a:pt x="51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EDED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5" name="Freeform 260">
                        <a:extLst>
                          <a:ext uri="{FF2B5EF4-FFF2-40B4-BE49-F238E27FC236}">
                            <a16:creationId xmlns:a16="http://schemas.microsoft.com/office/drawing/2014/main" id="{0AD16B39-736C-47FD-8FD2-2238E89E7FF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59" cy="64"/>
                      </a:xfrm>
                      <a:custGeom>
                        <a:avLst/>
                        <a:gdLst>
                          <a:gd name="T0" fmla="*/ 0 w 519"/>
                          <a:gd name="T1" fmla="*/ 0 h 127"/>
                          <a:gd name="T2" fmla="*/ 519 w 519"/>
                          <a:gd name="T3" fmla="*/ 0 h 127"/>
                          <a:gd name="T4" fmla="*/ 519 w 519"/>
                          <a:gd name="T5" fmla="*/ 127 h 127"/>
                          <a:gd name="T6" fmla="*/ 0 w 519"/>
                          <a:gd name="T7" fmla="*/ 127 h 127"/>
                          <a:gd name="T8" fmla="*/ 0 w 519"/>
                          <a:gd name="T9" fmla="*/ 0 h 127"/>
                          <a:gd name="T10" fmla="*/ 0 w 519"/>
                          <a:gd name="T11" fmla="*/ 0 h 127"/>
                          <a:gd name="T12" fmla="*/ 502 w 519"/>
                          <a:gd name="T13" fmla="*/ 0 h 127"/>
                          <a:gd name="T14" fmla="*/ 502 w 519"/>
                          <a:gd name="T15" fmla="*/ 127 h 127"/>
                          <a:gd name="T16" fmla="*/ 0 w 519"/>
                          <a:gd name="T17" fmla="*/ 127 h 127"/>
                          <a:gd name="T18" fmla="*/ 0 w 519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19" h="127">
                            <a:moveTo>
                              <a:pt x="0" y="0"/>
                            </a:moveTo>
                            <a:lnTo>
                              <a:pt x="519" y="0"/>
                            </a:lnTo>
                            <a:lnTo>
                              <a:pt x="51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02" y="0"/>
                            </a:lnTo>
                            <a:lnTo>
                              <a:pt x="50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DDDD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6" name="Freeform 261">
                        <a:extLst>
                          <a:ext uri="{FF2B5EF4-FFF2-40B4-BE49-F238E27FC236}">
                            <a16:creationId xmlns:a16="http://schemas.microsoft.com/office/drawing/2014/main" id="{CA525B74-82BD-4B2A-A322-D88067F5402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51" cy="64"/>
                      </a:xfrm>
                      <a:custGeom>
                        <a:avLst/>
                        <a:gdLst>
                          <a:gd name="T0" fmla="*/ 0 w 502"/>
                          <a:gd name="T1" fmla="*/ 0 h 127"/>
                          <a:gd name="T2" fmla="*/ 502 w 502"/>
                          <a:gd name="T3" fmla="*/ 0 h 127"/>
                          <a:gd name="T4" fmla="*/ 502 w 502"/>
                          <a:gd name="T5" fmla="*/ 127 h 127"/>
                          <a:gd name="T6" fmla="*/ 0 w 502"/>
                          <a:gd name="T7" fmla="*/ 127 h 127"/>
                          <a:gd name="T8" fmla="*/ 0 w 502"/>
                          <a:gd name="T9" fmla="*/ 0 h 127"/>
                          <a:gd name="T10" fmla="*/ 0 w 502"/>
                          <a:gd name="T11" fmla="*/ 0 h 127"/>
                          <a:gd name="T12" fmla="*/ 484 w 502"/>
                          <a:gd name="T13" fmla="*/ 0 h 127"/>
                          <a:gd name="T14" fmla="*/ 484 w 502"/>
                          <a:gd name="T15" fmla="*/ 127 h 127"/>
                          <a:gd name="T16" fmla="*/ 0 w 502"/>
                          <a:gd name="T17" fmla="*/ 127 h 127"/>
                          <a:gd name="T18" fmla="*/ 0 w 502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02" h="127">
                            <a:moveTo>
                              <a:pt x="0" y="0"/>
                            </a:moveTo>
                            <a:lnTo>
                              <a:pt x="502" y="0"/>
                            </a:lnTo>
                            <a:lnTo>
                              <a:pt x="50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84" y="0"/>
                            </a:lnTo>
                            <a:lnTo>
                              <a:pt x="48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CDCD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7" name="Freeform 262">
                        <a:extLst>
                          <a:ext uri="{FF2B5EF4-FFF2-40B4-BE49-F238E27FC236}">
                            <a16:creationId xmlns:a16="http://schemas.microsoft.com/office/drawing/2014/main" id="{D003778F-6FDB-411C-8A96-9E139EC2183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42" cy="64"/>
                      </a:xfrm>
                      <a:custGeom>
                        <a:avLst/>
                        <a:gdLst>
                          <a:gd name="T0" fmla="*/ 0 w 484"/>
                          <a:gd name="T1" fmla="*/ 0 h 127"/>
                          <a:gd name="T2" fmla="*/ 484 w 484"/>
                          <a:gd name="T3" fmla="*/ 0 h 127"/>
                          <a:gd name="T4" fmla="*/ 484 w 484"/>
                          <a:gd name="T5" fmla="*/ 127 h 127"/>
                          <a:gd name="T6" fmla="*/ 0 w 484"/>
                          <a:gd name="T7" fmla="*/ 127 h 127"/>
                          <a:gd name="T8" fmla="*/ 0 w 484"/>
                          <a:gd name="T9" fmla="*/ 0 h 127"/>
                          <a:gd name="T10" fmla="*/ 0 w 484"/>
                          <a:gd name="T11" fmla="*/ 0 h 127"/>
                          <a:gd name="T12" fmla="*/ 465 w 484"/>
                          <a:gd name="T13" fmla="*/ 0 h 127"/>
                          <a:gd name="T14" fmla="*/ 465 w 484"/>
                          <a:gd name="T15" fmla="*/ 127 h 127"/>
                          <a:gd name="T16" fmla="*/ 0 w 484"/>
                          <a:gd name="T17" fmla="*/ 127 h 127"/>
                          <a:gd name="T18" fmla="*/ 0 w 484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84" h="127">
                            <a:moveTo>
                              <a:pt x="0" y="0"/>
                            </a:moveTo>
                            <a:lnTo>
                              <a:pt x="484" y="0"/>
                            </a:lnTo>
                            <a:lnTo>
                              <a:pt x="48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65" y="0"/>
                            </a:lnTo>
                            <a:lnTo>
                              <a:pt x="46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BDBD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8" name="Freeform 263">
                        <a:extLst>
                          <a:ext uri="{FF2B5EF4-FFF2-40B4-BE49-F238E27FC236}">
                            <a16:creationId xmlns:a16="http://schemas.microsoft.com/office/drawing/2014/main" id="{3373BF54-C028-49F0-99C0-F8615C312E9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32" cy="64"/>
                      </a:xfrm>
                      <a:custGeom>
                        <a:avLst/>
                        <a:gdLst>
                          <a:gd name="T0" fmla="*/ 0 w 465"/>
                          <a:gd name="T1" fmla="*/ 0 h 127"/>
                          <a:gd name="T2" fmla="*/ 465 w 465"/>
                          <a:gd name="T3" fmla="*/ 0 h 127"/>
                          <a:gd name="T4" fmla="*/ 465 w 465"/>
                          <a:gd name="T5" fmla="*/ 127 h 127"/>
                          <a:gd name="T6" fmla="*/ 0 w 465"/>
                          <a:gd name="T7" fmla="*/ 127 h 127"/>
                          <a:gd name="T8" fmla="*/ 0 w 465"/>
                          <a:gd name="T9" fmla="*/ 0 h 127"/>
                          <a:gd name="T10" fmla="*/ 0 w 465"/>
                          <a:gd name="T11" fmla="*/ 0 h 127"/>
                          <a:gd name="T12" fmla="*/ 448 w 465"/>
                          <a:gd name="T13" fmla="*/ 0 h 127"/>
                          <a:gd name="T14" fmla="*/ 448 w 465"/>
                          <a:gd name="T15" fmla="*/ 127 h 127"/>
                          <a:gd name="T16" fmla="*/ 0 w 465"/>
                          <a:gd name="T17" fmla="*/ 127 h 127"/>
                          <a:gd name="T18" fmla="*/ 0 w 465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65" h="127">
                            <a:moveTo>
                              <a:pt x="0" y="0"/>
                            </a:moveTo>
                            <a:lnTo>
                              <a:pt x="465" y="0"/>
                            </a:lnTo>
                            <a:lnTo>
                              <a:pt x="46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48" y="0"/>
                            </a:lnTo>
                            <a:lnTo>
                              <a:pt x="44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ADAD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79" name="Freeform 264">
                        <a:extLst>
                          <a:ext uri="{FF2B5EF4-FFF2-40B4-BE49-F238E27FC236}">
                            <a16:creationId xmlns:a16="http://schemas.microsoft.com/office/drawing/2014/main" id="{068153A4-EA3B-4023-BA55-4D8DBEAB3B4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24" cy="64"/>
                      </a:xfrm>
                      <a:custGeom>
                        <a:avLst/>
                        <a:gdLst>
                          <a:gd name="T0" fmla="*/ 0 w 448"/>
                          <a:gd name="T1" fmla="*/ 0 h 127"/>
                          <a:gd name="T2" fmla="*/ 448 w 448"/>
                          <a:gd name="T3" fmla="*/ 0 h 127"/>
                          <a:gd name="T4" fmla="*/ 448 w 448"/>
                          <a:gd name="T5" fmla="*/ 127 h 127"/>
                          <a:gd name="T6" fmla="*/ 0 w 448"/>
                          <a:gd name="T7" fmla="*/ 127 h 127"/>
                          <a:gd name="T8" fmla="*/ 0 w 448"/>
                          <a:gd name="T9" fmla="*/ 0 h 127"/>
                          <a:gd name="T10" fmla="*/ 0 w 448"/>
                          <a:gd name="T11" fmla="*/ 0 h 127"/>
                          <a:gd name="T12" fmla="*/ 430 w 448"/>
                          <a:gd name="T13" fmla="*/ 0 h 127"/>
                          <a:gd name="T14" fmla="*/ 430 w 448"/>
                          <a:gd name="T15" fmla="*/ 127 h 127"/>
                          <a:gd name="T16" fmla="*/ 0 w 448"/>
                          <a:gd name="T17" fmla="*/ 127 h 127"/>
                          <a:gd name="T18" fmla="*/ 0 w 448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48" h="127">
                            <a:moveTo>
                              <a:pt x="0" y="0"/>
                            </a:moveTo>
                            <a:lnTo>
                              <a:pt x="448" y="0"/>
                            </a:lnTo>
                            <a:lnTo>
                              <a:pt x="44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30" y="0"/>
                            </a:lnTo>
                            <a:lnTo>
                              <a:pt x="43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9D9D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0" name="Freeform 265">
                        <a:extLst>
                          <a:ext uri="{FF2B5EF4-FFF2-40B4-BE49-F238E27FC236}">
                            <a16:creationId xmlns:a16="http://schemas.microsoft.com/office/drawing/2014/main" id="{8BB4B1BC-826B-404A-BDDF-ED6F6245E5F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15" cy="64"/>
                      </a:xfrm>
                      <a:custGeom>
                        <a:avLst/>
                        <a:gdLst>
                          <a:gd name="T0" fmla="*/ 0 w 430"/>
                          <a:gd name="T1" fmla="*/ 0 h 127"/>
                          <a:gd name="T2" fmla="*/ 430 w 430"/>
                          <a:gd name="T3" fmla="*/ 0 h 127"/>
                          <a:gd name="T4" fmla="*/ 430 w 430"/>
                          <a:gd name="T5" fmla="*/ 127 h 127"/>
                          <a:gd name="T6" fmla="*/ 0 w 430"/>
                          <a:gd name="T7" fmla="*/ 127 h 127"/>
                          <a:gd name="T8" fmla="*/ 0 w 430"/>
                          <a:gd name="T9" fmla="*/ 0 h 127"/>
                          <a:gd name="T10" fmla="*/ 0 w 430"/>
                          <a:gd name="T11" fmla="*/ 0 h 127"/>
                          <a:gd name="T12" fmla="*/ 411 w 430"/>
                          <a:gd name="T13" fmla="*/ 0 h 127"/>
                          <a:gd name="T14" fmla="*/ 411 w 430"/>
                          <a:gd name="T15" fmla="*/ 127 h 127"/>
                          <a:gd name="T16" fmla="*/ 0 w 430"/>
                          <a:gd name="T17" fmla="*/ 127 h 127"/>
                          <a:gd name="T18" fmla="*/ 0 w 430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30" h="127">
                            <a:moveTo>
                              <a:pt x="0" y="0"/>
                            </a:moveTo>
                            <a:lnTo>
                              <a:pt x="430" y="0"/>
                            </a:lnTo>
                            <a:lnTo>
                              <a:pt x="43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411" y="0"/>
                            </a:lnTo>
                            <a:lnTo>
                              <a:pt x="41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8D8D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1" name="Freeform 266">
                        <a:extLst>
                          <a:ext uri="{FF2B5EF4-FFF2-40B4-BE49-F238E27FC236}">
                            <a16:creationId xmlns:a16="http://schemas.microsoft.com/office/drawing/2014/main" id="{E53E25D8-4F95-4C2F-B18A-FB51E23381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06" cy="64"/>
                      </a:xfrm>
                      <a:custGeom>
                        <a:avLst/>
                        <a:gdLst>
                          <a:gd name="T0" fmla="*/ 0 w 411"/>
                          <a:gd name="T1" fmla="*/ 0 h 127"/>
                          <a:gd name="T2" fmla="*/ 411 w 411"/>
                          <a:gd name="T3" fmla="*/ 0 h 127"/>
                          <a:gd name="T4" fmla="*/ 411 w 411"/>
                          <a:gd name="T5" fmla="*/ 127 h 127"/>
                          <a:gd name="T6" fmla="*/ 0 w 411"/>
                          <a:gd name="T7" fmla="*/ 127 h 127"/>
                          <a:gd name="T8" fmla="*/ 0 w 411"/>
                          <a:gd name="T9" fmla="*/ 0 h 127"/>
                          <a:gd name="T10" fmla="*/ 0 w 411"/>
                          <a:gd name="T11" fmla="*/ 0 h 127"/>
                          <a:gd name="T12" fmla="*/ 394 w 411"/>
                          <a:gd name="T13" fmla="*/ 0 h 127"/>
                          <a:gd name="T14" fmla="*/ 394 w 411"/>
                          <a:gd name="T15" fmla="*/ 127 h 127"/>
                          <a:gd name="T16" fmla="*/ 0 w 411"/>
                          <a:gd name="T17" fmla="*/ 127 h 127"/>
                          <a:gd name="T18" fmla="*/ 0 w 411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11" h="127">
                            <a:moveTo>
                              <a:pt x="0" y="0"/>
                            </a:moveTo>
                            <a:lnTo>
                              <a:pt x="411" y="0"/>
                            </a:lnTo>
                            <a:lnTo>
                              <a:pt x="41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94" y="0"/>
                            </a:lnTo>
                            <a:lnTo>
                              <a:pt x="39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7D7D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2" name="Freeform 267">
                        <a:extLst>
                          <a:ext uri="{FF2B5EF4-FFF2-40B4-BE49-F238E27FC236}">
                            <a16:creationId xmlns:a16="http://schemas.microsoft.com/office/drawing/2014/main" id="{F3F8D49F-28ED-408C-9598-08D620F2BCB0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97" cy="64"/>
                      </a:xfrm>
                      <a:custGeom>
                        <a:avLst/>
                        <a:gdLst>
                          <a:gd name="T0" fmla="*/ 0 w 394"/>
                          <a:gd name="T1" fmla="*/ 0 h 127"/>
                          <a:gd name="T2" fmla="*/ 394 w 394"/>
                          <a:gd name="T3" fmla="*/ 0 h 127"/>
                          <a:gd name="T4" fmla="*/ 394 w 394"/>
                          <a:gd name="T5" fmla="*/ 127 h 127"/>
                          <a:gd name="T6" fmla="*/ 0 w 394"/>
                          <a:gd name="T7" fmla="*/ 127 h 127"/>
                          <a:gd name="T8" fmla="*/ 0 w 394"/>
                          <a:gd name="T9" fmla="*/ 0 h 127"/>
                          <a:gd name="T10" fmla="*/ 0 w 394"/>
                          <a:gd name="T11" fmla="*/ 0 h 127"/>
                          <a:gd name="T12" fmla="*/ 377 w 394"/>
                          <a:gd name="T13" fmla="*/ 0 h 127"/>
                          <a:gd name="T14" fmla="*/ 377 w 394"/>
                          <a:gd name="T15" fmla="*/ 127 h 127"/>
                          <a:gd name="T16" fmla="*/ 0 w 394"/>
                          <a:gd name="T17" fmla="*/ 127 h 127"/>
                          <a:gd name="T18" fmla="*/ 0 w 394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94" h="127">
                            <a:moveTo>
                              <a:pt x="0" y="0"/>
                            </a:moveTo>
                            <a:lnTo>
                              <a:pt x="394" y="0"/>
                            </a:lnTo>
                            <a:lnTo>
                              <a:pt x="39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77" y="0"/>
                            </a:lnTo>
                            <a:lnTo>
                              <a:pt x="37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6D6D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3" name="Freeform 268">
                        <a:extLst>
                          <a:ext uri="{FF2B5EF4-FFF2-40B4-BE49-F238E27FC236}">
                            <a16:creationId xmlns:a16="http://schemas.microsoft.com/office/drawing/2014/main" id="{D84CACB4-968F-4FC4-8748-A0E5E102491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88" cy="64"/>
                      </a:xfrm>
                      <a:custGeom>
                        <a:avLst/>
                        <a:gdLst>
                          <a:gd name="T0" fmla="*/ 0 w 377"/>
                          <a:gd name="T1" fmla="*/ 0 h 127"/>
                          <a:gd name="T2" fmla="*/ 377 w 377"/>
                          <a:gd name="T3" fmla="*/ 0 h 127"/>
                          <a:gd name="T4" fmla="*/ 377 w 377"/>
                          <a:gd name="T5" fmla="*/ 127 h 127"/>
                          <a:gd name="T6" fmla="*/ 0 w 377"/>
                          <a:gd name="T7" fmla="*/ 127 h 127"/>
                          <a:gd name="T8" fmla="*/ 0 w 377"/>
                          <a:gd name="T9" fmla="*/ 0 h 127"/>
                          <a:gd name="T10" fmla="*/ 0 w 377"/>
                          <a:gd name="T11" fmla="*/ 0 h 127"/>
                          <a:gd name="T12" fmla="*/ 357 w 377"/>
                          <a:gd name="T13" fmla="*/ 0 h 127"/>
                          <a:gd name="T14" fmla="*/ 357 w 377"/>
                          <a:gd name="T15" fmla="*/ 127 h 127"/>
                          <a:gd name="T16" fmla="*/ 0 w 377"/>
                          <a:gd name="T17" fmla="*/ 127 h 127"/>
                          <a:gd name="T18" fmla="*/ 0 w 37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77" h="127">
                            <a:moveTo>
                              <a:pt x="0" y="0"/>
                            </a:moveTo>
                            <a:lnTo>
                              <a:pt x="377" y="0"/>
                            </a:lnTo>
                            <a:lnTo>
                              <a:pt x="37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57" y="0"/>
                            </a:lnTo>
                            <a:lnTo>
                              <a:pt x="35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5D5D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4" name="Freeform 269">
                        <a:extLst>
                          <a:ext uri="{FF2B5EF4-FFF2-40B4-BE49-F238E27FC236}">
                            <a16:creationId xmlns:a16="http://schemas.microsoft.com/office/drawing/2014/main" id="{BE346E7B-8317-4289-85F5-24920F56CF78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79" cy="64"/>
                      </a:xfrm>
                      <a:custGeom>
                        <a:avLst/>
                        <a:gdLst>
                          <a:gd name="T0" fmla="*/ 0 w 357"/>
                          <a:gd name="T1" fmla="*/ 0 h 127"/>
                          <a:gd name="T2" fmla="*/ 357 w 357"/>
                          <a:gd name="T3" fmla="*/ 0 h 127"/>
                          <a:gd name="T4" fmla="*/ 357 w 357"/>
                          <a:gd name="T5" fmla="*/ 127 h 127"/>
                          <a:gd name="T6" fmla="*/ 0 w 357"/>
                          <a:gd name="T7" fmla="*/ 127 h 127"/>
                          <a:gd name="T8" fmla="*/ 0 w 357"/>
                          <a:gd name="T9" fmla="*/ 0 h 127"/>
                          <a:gd name="T10" fmla="*/ 0 w 357"/>
                          <a:gd name="T11" fmla="*/ 0 h 127"/>
                          <a:gd name="T12" fmla="*/ 340 w 357"/>
                          <a:gd name="T13" fmla="*/ 0 h 127"/>
                          <a:gd name="T14" fmla="*/ 340 w 357"/>
                          <a:gd name="T15" fmla="*/ 127 h 127"/>
                          <a:gd name="T16" fmla="*/ 0 w 357"/>
                          <a:gd name="T17" fmla="*/ 127 h 127"/>
                          <a:gd name="T18" fmla="*/ 0 w 35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57" h="127">
                            <a:moveTo>
                              <a:pt x="0" y="0"/>
                            </a:moveTo>
                            <a:lnTo>
                              <a:pt x="357" y="0"/>
                            </a:lnTo>
                            <a:lnTo>
                              <a:pt x="35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40" y="0"/>
                            </a:lnTo>
                            <a:lnTo>
                              <a:pt x="34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4D4D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5" name="Freeform 270">
                        <a:extLst>
                          <a:ext uri="{FF2B5EF4-FFF2-40B4-BE49-F238E27FC236}">
                            <a16:creationId xmlns:a16="http://schemas.microsoft.com/office/drawing/2014/main" id="{6A01F613-C5BB-4B03-A74B-AA76507A15A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70" cy="64"/>
                      </a:xfrm>
                      <a:custGeom>
                        <a:avLst/>
                        <a:gdLst>
                          <a:gd name="T0" fmla="*/ 0 w 340"/>
                          <a:gd name="T1" fmla="*/ 0 h 127"/>
                          <a:gd name="T2" fmla="*/ 340 w 340"/>
                          <a:gd name="T3" fmla="*/ 0 h 127"/>
                          <a:gd name="T4" fmla="*/ 340 w 340"/>
                          <a:gd name="T5" fmla="*/ 127 h 127"/>
                          <a:gd name="T6" fmla="*/ 0 w 340"/>
                          <a:gd name="T7" fmla="*/ 127 h 127"/>
                          <a:gd name="T8" fmla="*/ 0 w 340"/>
                          <a:gd name="T9" fmla="*/ 0 h 127"/>
                          <a:gd name="T10" fmla="*/ 0 w 340"/>
                          <a:gd name="T11" fmla="*/ 0 h 127"/>
                          <a:gd name="T12" fmla="*/ 323 w 340"/>
                          <a:gd name="T13" fmla="*/ 0 h 127"/>
                          <a:gd name="T14" fmla="*/ 323 w 340"/>
                          <a:gd name="T15" fmla="*/ 127 h 127"/>
                          <a:gd name="T16" fmla="*/ 0 w 340"/>
                          <a:gd name="T17" fmla="*/ 127 h 127"/>
                          <a:gd name="T18" fmla="*/ 0 w 340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40" h="127">
                            <a:moveTo>
                              <a:pt x="0" y="0"/>
                            </a:moveTo>
                            <a:lnTo>
                              <a:pt x="340" y="0"/>
                            </a:lnTo>
                            <a:lnTo>
                              <a:pt x="34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23" y="0"/>
                            </a:lnTo>
                            <a:lnTo>
                              <a:pt x="32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3D3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6" name="Freeform 271">
                        <a:extLst>
                          <a:ext uri="{FF2B5EF4-FFF2-40B4-BE49-F238E27FC236}">
                            <a16:creationId xmlns:a16="http://schemas.microsoft.com/office/drawing/2014/main" id="{13ADEE95-ECBE-4E55-9D6E-166C5E52255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61" cy="64"/>
                      </a:xfrm>
                      <a:custGeom>
                        <a:avLst/>
                        <a:gdLst>
                          <a:gd name="T0" fmla="*/ 0 w 323"/>
                          <a:gd name="T1" fmla="*/ 0 h 127"/>
                          <a:gd name="T2" fmla="*/ 323 w 323"/>
                          <a:gd name="T3" fmla="*/ 0 h 127"/>
                          <a:gd name="T4" fmla="*/ 323 w 323"/>
                          <a:gd name="T5" fmla="*/ 127 h 127"/>
                          <a:gd name="T6" fmla="*/ 0 w 323"/>
                          <a:gd name="T7" fmla="*/ 127 h 127"/>
                          <a:gd name="T8" fmla="*/ 0 w 323"/>
                          <a:gd name="T9" fmla="*/ 0 h 127"/>
                          <a:gd name="T10" fmla="*/ 0 w 323"/>
                          <a:gd name="T11" fmla="*/ 0 h 127"/>
                          <a:gd name="T12" fmla="*/ 303 w 323"/>
                          <a:gd name="T13" fmla="*/ 0 h 127"/>
                          <a:gd name="T14" fmla="*/ 303 w 323"/>
                          <a:gd name="T15" fmla="*/ 127 h 127"/>
                          <a:gd name="T16" fmla="*/ 0 w 323"/>
                          <a:gd name="T17" fmla="*/ 127 h 127"/>
                          <a:gd name="T18" fmla="*/ 0 w 32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23" h="127">
                            <a:moveTo>
                              <a:pt x="0" y="0"/>
                            </a:moveTo>
                            <a:lnTo>
                              <a:pt x="323" y="0"/>
                            </a:lnTo>
                            <a:lnTo>
                              <a:pt x="32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03" y="0"/>
                            </a:lnTo>
                            <a:lnTo>
                              <a:pt x="30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2D2D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7" name="Freeform 272">
                        <a:extLst>
                          <a:ext uri="{FF2B5EF4-FFF2-40B4-BE49-F238E27FC236}">
                            <a16:creationId xmlns:a16="http://schemas.microsoft.com/office/drawing/2014/main" id="{8AA526F5-029A-40D5-89A0-8D5F8FBAB86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52" cy="64"/>
                      </a:xfrm>
                      <a:custGeom>
                        <a:avLst/>
                        <a:gdLst>
                          <a:gd name="T0" fmla="*/ 0 w 303"/>
                          <a:gd name="T1" fmla="*/ 0 h 127"/>
                          <a:gd name="T2" fmla="*/ 303 w 303"/>
                          <a:gd name="T3" fmla="*/ 0 h 127"/>
                          <a:gd name="T4" fmla="*/ 303 w 303"/>
                          <a:gd name="T5" fmla="*/ 127 h 127"/>
                          <a:gd name="T6" fmla="*/ 0 w 303"/>
                          <a:gd name="T7" fmla="*/ 127 h 127"/>
                          <a:gd name="T8" fmla="*/ 0 w 303"/>
                          <a:gd name="T9" fmla="*/ 0 h 127"/>
                          <a:gd name="T10" fmla="*/ 0 w 303"/>
                          <a:gd name="T11" fmla="*/ 0 h 127"/>
                          <a:gd name="T12" fmla="*/ 286 w 303"/>
                          <a:gd name="T13" fmla="*/ 0 h 127"/>
                          <a:gd name="T14" fmla="*/ 286 w 303"/>
                          <a:gd name="T15" fmla="*/ 127 h 127"/>
                          <a:gd name="T16" fmla="*/ 0 w 303"/>
                          <a:gd name="T17" fmla="*/ 127 h 127"/>
                          <a:gd name="T18" fmla="*/ 0 w 30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03" h="127">
                            <a:moveTo>
                              <a:pt x="0" y="0"/>
                            </a:moveTo>
                            <a:lnTo>
                              <a:pt x="303" y="0"/>
                            </a:lnTo>
                            <a:lnTo>
                              <a:pt x="30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86" y="0"/>
                            </a:lnTo>
                            <a:lnTo>
                              <a:pt x="28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1D1D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8" name="Freeform 273">
                        <a:extLst>
                          <a:ext uri="{FF2B5EF4-FFF2-40B4-BE49-F238E27FC236}">
                            <a16:creationId xmlns:a16="http://schemas.microsoft.com/office/drawing/2014/main" id="{B5D3FF21-A260-42CC-8450-97041B8E2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43" cy="64"/>
                      </a:xfrm>
                      <a:custGeom>
                        <a:avLst/>
                        <a:gdLst>
                          <a:gd name="T0" fmla="*/ 0 w 286"/>
                          <a:gd name="T1" fmla="*/ 0 h 127"/>
                          <a:gd name="T2" fmla="*/ 286 w 286"/>
                          <a:gd name="T3" fmla="*/ 0 h 127"/>
                          <a:gd name="T4" fmla="*/ 286 w 286"/>
                          <a:gd name="T5" fmla="*/ 127 h 127"/>
                          <a:gd name="T6" fmla="*/ 0 w 286"/>
                          <a:gd name="T7" fmla="*/ 127 h 127"/>
                          <a:gd name="T8" fmla="*/ 0 w 286"/>
                          <a:gd name="T9" fmla="*/ 0 h 127"/>
                          <a:gd name="T10" fmla="*/ 0 w 286"/>
                          <a:gd name="T11" fmla="*/ 0 h 127"/>
                          <a:gd name="T12" fmla="*/ 269 w 286"/>
                          <a:gd name="T13" fmla="*/ 0 h 127"/>
                          <a:gd name="T14" fmla="*/ 269 w 286"/>
                          <a:gd name="T15" fmla="*/ 127 h 127"/>
                          <a:gd name="T16" fmla="*/ 0 w 286"/>
                          <a:gd name="T17" fmla="*/ 127 h 127"/>
                          <a:gd name="T18" fmla="*/ 0 w 286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86" h="127">
                            <a:moveTo>
                              <a:pt x="0" y="0"/>
                            </a:moveTo>
                            <a:lnTo>
                              <a:pt x="286" y="0"/>
                            </a:lnTo>
                            <a:lnTo>
                              <a:pt x="28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69" y="0"/>
                            </a:lnTo>
                            <a:lnTo>
                              <a:pt x="26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D0D0D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89" name="Freeform 274">
                        <a:extLst>
                          <a:ext uri="{FF2B5EF4-FFF2-40B4-BE49-F238E27FC236}">
                            <a16:creationId xmlns:a16="http://schemas.microsoft.com/office/drawing/2014/main" id="{108C5DC8-2FAC-48B3-8B34-FBA07C289AD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34" cy="64"/>
                      </a:xfrm>
                      <a:custGeom>
                        <a:avLst/>
                        <a:gdLst>
                          <a:gd name="T0" fmla="*/ 0 w 269"/>
                          <a:gd name="T1" fmla="*/ 0 h 127"/>
                          <a:gd name="T2" fmla="*/ 269 w 269"/>
                          <a:gd name="T3" fmla="*/ 0 h 127"/>
                          <a:gd name="T4" fmla="*/ 269 w 269"/>
                          <a:gd name="T5" fmla="*/ 127 h 127"/>
                          <a:gd name="T6" fmla="*/ 0 w 269"/>
                          <a:gd name="T7" fmla="*/ 127 h 127"/>
                          <a:gd name="T8" fmla="*/ 0 w 269"/>
                          <a:gd name="T9" fmla="*/ 0 h 127"/>
                          <a:gd name="T10" fmla="*/ 0 w 269"/>
                          <a:gd name="T11" fmla="*/ 0 h 127"/>
                          <a:gd name="T12" fmla="*/ 250 w 269"/>
                          <a:gd name="T13" fmla="*/ 0 h 127"/>
                          <a:gd name="T14" fmla="*/ 250 w 269"/>
                          <a:gd name="T15" fmla="*/ 127 h 127"/>
                          <a:gd name="T16" fmla="*/ 0 w 269"/>
                          <a:gd name="T17" fmla="*/ 127 h 127"/>
                          <a:gd name="T18" fmla="*/ 0 w 269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69" h="127">
                            <a:moveTo>
                              <a:pt x="0" y="0"/>
                            </a:moveTo>
                            <a:lnTo>
                              <a:pt x="269" y="0"/>
                            </a:lnTo>
                            <a:lnTo>
                              <a:pt x="269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50" y="0"/>
                            </a:lnTo>
                            <a:lnTo>
                              <a:pt x="25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FCFC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0" name="Freeform 275">
                        <a:extLst>
                          <a:ext uri="{FF2B5EF4-FFF2-40B4-BE49-F238E27FC236}">
                            <a16:creationId xmlns:a16="http://schemas.microsoft.com/office/drawing/2014/main" id="{60116767-B3C0-49E7-B6B9-BFA28CE0D89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25" cy="64"/>
                      </a:xfrm>
                      <a:custGeom>
                        <a:avLst/>
                        <a:gdLst>
                          <a:gd name="T0" fmla="*/ 0 w 250"/>
                          <a:gd name="T1" fmla="*/ 0 h 127"/>
                          <a:gd name="T2" fmla="*/ 250 w 250"/>
                          <a:gd name="T3" fmla="*/ 0 h 127"/>
                          <a:gd name="T4" fmla="*/ 250 w 250"/>
                          <a:gd name="T5" fmla="*/ 127 h 127"/>
                          <a:gd name="T6" fmla="*/ 0 w 250"/>
                          <a:gd name="T7" fmla="*/ 127 h 127"/>
                          <a:gd name="T8" fmla="*/ 0 w 250"/>
                          <a:gd name="T9" fmla="*/ 0 h 127"/>
                          <a:gd name="T10" fmla="*/ 0 w 250"/>
                          <a:gd name="T11" fmla="*/ 0 h 127"/>
                          <a:gd name="T12" fmla="*/ 232 w 250"/>
                          <a:gd name="T13" fmla="*/ 0 h 127"/>
                          <a:gd name="T14" fmla="*/ 232 w 250"/>
                          <a:gd name="T15" fmla="*/ 127 h 127"/>
                          <a:gd name="T16" fmla="*/ 0 w 250"/>
                          <a:gd name="T17" fmla="*/ 127 h 127"/>
                          <a:gd name="T18" fmla="*/ 0 w 250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50" h="127">
                            <a:moveTo>
                              <a:pt x="0" y="0"/>
                            </a:moveTo>
                            <a:lnTo>
                              <a:pt x="250" y="0"/>
                            </a:lnTo>
                            <a:lnTo>
                              <a:pt x="25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32" y="0"/>
                            </a:lnTo>
                            <a:lnTo>
                              <a:pt x="23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ECEC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1" name="Freeform 276">
                        <a:extLst>
                          <a:ext uri="{FF2B5EF4-FFF2-40B4-BE49-F238E27FC236}">
                            <a16:creationId xmlns:a16="http://schemas.microsoft.com/office/drawing/2014/main" id="{DE1B0BD9-DE2C-4C4A-8E2B-510DDE683DF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16" cy="64"/>
                      </a:xfrm>
                      <a:custGeom>
                        <a:avLst/>
                        <a:gdLst>
                          <a:gd name="T0" fmla="*/ 0 w 232"/>
                          <a:gd name="T1" fmla="*/ 0 h 127"/>
                          <a:gd name="T2" fmla="*/ 232 w 232"/>
                          <a:gd name="T3" fmla="*/ 0 h 127"/>
                          <a:gd name="T4" fmla="*/ 232 w 232"/>
                          <a:gd name="T5" fmla="*/ 127 h 127"/>
                          <a:gd name="T6" fmla="*/ 0 w 232"/>
                          <a:gd name="T7" fmla="*/ 127 h 127"/>
                          <a:gd name="T8" fmla="*/ 0 w 232"/>
                          <a:gd name="T9" fmla="*/ 0 h 127"/>
                          <a:gd name="T10" fmla="*/ 0 w 232"/>
                          <a:gd name="T11" fmla="*/ 0 h 127"/>
                          <a:gd name="T12" fmla="*/ 215 w 232"/>
                          <a:gd name="T13" fmla="*/ 0 h 127"/>
                          <a:gd name="T14" fmla="*/ 215 w 232"/>
                          <a:gd name="T15" fmla="*/ 127 h 127"/>
                          <a:gd name="T16" fmla="*/ 0 w 232"/>
                          <a:gd name="T17" fmla="*/ 127 h 127"/>
                          <a:gd name="T18" fmla="*/ 0 w 232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32" h="127">
                            <a:moveTo>
                              <a:pt x="0" y="0"/>
                            </a:moveTo>
                            <a:lnTo>
                              <a:pt x="232" y="0"/>
                            </a:lnTo>
                            <a:lnTo>
                              <a:pt x="23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215" y="0"/>
                            </a:lnTo>
                            <a:lnTo>
                              <a:pt x="21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DCDC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2" name="Freeform 277">
                        <a:extLst>
                          <a:ext uri="{FF2B5EF4-FFF2-40B4-BE49-F238E27FC236}">
                            <a16:creationId xmlns:a16="http://schemas.microsoft.com/office/drawing/2014/main" id="{27A51ADE-F8CD-4DE7-BB99-3A4D0703CCF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07" cy="64"/>
                      </a:xfrm>
                      <a:custGeom>
                        <a:avLst/>
                        <a:gdLst>
                          <a:gd name="T0" fmla="*/ 0 w 215"/>
                          <a:gd name="T1" fmla="*/ 0 h 127"/>
                          <a:gd name="T2" fmla="*/ 215 w 215"/>
                          <a:gd name="T3" fmla="*/ 0 h 127"/>
                          <a:gd name="T4" fmla="*/ 215 w 215"/>
                          <a:gd name="T5" fmla="*/ 127 h 127"/>
                          <a:gd name="T6" fmla="*/ 0 w 215"/>
                          <a:gd name="T7" fmla="*/ 127 h 127"/>
                          <a:gd name="T8" fmla="*/ 0 w 215"/>
                          <a:gd name="T9" fmla="*/ 0 h 127"/>
                          <a:gd name="T10" fmla="*/ 0 w 215"/>
                          <a:gd name="T11" fmla="*/ 0 h 127"/>
                          <a:gd name="T12" fmla="*/ 196 w 215"/>
                          <a:gd name="T13" fmla="*/ 0 h 127"/>
                          <a:gd name="T14" fmla="*/ 196 w 215"/>
                          <a:gd name="T15" fmla="*/ 127 h 127"/>
                          <a:gd name="T16" fmla="*/ 0 w 215"/>
                          <a:gd name="T17" fmla="*/ 127 h 127"/>
                          <a:gd name="T18" fmla="*/ 0 w 215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15" h="127">
                            <a:moveTo>
                              <a:pt x="0" y="0"/>
                            </a:moveTo>
                            <a:lnTo>
                              <a:pt x="215" y="0"/>
                            </a:lnTo>
                            <a:lnTo>
                              <a:pt x="21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96" y="0"/>
                            </a:lnTo>
                            <a:lnTo>
                              <a:pt x="19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3" name="Freeform 278">
                        <a:extLst>
                          <a:ext uri="{FF2B5EF4-FFF2-40B4-BE49-F238E27FC236}">
                            <a16:creationId xmlns:a16="http://schemas.microsoft.com/office/drawing/2014/main" id="{9240822F-C115-436C-A8FD-6B2B856C5DC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98" cy="64"/>
                      </a:xfrm>
                      <a:custGeom>
                        <a:avLst/>
                        <a:gdLst>
                          <a:gd name="T0" fmla="*/ 0 w 196"/>
                          <a:gd name="T1" fmla="*/ 0 h 127"/>
                          <a:gd name="T2" fmla="*/ 196 w 196"/>
                          <a:gd name="T3" fmla="*/ 0 h 127"/>
                          <a:gd name="T4" fmla="*/ 196 w 196"/>
                          <a:gd name="T5" fmla="*/ 127 h 127"/>
                          <a:gd name="T6" fmla="*/ 0 w 196"/>
                          <a:gd name="T7" fmla="*/ 127 h 127"/>
                          <a:gd name="T8" fmla="*/ 0 w 196"/>
                          <a:gd name="T9" fmla="*/ 0 h 127"/>
                          <a:gd name="T10" fmla="*/ 0 w 196"/>
                          <a:gd name="T11" fmla="*/ 0 h 127"/>
                          <a:gd name="T12" fmla="*/ 178 w 196"/>
                          <a:gd name="T13" fmla="*/ 0 h 127"/>
                          <a:gd name="T14" fmla="*/ 178 w 196"/>
                          <a:gd name="T15" fmla="*/ 127 h 127"/>
                          <a:gd name="T16" fmla="*/ 0 w 196"/>
                          <a:gd name="T17" fmla="*/ 127 h 127"/>
                          <a:gd name="T18" fmla="*/ 0 w 196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96" h="127">
                            <a:moveTo>
                              <a:pt x="0" y="0"/>
                            </a:moveTo>
                            <a:lnTo>
                              <a:pt x="196" y="0"/>
                            </a:lnTo>
                            <a:lnTo>
                              <a:pt x="196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78" y="0"/>
                            </a:lnTo>
                            <a:lnTo>
                              <a:pt x="17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BCBC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4" name="Freeform 279">
                        <a:extLst>
                          <a:ext uri="{FF2B5EF4-FFF2-40B4-BE49-F238E27FC236}">
                            <a16:creationId xmlns:a16="http://schemas.microsoft.com/office/drawing/2014/main" id="{F08A0B6D-0760-4DD6-8704-E4FFA703E4B5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89" cy="64"/>
                      </a:xfrm>
                      <a:custGeom>
                        <a:avLst/>
                        <a:gdLst>
                          <a:gd name="T0" fmla="*/ 0 w 178"/>
                          <a:gd name="T1" fmla="*/ 0 h 127"/>
                          <a:gd name="T2" fmla="*/ 178 w 178"/>
                          <a:gd name="T3" fmla="*/ 0 h 127"/>
                          <a:gd name="T4" fmla="*/ 178 w 178"/>
                          <a:gd name="T5" fmla="*/ 127 h 127"/>
                          <a:gd name="T6" fmla="*/ 0 w 178"/>
                          <a:gd name="T7" fmla="*/ 127 h 127"/>
                          <a:gd name="T8" fmla="*/ 0 w 178"/>
                          <a:gd name="T9" fmla="*/ 0 h 127"/>
                          <a:gd name="T10" fmla="*/ 0 w 178"/>
                          <a:gd name="T11" fmla="*/ 0 h 127"/>
                          <a:gd name="T12" fmla="*/ 161 w 178"/>
                          <a:gd name="T13" fmla="*/ 0 h 127"/>
                          <a:gd name="T14" fmla="*/ 161 w 178"/>
                          <a:gd name="T15" fmla="*/ 127 h 127"/>
                          <a:gd name="T16" fmla="*/ 0 w 178"/>
                          <a:gd name="T17" fmla="*/ 127 h 127"/>
                          <a:gd name="T18" fmla="*/ 0 w 178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78" h="127">
                            <a:moveTo>
                              <a:pt x="0" y="0"/>
                            </a:moveTo>
                            <a:lnTo>
                              <a:pt x="178" y="0"/>
                            </a:lnTo>
                            <a:lnTo>
                              <a:pt x="17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61" y="0"/>
                            </a:lnTo>
                            <a:lnTo>
                              <a:pt x="16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ACAC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5" name="Freeform 280">
                        <a:extLst>
                          <a:ext uri="{FF2B5EF4-FFF2-40B4-BE49-F238E27FC236}">
                            <a16:creationId xmlns:a16="http://schemas.microsoft.com/office/drawing/2014/main" id="{204C9E0E-B2D6-4801-847F-D6465CC7C08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81" cy="64"/>
                      </a:xfrm>
                      <a:custGeom>
                        <a:avLst/>
                        <a:gdLst>
                          <a:gd name="T0" fmla="*/ 0 w 161"/>
                          <a:gd name="T1" fmla="*/ 0 h 127"/>
                          <a:gd name="T2" fmla="*/ 161 w 161"/>
                          <a:gd name="T3" fmla="*/ 0 h 127"/>
                          <a:gd name="T4" fmla="*/ 161 w 161"/>
                          <a:gd name="T5" fmla="*/ 127 h 127"/>
                          <a:gd name="T6" fmla="*/ 0 w 161"/>
                          <a:gd name="T7" fmla="*/ 127 h 127"/>
                          <a:gd name="T8" fmla="*/ 0 w 161"/>
                          <a:gd name="T9" fmla="*/ 0 h 127"/>
                          <a:gd name="T10" fmla="*/ 0 w 161"/>
                          <a:gd name="T11" fmla="*/ 0 h 127"/>
                          <a:gd name="T12" fmla="*/ 142 w 161"/>
                          <a:gd name="T13" fmla="*/ 0 h 127"/>
                          <a:gd name="T14" fmla="*/ 142 w 161"/>
                          <a:gd name="T15" fmla="*/ 127 h 127"/>
                          <a:gd name="T16" fmla="*/ 0 w 161"/>
                          <a:gd name="T17" fmla="*/ 127 h 127"/>
                          <a:gd name="T18" fmla="*/ 0 w 161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61" h="127">
                            <a:moveTo>
                              <a:pt x="0" y="0"/>
                            </a:moveTo>
                            <a:lnTo>
                              <a:pt x="161" y="0"/>
                            </a:lnTo>
                            <a:lnTo>
                              <a:pt x="16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42" y="0"/>
                            </a:lnTo>
                            <a:lnTo>
                              <a:pt x="14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9C9C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6" name="Freeform 281">
                        <a:extLst>
                          <a:ext uri="{FF2B5EF4-FFF2-40B4-BE49-F238E27FC236}">
                            <a16:creationId xmlns:a16="http://schemas.microsoft.com/office/drawing/2014/main" id="{4589C10D-FF51-461C-B7AB-9D024CCD4CD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71" cy="64"/>
                      </a:xfrm>
                      <a:custGeom>
                        <a:avLst/>
                        <a:gdLst>
                          <a:gd name="T0" fmla="*/ 0 w 142"/>
                          <a:gd name="T1" fmla="*/ 0 h 127"/>
                          <a:gd name="T2" fmla="*/ 142 w 142"/>
                          <a:gd name="T3" fmla="*/ 0 h 127"/>
                          <a:gd name="T4" fmla="*/ 142 w 142"/>
                          <a:gd name="T5" fmla="*/ 127 h 127"/>
                          <a:gd name="T6" fmla="*/ 0 w 142"/>
                          <a:gd name="T7" fmla="*/ 127 h 127"/>
                          <a:gd name="T8" fmla="*/ 0 w 142"/>
                          <a:gd name="T9" fmla="*/ 0 h 127"/>
                          <a:gd name="T10" fmla="*/ 0 w 142"/>
                          <a:gd name="T11" fmla="*/ 0 h 127"/>
                          <a:gd name="T12" fmla="*/ 125 w 142"/>
                          <a:gd name="T13" fmla="*/ 0 h 127"/>
                          <a:gd name="T14" fmla="*/ 125 w 142"/>
                          <a:gd name="T15" fmla="*/ 127 h 127"/>
                          <a:gd name="T16" fmla="*/ 0 w 142"/>
                          <a:gd name="T17" fmla="*/ 127 h 127"/>
                          <a:gd name="T18" fmla="*/ 0 w 142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42" h="127">
                            <a:moveTo>
                              <a:pt x="0" y="0"/>
                            </a:moveTo>
                            <a:lnTo>
                              <a:pt x="142" y="0"/>
                            </a:lnTo>
                            <a:lnTo>
                              <a:pt x="142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25" y="0"/>
                            </a:lnTo>
                            <a:lnTo>
                              <a:pt x="12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8C8C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7" name="Freeform 282">
                        <a:extLst>
                          <a:ext uri="{FF2B5EF4-FFF2-40B4-BE49-F238E27FC236}">
                            <a16:creationId xmlns:a16="http://schemas.microsoft.com/office/drawing/2014/main" id="{C84C1306-11C9-4599-B03C-289BF9087A4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62" cy="64"/>
                      </a:xfrm>
                      <a:custGeom>
                        <a:avLst/>
                        <a:gdLst>
                          <a:gd name="T0" fmla="*/ 0 w 125"/>
                          <a:gd name="T1" fmla="*/ 0 h 127"/>
                          <a:gd name="T2" fmla="*/ 125 w 125"/>
                          <a:gd name="T3" fmla="*/ 0 h 127"/>
                          <a:gd name="T4" fmla="*/ 125 w 125"/>
                          <a:gd name="T5" fmla="*/ 127 h 127"/>
                          <a:gd name="T6" fmla="*/ 0 w 125"/>
                          <a:gd name="T7" fmla="*/ 127 h 127"/>
                          <a:gd name="T8" fmla="*/ 0 w 125"/>
                          <a:gd name="T9" fmla="*/ 0 h 127"/>
                          <a:gd name="T10" fmla="*/ 0 w 125"/>
                          <a:gd name="T11" fmla="*/ 0 h 127"/>
                          <a:gd name="T12" fmla="*/ 107 w 125"/>
                          <a:gd name="T13" fmla="*/ 0 h 127"/>
                          <a:gd name="T14" fmla="*/ 107 w 125"/>
                          <a:gd name="T15" fmla="*/ 127 h 127"/>
                          <a:gd name="T16" fmla="*/ 0 w 125"/>
                          <a:gd name="T17" fmla="*/ 127 h 127"/>
                          <a:gd name="T18" fmla="*/ 0 w 125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25" h="127">
                            <a:moveTo>
                              <a:pt x="0" y="0"/>
                            </a:moveTo>
                            <a:lnTo>
                              <a:pt x="125" y="0"/>
                            </a:lnTo>
                            <a:lnTo>
                              <a:pt x="125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7" y="0"/>
                            </a:lnTo>
                            <a:lnTo>
                              <a:pt x="10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7C7C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8" name="Freeform 283">
                        <a:extLst>
                          <a:ext uri="{FF2B5EF4-FFF2-40B4-BE49-F238E27FC236}">
                            <a16:creationId xmlns:a16="http://schemas.microsoft.com/office/drawing/2014/main" id="{A67A887E-025D-4F15-AB29-5F7A3CEE6BA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54" cy="64"/>
                      </a:xfrm>
                      <a:custGeom>
                        <a:avLst/>
                        <a:gdLst>
                          <a:gd name="T0" fmla="*/ 0 w 107"/>
                          <a:gd name="T1" fmla="*/ 0 h 127"/>
                          <a:gd name="T2" fmla="*/ 107 w 107"/>
                          <a:gd name="T3" fmla="*/ 0 h 127"/>
                          <a:gd name="T4" fmla="*/ 107 w 107"/>
                          <a:gd name="T5" fmla="*/ 127 h 127"/>
                          <a:gd name="T6" fmla="*/ 0 w 107"/>
                          <a:gd name="T7" fmla="*/ 127 h 127"/>
                          <a:gd name="T8" fmla="*/ 0 w 107"/>
                          <a:gd name="T9" fmla="*/ 0 h 127"/>
                          <a:gd name="T10" fmla="*/ 0 w 107"/>
                          <a:gd name="T11" fmla="*/ 0 h 127"/>
                          <a:gd name="T12" fmla="*/ 88 w 107"/>
                          <a:gd name="T13" fmla="*/ 0 h 127"/>
                          <a:gd name="T14" fmla="*/ 88 w 107"/>
                          <a:gd name="T15" fmla="*/ 127 h 127"/>
                          <a:gd name="T16" fmla="*/ 0 w 107"/>
                          <a:gd name="T17" fmla="*/ 127 h 127"/>
                          <a:gd name="T18" fmla="*/ 0 w 10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07" h="127">
                            <a:moveTo>
                              <a:pt x="0" y="0"/>
                            </a:moveTo>
                            <a:lnTo>
                              <a:pt x="107" y="0"/>
                            </a:lnTo>
                            <a:lnTo>
                              <a:pt x="10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88" y="0"/>
                            </a:lnTo>
                            <a:lnTo>
                              <a:pt x="8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6C6C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099" name="Freeform 284">
                        <a:extLst>
                          <a:ext uri="{FF2B5EF4-FFF2-40B4-BE49-F238E27FC236}">
                            <a16:creationId xmlns:a16="http://schemas.microsoft.com/office/drawing/2014/main" id="{E3E6B2DF-6BC7-440E-988C-3951AEB0EF6D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44" cy="64"/>
                      </a:xfrm>
                      <a:custGeom>
                        <a:avLst/>
                        <a:gdLst>
                          <a:gd name="T0" fmla="*/ 0 w 88"/>
                          <a:gd name="T1" fmla="*/ 0 h 127"/>
                          <a:gd name="T2" fmla="*/ 88 w 88"/>
                          <a:gd name="T3" fmla="*/ 0 h 127"/>
                          <a:gd name="T4" fmla="*/ 88 w 88"/>
                          <a:gd name="T5" fmla="*/ 127 h 127"/>
                          <a:gd name="T6" fmla="*/ 0 w 88"/>
                          <a:gd name="T7" fmla="*/ 127 h 127"/>
                          <a:gd name="T8" fmla="*/ 0 w 88"/>
                          <a:gd name="T9" fmla="*/ 0 h 127"/>
                          <a:gd name="T10" fmla="*/ 0 w 88"/>
                          <a:gd name="T11" fmla="*/ 0 h 127"/>
                          <a:gd name="T12" fmla="*/ 71 w 88"/>
                          <a:gd name="T13" fmla="*/ 0 h 127"/>
                          <a:gd name="T14" fmla="*/ 71 w 88"/>
                          <a:gd name="T15" fmla="*/ 127 h 127"/>
                          <a:gd name="T16" fmla="*/ 0 w 88"/>
                          <a:gd name="T17" fmla="*/ 127 h 127"/>
                          <a:gd name="T18" fmla="*/ 0 w 88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88" h="127">
                            <a:moveTo>
                              <a:pt x="0" y="0"/>
                            </a:moveTo>
                            <a:lnTo>
                              <a:pt x="88" y="0"/>
                            </a:lnTo>
                            <a:lnTo>
                              <a:pt x="88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71" y="0"/>
                            </a:lnTo>
                            <a:lnTo>
                              <a:pt x="7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5C5C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0" name="Freeform 285">
                        <a:extLst>
                          <a:ext uri="{FF2B5EF4-FFF2-40B4-BE49-F238E27FC236}">
                            <a16:creationId xmlns:a16="http://schemas.microsoft.com/office/drawing/2014/main" id="{63D1F1E9-6933-4768-A50B-2C55D514FE9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35" cy="64"/>
                      </a:xfrm>
                      <a:custGeom>
                        <a:avLst/>
                        <a:gdLst>
                          <a:gd name="T0" fmla="*/ 0 w 71"/>
                          <a:gd name="T1" fmla="*/ 0 h 127"/>
                          <a:gd name="T2" fmla="*/ 71 w 71"/>
                          <a:gd name="T3" fmla="*/ 0 h 127"/>
                          <a:gd name="T4" fmla="*/ 71 w 71"/>
                          <a:gd name="T5" fmla="*/ 127 h 127"/>
                          <a:gd name="T6" fmla="*/ 0 w 71"/>
                          <a:gd name="T7" fmla="*/ 127 h 127"/>
                          <a:gd name="T8" fmla="*/ 0 w 71"/>
                          <a:gd name="T9" fmla="*/ 0 h 127"/>
                          <a:gd name="T10" fmla="*/ 0 w 71"/>
                          <a:gd name="T11" fmla="*/ 0 h 127"/>
                          <a:gd name="T12" fmla="*/ 53 w 71"/>
                          <a:gd name="T13" fmla="*/ 0 h 127"/>
                          <a:gd name="T14" fmla="*/ 53 w 71"/>
                          <a:gd name="T15" fmla="*/ 127 h 127"/>
                          <a:gd name="T16" fmla="*/ 0 w 71"/>
                          <a:gd name="T17" fmla="*/ 127 h 127"/>
                          <a:gd name="T18" fmla="*/ 0 w 71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71" h="127">
                            <a:moveTo>
                              <a:pt x="0" y="0"/>
                            </a:moveTo>
                            <a:lnTo>
                              <a:pt x="71" y="0"/>
                            </a:lnTo>
                            <a:lnTo>
                              <a:pt x="71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53" y="0"/>
                            </a:lnTo>
                            <a:lnTo>
                              <a:pt x="5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4C4C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1" name="Freeform 286">
                        <a:extLst>
                          <a:ext uri="{FF2B5EF4-FFF2-40B4-BE49-F238E27FC236}">
                            <a16:creationId xmlns:a16="http://schemas.microsoft.com/office/drawing/2014/main" id="{3FA6BE96-EA76-4BA3-92C9-F2945AEDCB48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27" cy="64"/>
                      </a:xfrm>
                      <a:custGeom>
                        <a:avLst/>
                        <a:gdLst>
                          <a:gd name="T0" fmla="*/ 0 w 53"/>
                          <a:gd name="T1" fmla="*/ 0 h 127"/>
                          <a:gd name="T2" fmla="*/ 53 w 53"/>
                          <a:gd name="T3" fmla="*/ 0 h 127"/>
                          <a:gd name="T4" fmla="*/ 53 w 53"/>
                          <a:gd name="T5" fmla="*/ 127 h 127"/>
                          <a:gd name="T6" fmla="*/ 0 w 53"/>
                          <a:gd name="T7" fmla="*/ 127 h 127"/>
                          <a:gd name="T8" fmla="*/ 0 w 53"/>
                          <a:gd name="T9" fmla="*/ 0 h 127"/>
                          <a:gd name="T10" fmla="*/ 0 w 53"/>
                          <a:gd name="T11" fmla="*/ 0 h 127"/>
                          <a:gd name="T12" fmla="*/ 34 w 53"/>
                          <a:gd name="T13" fmla="*/ 0 h 127"/>
                          <a:gd name="T14" fmla="*/ 34 w 53"/>
                          <a:gd name="T15" fmla="*/ 127 h 127"/>
                          <a:gd name="T16" fmla="*/ 0 w 53"/>
                          <a:gd name="T17" fmla="*/ 127 h 127"/>
                          <a:gd name="T18" fmla="*/ 0 w 53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3" h="127">
                            <a:moveTo>
                              <a:pt x="0" y="0"/>
                            </a:moveTo>
                            <a:lnTo>
                              <a:pt x="53" y="0"/>
                            </a:lnTo>
                            <a:lnTo>
                              <a:pt x="53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34" y="0"/>
                            </a:lnTo>
                            <a:lnTo>
                              <a:pt x="3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3C3C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2" name="Freeform 287">
                        <a:extLst>
                          <a:ext uri="{FF2B5EF4-FFF2-40B4-BE49-F238E27FC236}">
                            <a16:creationId xmlns:a16="http://schemas.microsoft.com/office/drawing/2014/main" id="{4A067622-88F4-45E5-93F6-83F3D3BBB2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7" cy="64"/>
                      </a:xfrm>
                      <a:custGeom>
                        <a:avLst/>
                        <a:gdLst>
                          <a:gd name="T0" fmla="*/ 0 w 34"/>
                          <a:gd name="T1" fmla="*/ 0 h 127"/>
                          <a:gd name="T2" fmla="*/ 34 w 34"/>
                          <a:gd name="T3" fmla="*/ 0 h 127"/>
                          <a:gd name="T4" fmla="*/ 34 w 34"/>
                          <a:gd name="T5" fmla="*/ 127 h 127"/>
                          <a:gd name="T6" fmla="*/ 0 w 34"/>
                          <a:gd name="T7" fmla="*/ 127 h 127"/>
                          <a:gd name="T8" fmla="*/ 0 w 34"/>
                          <a:gd name="T9" fmla="*/ 0 h 127"/>
                          <a:gd name="T10" fmla="*/ 0 w 34"/>
                          <a:gd name="T11" fmla="*/ 0 h 127"/>
                          <a:gd name="T12" fmla="*/ 17 w 34"/>
                          <a:gd name="T13" fmla="*/ 0 h 127"/>
                          <a:gd name="T14" fmla="*/ 17 w 34"/>
                          <a:gd name="T15" fmla="*/ 127 h 127"/>
                          <a:gd name="T16" fmla="*/ 0 w 34"/>
                          <a:gd name="T17" fmla="*/ 127 h 127"/>
                          <a:gd name="T18" fmla="*/ 0 w 34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4" h="127">
                            <a:moveTo>
                              <a:pt x="0" y="0"/>
                            </a:moveTo>
                            <a:lnTo>
                              <a:pt x="34" y="0"/>
                            </a:lnTo>
                            <a:lnTo>
                              <a:pt x="34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7" y="0"/>
                            </a:lnTo>
                            <a:lnTo>
                              <a:pt x="1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2C2C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3" name="Freeform 288">
                        <a:extLst>
                          <a:ext uri="{FF2B5EF4-FFF2-40B4-BE49-F238E27FC236}">
                            <a16:creationId xmlns:a16="http://schemas.microsoft.com/office/drawing/2014/main" id="{A4E97355-C3DB-4B30-B607-BA94204D424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8" cy="64"/>
                      </a:xfrm>
                      <a:custGeom>
                        <a:avLst/>
                        <a:gdLst>
                          <a:gd name="T0" fmla="*/ 0 w 17"/>
                          <a:gd name="T1" fmla="*/ 0 h 127"/>
                          <a:gd name="T2" fmla="*/ 17 w 17"/>
                          <a:gd name="T3" fmla="*/ 0 h 127"/>
                          <a:gd name="T4" fmla="*/ 17 w 17"/>
                          <a:gd name="T5" fmla="*/ 127 h 127"/>
                          <a:gd name="T6" fmla="*/ 0 w 17"/>
                          <a:gd name="T7" fmla="*/ 127 h 127"/>
                          <a:gd name="T8" fmla="*/ 0 w 17"/>
                          <a:gd name="T9" fmla="*/ 0 h 127"/>
                          <a:gd name="T10" fmla="*/ 0 w 17"/>
                          <a:gd name="T11" fmla="*/ 0 h 127"/>
                          <a:gd name="T12" fmla="*/ 0 w 17"/>
                          <a:gd name="T13" fmla="*/ 0 h 127"/>
                          <a:gd name="T14" fmla="*/ 0 w 17"/>
                          <a:gd name="T15" fmla="*/ 127 h 127"/>
                          <a:gd name="T16" fmla="*/ 0 w 17"/>
                          <a:gd name="T17" fmla="*/ 127 h 127"/>
                          <a:gd name="T18" fmla="*/ 0 w 17"/>
                          <a:gd name="T19" fmla="*/ 0 h 1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7" h="127">
                            <a:moveTo>
                              <a:pt x="0" y="0"/>
                            </a:moveTo>
                            <a:lnTo>
                              <a:pt x="17" y="0"/>
                            </a:lnTo>
                            <a:lnTo>
                              <a:pt x="17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1C1C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4" name="Freeform 289">
                        <a:extLst>
                          <a:ext uri="{FF2B5EF4-FFF2-40B4-BE49-F238E27FC236}">
                            <a16:creationId xmlns:a16="http://schemas.microsoft.com/office/drawing/2014/main" id="{629DCBF3-DEBC-4EB4-9B17-94CAEED4CB00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0" y="1435"/>
                        <a:ext cx="1" cy="64"/>
                      </a:xfrm>
                      <a:custGeom>
                        <a:avLst/>
                        <a:gdLst>
                          <a:gd name="T0" fmla="*/ 0 h 127"/>
                          <a:gd name="T1" fmla="*/ 0 h 127"/>
                          <a:gd name="T2" fmla="*/ 127 h 127"/>
                          <a:gd name="T3" fmla="*/ 127 h 127"/>
                          <a:gd name="T4" fmla="*/ 0 h 127"/>
                          <a:gd name="T5" fmla="*/ 0 h 127"/>
                          <a:gd name="T6" fmla="*/ 0 h 127"/>
                          <a:gd name="T7" fmla="*/ 127 h 127"/>
                          <a:gd name="T8" fmla="*/ 127 h 127"/>
                          <a:gd name="T9" fmla="*/ 0 h 127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  <a:cxn ang="0">
                            <a:pos x="0" y="T3"/>
                          </a:cxn>
                          <a:cxn ang="0">
                            <a:pos x="0" y="T4"/>
                          </a:cxn>
                          <a:cxn ang="0">
                            <a:pos x="0" y="T5"/>
                          </a:cxn>
                          <a:cxn ang="0">
                            <a:pos x="0" y="T6"/>
                          </a:cxn>
                          <a:cxn ang="0">
                            <a:pos x="0" y="T7"/>
                          </a:cxn>
                          <a:cxn ang="0">
                            <a:pos x="0" y="T8"/>
                          </a:cxn>
                          <a:cxn ang="0">
                            <a:pos x="0" y="T9"/>
                          </a:cxn>
                        </a:cxnLst>
                        <a:rect l="0" t="0" r="r" b="b"/>
                        <a:pathLst>
                          <a:path h="127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27"/>
                            </a:lnTo>
                            <a:lnTo>
                              <a:pt x="0" y="12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5" name="Rectangle 290">
                        <a:extLst>
                          <a:ext uri="{FF2B5EF4-FFF2-40B4-BE49-F238E27FC236}">
                            <a16:creationId xmlns:a16="http://schemas.microsoft.com/office/drawing/2014/main" id="{36511EA4-9699-45F7-8106-567E1B2077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60" y="1435"/>
                        <a:ext cx="340" cy="64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6" name="Freeform 291">
                        <a:extLst>
                          <a:ext uri="{FF2B5EF4-FFF2-40B4-BE49-F238E27FC236}">
                            <a16:creationId xmlns:a16="http://schemas.microsoft.com/office/drawing/2014/main" id="{C6C38C97-45F3-449D-AE93-3C3DA885C45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3" y="1451"/>
                        <a:ext cx="334" cy="8"/>
                      </a:xfrm>
                      <a:custGeom>
                        <a:avLst/>
                        <a:gdLst>
                          <a:gd name="T0" fmla="*/ 0 w 670"/>
                          <a:gd name="T1" fmla="*/ 0 h 18"/>
                          <a:gd name="T2" fmla="*/ 670 w 670"/>
                          <a:gd name="T3" fmla="*/ 0 h 18"/>
                          <a:gd name="T4" fmla="*/ 670 w 670"/>
                          <a:gd name="T5" fmla="*/ 18 h 18"/>
                          <a:gd name="T6" fmla="*/ 0 w 670"/>
                          <a:gd name="T7" fmla="*/ 18 h 18"/>
                          <a:gd name="T8" fmla="*/ 0 w 670"/>
                          <a:gd name="T9" fmla="*/ 0 h 18"/>
                          <a:gd name="T10" fmla="*/ 0 w 670"/>
                          <a:gd name="T11" fmla="*/ 4 h 18"/>
                          <a:gd name="T12" fmla="*/ 670 w 670"/>
                          <a:gd name="T13" fmla="*/ 4 h 18"/>
                          <a:gd name="T14" fmla="*/ 670 w 670"/>
                          <a:gd name="T15" fmla="*/ 14 h 18"/>
                          <a:gd name="T16" fmla="*/ 0 w 670"/>
                          <a:gd name="T17" fmla="*/ 14 h 18"/>
                          <a:gd name="T18" fmla="*/ 0 w 670"/>
                          <a:gd name="T19" fmla="*/ 4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70" h="18">
                            <a:moveTo>
                              <a:pt x="0" y="0"/>
                            </a:moveTo>
                            <a:lnTo>
                              <a:pt x="670" y="0"/>
                            </a:lnTo>
                            <a:lnTo>
                              <a:pt x="670" y="18"/>
                            </a:lnTo>
                            <a:lnTo>
                              <a:pt x="0" y="18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4"/>
                            </a:moveTo>
                            <a:lnTo>
                              <a:pt x="670" y="4"/>
                            </a:lnTo>
                            <a:lnTo>
                              <a:pt x="670" y="14"/>
                            </a:lnTo>
                            <a:lnTo>
                              <a:pt x="0" y="1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7" name="Freeform 292">
                        <a:extLst>
                          <a:ext uri="{FF2B5EF4-FFF2-40B4-BE49-F238E27FC236}">
                            <a16:creationId xmlns:a16="http://schemas.microsoft.com/office/drawing/2014/main" id="{ECAB124D-FC40-4680-8A6B-C76BD476F52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63" y="1453"/>
                        <a:ext cx="334" cy="4"/>
                      </a:xfrm>
                      <a:custGeom>
                        <a:avLst/>
                        <a:gdLst>
                          <a:gd name="T0" fmla="*/ 0 w 670"/>
                          <a:gd name="T1" fmla="*/ 0 h 10"/>
                          <a:gd name="T2" fmla="*/ 670 w 670"/>
                          <a:gd name="T3" fmla="*/ 0 h 10"/>
                          <a:gd name="T4" fmla="*/ 670 w 670"/>
                          <a:gd name="T5" fmla="*/ 10 h 10"/>
                          <a:gd name="T6" fmla="*/ 0 w 670"/>
                          <a:gd name="T7" fmla="*/ 10 h 10"/>
                          <a:gd name="T8" fmla="*/ 0 w 670"/>
                          <a:gd name="T9" fmla="*/ 0 h 10"/>
                          <a:gd name="T10" fmla="*/ 0 w 670"/>
                          <a:gd name="T11" fmla="*/ 4 h 10"/>
                          <a:gd name="T12" fmla="*/ 670 w 670"/>
                          <a:gd name="T13" fmla="*/ 4 h 10"/>
                          <a:gd name="T14" fmla="*/ 670 w 670"/>
                          <a:gd name="T15" fmla="*/ 4 h 10"/>
                          <a:gd name="T16" fmla="*/ 0 w 670"/>
                          <a:gd name="T17" fmla="*/ 4 h 10"/>
                          <a:gd name="T18" fmla="*/ 0 w 670"/>
                          <a:gd name="T19" fmla="*/ 4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70" h="10">
                            <a:moveTo>
                              <a:pt x="0" y="0"/>
                            </a:moveTo>
                            <a:lnTo>
                              <a:pt x="670" y="0"/>
                            </a:lnTo>
                            <a:lnTo>
                              <a:pt x="67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4"/>
                            </a:moveTo>
                            <a:lnTo>
                              <a:pt x="670" y="4"/>
                            </a:lnTo>
                            <a:lnTo>
                              <a:pt x="670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8" name="Rectangle 293">
                        <a:extLst>
                          <a:ext uri="{FF2B5EF4-FFF2-40B4-BE49-F238E27FC236}">
                            <a16:creationId xmlns:a16="http://schemas.microsoft.com/office/drawing/2014/main" id="{62D9C23C-D681-426C-A554-16DA3590D4A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63" y="1451"/>
                        <a:ext cx="334" cy="8"/>
                      </a:xfrm>
                      <a:prstGeom prst="rect">
                        <a:avLst/>
                      </a:prstGeom>
                      <a:noFill/>
                      <a:ln w="1588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09" name="Rectangle 294">
                        <a:extLst>
                          <a:ext uri="{FF2B5EF4-FFF2-40B4-BE49-F238E27FC236}">
                            <a16:creationId xmlns:a16="http://schemas.microsoft.com/office/drawing/2014/main" id="{FB69989D-9954-4AAF-92CE-CA0084FEA6F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91" y="1451"/>
                        <a:ext cx="59" cy="8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1588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0" name="Freeform 295">
                        <a:extLst>
                          <a:ext uri="{FF2B5EF4-FFF2-40B4-BE49-F238E27FC236}">
                            <a16:creationId xmlns:a16="http://schemas.microsoft.com/office/drawing/2014/main" id="{4BFC5F78-B1D6-4675-AA86-037AE17B8A5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3" y="1468"/>
                        <a:ext cx="23" cy="22"/>
                      </a:xfrm>
                      <a:custGeom>
                        <a:avLst/>
                        <a:gdLst>
                          <a:gd name="T0" fmla="*/ 0 w 47"/>
                          <a:gd name="T1" fmla="*/ 23 h 44"/>
                          <a:gd name="T2" fmla="*/ 24 w 47"/>
                          <a:gd name="T3" fmla="*/ 0 h 44"/>
                          <a:gd name="T4" fmla="*/ 47 w 47"/>
                          <a:gd name="T5" fmla="*/ 23 h 44"/>
                          <a:gd name="T6" fmla="*/ 24 w 47"/>
                          <a:gd name="T7" fmla="*/ 44 h 44"/>
                          <a:gd name="T8" fmla="*/ 0 w 47"/>
                          <a:gd name="T9" fmla="*/ 23 h 44"/>
                          <a:gd name="T10" fmla="*/ 6 w 47"/>
                          <a:gd name="T11" fmla="*/ 23 h 44"/>
                          <a:gd name="T12" fmla="*/ 25 w 47"/>
                          <a:gd name="T13" fmla="*/ 2 h 44"/>
                          <a:gd name="T14" fmla="*/ 47 w 47"/>
                          <a:gd name="T15" fmla="*/ 23 h 44"/>
                          <a:gd name="T16" fmla="*/ 25 w 47"/>
                          <a:gd name="T17" fmla="*/ 42 h 44"/>
                          <a:gd name="T18" fmla="*/ 6 w 47"/>
                          <a:gd name="T19" fmla="*/ 23 h 4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7" h="44">
                            <a:moveTo>
                              <a:pt x="0" y="23"/>
                            </a:moveTo>
                            <a:lnTo>
                              <a:pt x="24" y="0"/>
                            </a:lnTo>
                            <a:lnTo>
                              <a:pt x="47" y="23"/>
                            </a:lnTo>
                            <a:lnTo>
                              <a:pt x="24" y="44"/>
                            </a:lnTo>
                            <a:lnTo>
                              <a:pt x="0" y="23"/>
                            </a:lnTo>
                            <a:close/>
                            <a:moveTo>
                              <a:pt x="6" y="23"/>
                            </a:moveTo>
                            <a:lnTo>
                              <a:pt x="25" y="2"/>
                            </a:lnTo>
                            <a:lnTo>
                              <a:pt x="47" y="23"/>
                            </a:lnTo>
                            <a:lnTo>
                              <a:pt x="25" y="42"/>
                            </a:lnTo>
                            <a:lnTo>
                              <a:pt x="6" y="23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1" name="Freeform 296">
                        <a:extLst>
                          <a:ext uri="{FF2B5EF4-FFF2-40B4-BE49-F238E27FC236}">
                            <a16:creationId xmlns:a16="http://schemas.microsoft.com/office/drawing/2014/main" id="{AC7C91F7-199A-496C-889C-77F021227AA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6" y="1469"/>
                        <a:ext cx="20" cy="20"/>
                      </a:xfrm>
                      <a:custGeom>
                        <a:avLst/>
                        <a:gdLst>
                          <a:gd name="T0" fmla="*/ 0 w 41"/>
                          <a:gd name="T1" fmla="*/ 21 h 40"/>
                          <a:gd name="T2" fmla="*/ 19 w 41"/>
                          <a:gd name="T3" fmla="*/ 0 h 40"/>
                          <a:gd name="T4" fmla="*/ 41 w 41"/>
                          <a:gd name="T5" fmla="*/ 21 h 40"/>
                          <a:gd name="T6" fmla="*/ 19 w 41"/>
                          <a:gd name="T7" fmla="*/ 40 h 40"/>
                          <a:gd name="T8" fmla="*/ 0 w 41"/>
                          <a:gd name="T9" fmla="*/ 21 h 40"/>
                          <a:gd name="T10" fmla="*/ 6 w 41"/>
                          <a:gd name="T11" fmla="*/ 21 h 40"/>
                          <a:gd name="T12" fmla="*/ 23 w 41"/>
                          <a:gd name="T13" fmla="*/ 4 h 40"/>
                          <a:gd name="T14" fmla="*/ 41 w 41"/>
                          <a:gd name="T15" fmla="*/ 21 h 40"/>
                          <a:gd name="T16" fmla="*/ 23 w 41"/>
                          <a:gd name="T17" fmla="*/ 36 h 40"/>
                          <a:gd name="T18" fmla="*/ 6 w 41"/>
                          <a:gd name="T19" fmla="*/ 21 h 4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1" h="40">
                            <a:moveTo>
                              <a:pt x="0" y="21"/>
                            </a:moveTo>
                            <a:lnTo>
                              <a:pt x="19" y="0"/>
                            </a:lnTo>
                            <a:lnTo>
                              <a:pt x="41" y="21"/>
                            </a:lnTo>
                            <a:lnTo>
                              <a:pt x="19" y="40"/>
                            </a:lnTo>
                            <a:lnTo>
                              <a:pt x="0" y="21"/>
                            </a:lnTo>
                            <a:close/>
                            <a:moveTo>
                              <a:pt x="6" y="21"/>
                            </a:moveTo>
                            <a:lnTo>
                              <a:pt x="23" y="4"/>
                            </a:lnTo>
                            <a:lnTo>
                              <a:pt x="41" y="21"/>
                            </a:lnTo>
                            <a:lnTo>
                              <a:pt x="23" y="36"/>
                            </a:lnTo>
                            <a:lnTo>
                              <a:pt x="6" y="21"/>
                            </a:lnTo>
                            <a:close/>
                          </a:path>
                        </a:pathLst>
                      </a:custGeom>
                      <a:solidFill>
                        <a:srgbClr val="A3A3A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2" name="Freeform 297">
                        <a:extLst>
                          <a:ext uri="{FF2B5EF4-FFF2-40B4-BE49-F238E27FC236}">
                            <a16:creationId xmlns:a16="http://schemas.microsoft.com/office/drawing/2014/main" id="{FE01CC09-2B4F-4837-93F5-5C8FC8A87B5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9" y="1471"/>
                        <a:ext cx="17" cy="16"/>
                      </a:xfrm>
                      <a:custGeom>
                        <a:avLst/>
                        <a:gdLst>
                          <a:gd name="T0" fmla="*/ 0 w 35"/>
                          <a:gd name="T1" fmla="*/ 17 h 32"/>
                          <a:gd name="T2" fmla="*/ 17 w 35"/>
                          <a:gd name="T3" fmla="*/ 0 h 32"/>
                          <a:gd name="T4" fmla="*/ 35 w 35"/>
                          <a:gd name="T5" fmla="*/ 17 h 32"/>
                          <a:gd name="T6" fmla="*/ 17 w 35"/>
                          <a:gd name="T7" fmla="*/ 32 h 32"/>
                          <a:gd name="T8" fmla="*/ 0 w 35"/>
                          <a:gd name="T9" fmla="*/ 17 h 32"/>
                          <a:gd name="T10" fmla="*/ 6 w 35"/>
                          <a:gd name="T11" fmla="*/ 17 h 32"/>
                          <a:gd name="T12" fmla="*/ 19 w 35"/>
                          <a:gd name="T13" fmla="*/ 2 h 32"/>
                          <a:gd name="T14" fmla="*/ 35 w 35"/>
                          <a:gd name="T15" fmla="*/ 17 h 32"/>
                          <a:gd name="T16" fmla="*/ 19 w 35"/>
                          <a:gd name="T17" fmla="*/ 30 h 32"/>
                          <a:gd name="T18" fmla="*/ 6 w 35"/>
                          <a:gd name="T19" fmla="*/ 17 h 3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5" h="32">
                            <a:moveTo>
                              <a:pt x="0" y="17"/>
                            </a:moveTo>
                            <a:lnTo>
                              <a:pt x="17" y="0"/>
                            </a:lnTo>
                            <a:lnTo>
                              <a:pt x="35" y="17"/>
                            </a:lnTo>
                            <a:lnTo>
                              <a:pt x="17" y="32"/>
                            </a:lnTo>
                            <a:lnTo>
                              <a:pt x="0" y="17"/>
                            </a:lnTo>
                            <a:close/>
                            <a:moveTo>
                              <a:pt x="6" y="17"/>
                            </a:moveTo>
                            <a:lnTo>
                              <a:pt x="19" y="2"/>
                            </a:lnTo>
                            <a:lnTo>
                              <a:pt x="35" y="17"/>
                            </a:lnTo>
                            <a:lnTo>
                              <a:pt x="19" y="30"/>
                            </a:lnTo>
                            <a:lnTo>
                              <a:pt x="6" y="17"/>
                            </a:lnTo>
                            <a:close/>
                          </a:path>
                        </a:pathLst>
                      </a:custGeom>
                      <a:solidFill>
                        <a:srgbClr val="AEAEA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3" name="Freeform 298">
                        <a:extLst>
                          <a:ext uri="{FF2B5EF4-FFF2-40B4-BE49-F238E27FC236}">
                            <a16:creationId xmlns:a16="http://schemas.microsoft.com/office/drawing/2014/main" id="{4A4F849E-2BBC-41F0-9C33-490CDF49313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82" y="1472"/>
                        <a:ext cx="14" cy="14"/>
                      </a:xfrm>
                      <a:custGeom>
                        <a:avLst/>
                        <a:gdLst>
                          <a:gd name="T0" fmla="*/ 0 w 29"/>
                          <a:gd name="T1" fmla="*/ 15 h 28"/>
                          <a:gd name="T2" fmla="*/ 13 w 29"/>
                          <a:gd name="T3" fmla="*/ 0 h 28"/>
                          <a:gd name="T4" fmla="*/ 29 w 29"/>
                          <a:gd name="T5" fmla="*/ 15 h 28"/>
                          <a:gd name="T6" fmla="*/ 13 w 29"/>
                          <a:gd name="T7" fmla="*/ 28 h 28"/>
                          <a:gd name="T8" fmla="*/ 0 w 29"/>
                          <a:gd name="T9" fmla="*/ 15 h 28"/>
                          <a:gd name="T10" fmla="*/ 6 w 29"/>
                          <a:gd name="T11" fmla="*/ 15 h 28"/>
                          <a:gd name="T12" fmla="*/ 17 w 29"/>
                          <a:gd name="T13" fmla="*/ 3 h 28"/>
                          <a:gd name="T14" fmla="*/ 29 w 29"/>
                          <a:gd name="T15" fmla="*/ 15 h 28"/>
                          <a:gd name="T16" fmla="*/ 17 w 29"/>
                          <a:gd name="T17" fmla="*/ 25 h 28"/>
                          <a:gd name="T18" fmla="*/ 6 w 29"/>
                          <a:gd name="T19" fmla="*/ 15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9" h="28">
                            <a:moveTo>
                              <a:pt x="0" y="15"/>
                            </a:moveTo>
                            <a:lnTo>
                              <a:pt x="13" y="0"/>
                            </a:lnTo>
                            <a:lnTo>
                              <a:pt x="29" y="15"/>
                            </a:lnTo>
                            <a:lnTo>
                              <a:pt x="13" y="28"/>
                            </a:lnTo>
                            <a:lnTo>
                              <a:pt x="0" y="15"/>
                            </a:lnTo>
                            <a:close/>
                            <a:moveTo>
                              <a:pt x="6" y="15"/>
                            </a:moveTo>
                            <a:lnTo>
                              <a:pt x="17" y="3"/>
                            </a:lnTo>
                            <a:lnTo>
                              <a:pt x="29" y="15"/>
                            </a:lnTo>
                            <a:lnTo>
                              <a:pt x="17" y="25"/>
                            </a:lnTo>
                            <a:lnTo>
                              <a:pt x="6" y="15"/>
                            </a:lnTo>
                            <a:close/>
                          </a:path>
                        </a:pathLst>
                      </a:custGeom>
                      <a:solidFill>
                        <a:srgbClr val="BABAB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4" name="Freeform 299">
                        <a:extLst>
                          <a:ext uri="{FF2B5EF4-FFF2-40B4-BE49-F238E27FC236}">
                            <a16:creationId xmlns:a16="http://schemas.microsoft.com/office/drawing/2014/main" id="{3AB657FF-DD5A-4DDE-BE42-50A831BDF3B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85" y="1474"/>
                        <a:ext cx="11" cy="10"/>
                      </a:xfrm>
                      <a:custGeom>
                        <a:avLst/>
                        <a:gdLst>
                          <a:gd name="T0" fmla="*/ 0 w 23"/>
                          <a:gd name="T1" fmla="*/ 12 h 22"/>
                          <a:gd name="T2" fmla="*/ 11 w 23"/>
                          <a:gd name="T3" fmla="*/ 0 h 22"/>
                          <a:gd name="T4" fmla="*/ 23 w 23"/>
                          <a:gd name="T5" fmla="*/ 12 h 22"/>
                          <a:gd name="T6" fmla="*/ 11 w 23"/>
                          <a:gd name="T7" fmla="*/ 22 h 22"/>
                          <a:gd name="T8" fmla="*/ 0 w 23"/>
                          <a:gd name="T9" fmla="*/ 12 h 22"/>
                          <a:gd name="T10" fmla="*/ 5 w 23"/>
                          <a:gd name="T11" fmla="*/ 12 h 22"/>
                          <a:gd name="T12" fmla="*/ 13 w 23"/>
                          <a:gd name="T13" fmla="*/ 2 h 22"/>
                          <a:gd name="T14" fmla="*/ 23 w 23"/>
                          <a:gd name="T15" fmla="*/ 12 h 22"/>
                          <a:gd name="T16" fmla="*/ 13 w 23"/>
                          <a:gd name="T17" fmla="*/ 20 h 22"/>
                          <a:gd name="T18" fmla="*/ 5 w 23"/>
                          <a:gd name="T19" fmla="*/ 12 h 2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3" h="22">
                            <a:moveTo>
                              <a:pt x="0" y="12"/>
                            </a:moveTo>
                            <a:lnTo>
                              <a:pt x="11" y="0"/>
                            </a:lnTo>
                            <a:lnTo>
                              <a:pt x="23" y="12"/>
                            </a:lnTo>
                            <a:lnTo>
                              <a:pt x="11" y="22"/>
                            </a:lnTo>
                            <a:lnTo>
                              <a:pt x="0" y="12"/>
                            </a:lnTo>
                            <a:close/>
                            <a:moveTo>
                              <a:pt x="5" y="12"/>
                            </a:moveTo>
                            <a:lnTo>
                              <a:pt x="13" y="2"/>
                            </a:lnTo>
                            <a:lnTo>
                              <a:pt x="23" y="12"/>
                            </a:lnTo>
                            <a:lnTo>
                              <a:pt x="13" y="20"/>
                            </a:lnTo>
                            <a:lnTo>
                              <a:pt x="5" y="12"/>
                            </a:lnTo>
                            <a:close/>
                          </a:path>
                        </a:pathLst>
                      </a:custGeom>
                      <a:solidFill>
                        <a:srgbClr val="C9C9C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5" name="Freeform 300">
                        <a:extLst>
                          <a:ext uri="{FF2B5EF4-FFF2-40B4-BE49-F238E27FC236}">
                            <a16:creationId xmlns:a16="http://schemas.microsoft.com/office/drawing/2014/main" id="{650AB98C-C027-437C-8987-00F73CEB7A3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88" y="1475"/>
                        <a:ext cx="8" cy="8"/>
                      </a:xfrm>
                      <a:custGeom>
                        <a:avLst/>
                        <a:gdLst>
                          <a:gd name="T0" fmla="*/ 0 w 18"/>
                          <a:gd name="T1" fmla="*/ 10 h 18"/>
                          <a:gd name="T2" fmla="*/ 8 w 18"/>
                          <a:gd name="T3" fmla="*/ 0 h 18"/>
                          <a:gd name="T4" fmla="*/ 18 w 18"/>
                          <a:gd name="T5" fmla="*/ 10 h 18"/>
                          <a:gd name="T6" fmla="*/ 8 w 18"/>
                          <a:gd name="T7" fmla="*/ 18 h 18"/>
                          <a:gd name="T8" fmla="*/ 0 w 18"/>
                          <a:gd name="T9" fmla="*/ 10 h 18"/>
                          <a:gd name="T10" fmla="*/ 6 w 18"/>
                          <a:gd name="T11" fmla="*/ 10 h 18"/>
                          <a:gd name="T12" fmla="*/ 12 w 18"/>
                          <a:gd name="T13" fmla="*/ 4 h 18"/>
                          <a:gd name="T14" fmla="*/ 18 w 18"/>
                          <a:gd name="T15" fmla="*/ 10 h 18"/>
                          <a:gd name="T16" fmla="*/ 12 w 18"/>
                          <a:gd name="T17" fmla="*/ 14 h 18"/>
                          <a:gd name="T18" fmla="*/ 6 w 18"/>
                          <a:gd name="T19" fmla="*/ 10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8" h="18">
                            <a:moveTo>
                              <a:pt x="0" y="10"/>
                            </a:moveTo>
                            <a:lnTo>
                              <a:pt x="8" y="0"/>
                            </a:lnTo>
                            <a:lnTo>
                              <a:pt x="18" y="10"/>
                            </a:lnTo>
                            <a:lnTo>
                              <a:pt x="8" y="18"/>
                            </a:lnTo>
                            <a:lnTo>
                              <a:pt x="0" y="10"/>
                            </a:lnTo>
                            <a:close/>
                            <a:moveTo>
                              <a:pt x="6" y="10"/>
                            </a:moveTo>
                            <a:lnTo>
                              <a:pt x="12" y="4"/>
                            </a:lnTo>
                            <a:lnTo>
                              <a:pt x="18" y="10"/>
                            </a:lnTo>
                            <a:lnTo>
                              <a:pt x="12" y="14"/>
                            </a:lnTo>
                            <a:lnTo>
                              <a:pt x="6" y="10"/>
                            </a:lnTo>
                            <a:close/>
                          </a:path>
                        </a:pathLst>
                      </a:custGeom>
                      <a:solidFill>
                        <a:srgbClr val="D5D5D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6" name="Freeform 301">
                        <a:extLst>
                          <a:ext uri="{FF2B5EF4-FFF2-40B4-BE49-F238E27FC236}">
                            <a16:creationId xmlns:a16="http://schemas.microsoft.com/office/drawing/2014/main" id="{B1DBFED2-C466-4F60-815E-205EA9631D3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91" y="1477"/>
                        <a:ext cx="5" cy="4"/>
                      </a:xfrm>
                      <a:custGeom>
                        <a:avLst/>
                        <a:gdLst>
                          <a:gd name="T0" fmla="*/ 0 w 12"/>
                          <a:gd name="T1" fmla="*/ 6 h 10"/>
                          <a:gd name="T2" fmla="*/ 6 w 12"/>
                          <a:gd name="T3" fmla="*/ 0 h 10"/>
                          <a:gd name="T4" fmla="*/ 12 w 12"/>
                          <a:gd name="T5" fmla="*/ 6 h 10"/>
                          <a:gd name="T6" fmla="*/ 6 w 12"/>
                          <a:gd name="T7" fmla="*/ 10 h 10"/>
                          <a:gd name="T8" fmla="*/ 0 w 12"/>
                          <a:gd name="T9" fmla="*/ 6 h 10"/>
                          <a:gd name="T10" fmla="*/ 6 w 12"/>
                          <a:gd name="T11" fmla="*/ 6 h 10"/>
                          <a:gd name="T12" fmla="*/ 8 w 12"/>
                          <a:gd name="T13" fmla="*/ 2 h 10"/>
                          <a:gd name="T14" fmla="*/ 12 w 12"/>
                          <a:gd name="T15" fmla="*/ 6 h 10"/>
                          <a:gd name="T16" fmla="*/ 8 w 12"/>
                          <a:gd name="T17" fmla="*/ 8 h 10"/>
                          <a:gd name="T18" fmla="*/ 6 w 12"/>
                          <a:gd name="T19" fmla="*/ 6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2" h="10">
                            <a:moveTo>
                              <a:pt x="0" y="6"/>
                            </a:moveTo>
                            <a:lnTo>
                              <a:pt x="6" y="0"/>
                            </a:lnTo>
                            <a:lnTo>
                              <a:pt x="12" y="6"/>
                            </a:lnTo>
                            <a:lnTo>
                              <a:pt x="6" y="10"/>
                            </a:lnTo>
                            <a:lnTo>
                              <a:pt x="0" y="6"/>
                            </a:lnTo>
                            <a:close/>
                            <a:moveTo>
                              <a:pt x="6" y="6"/>
                            </a:moveTo>
                            <a:lnTo>
                              <a:pt x="8" y="2"/>
                            </a:lnTo>
                            <a:lnTo>
                              <a:pt x="12" y="6"/>
                            </a:lnTo>
                            <a:lnTo>
                              <a:pt x="8" y="8"/>
                            </a:lnTo>
                            <a:lnTo>
                              <a:pt x="6" y="6"/>
                            </a:lnTo>
                            <a:close/>
                          </a:path>
                        </a:pathLst>
                      </a:custGeom>
                      <a:solidFill>
                        <a:srgbClr val="DDDDD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7" name="Freeform 302">
                        <a:extLst>
                          <a:ext uri="{FF2B5EF4-FFF2-40B4-BE49-F238E27FC236}">
                            <a16:creationId xmlns:a16="http://schemas.microsoft.com/office/drawing/2014/main" id="{B82A050D-3859-4E5B-B555-8010A6BBE078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93" y="1478"/>
                        <a:ext cx="3" cy="2"/>
                      </a:xfrm>
                      <a:custGeom>
                        <a:avLst/>
                        <a:gdLst>
                          <a:gd name="T0" fmla="*/ 0 w 6"/>
                          <a:gd name="T1" fmla="*/ 4 h 6"/>
                          <a:gd name="T2" fmla="*/ 2 w 6"/>
                          <a:gd name="T3" fmla="*/ 0 h 6"/>
                          <a:gd name="T4" fmla="*/ 6 w 6"/>
                          <a:gd name="T5" fmla="*/ 4 h 6"/>
                          <a:gd name="T6" fmla="*/ 2 w 6"/>
                          <a:gd name="T7" fmla="*/ 6 h 6"/>
                          <a:gd name="T8" fmla="*/ 0 w 6"/>
                          <a:gd name="T9" fmla="*/ 4 h 6"/>
                          <a:gd name="T10" fmla="*/ 6 w 6"/>
                          <a:gd name="T11" fmla="*/ 4 h 6"/>
                          <a:gd name="T12" fmla="*/ 6 w 6"/>
                          <a:gd name="T13" fmla="*/ 4 h 6"/>
                          <a:gd name="T14" fmla="*/ 6 w 6"/>
                          <a:gd name="T15" fmla="*/ 4 h 6"/>
                          <a:gd name="T16" fmla="*/ 6 w 6"/>
                          <a:gd name="T17" fmla="*/ 4 h 6"/>
                          <a:gd name="T18" fmla="*/ 6 w 6"/>
                          <a:gd name="T19" fmla="*/ 4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" h="6">
                            <a:moveTo>
                              <a:pt x="0" y="4"/>
                            </a:moveTo>
                            <a:lnTo>
                              <a:pt x="2" y="0"/>
                            </a:lnTo>
                            <a:lnTo>
                              <a:pt x="6" y="4"/>
                            </a:lnTo>
                            <a:lnTo>
                              <a:pt x="2" y="6"/>
                            </a:lnTo>
                            <a:lnTo>
                              <a:pt x="0" y="4"/>
                            </a:lnTo>
                            <a:close/>
                            <a:moveTo>
                              <a:pt x="6" y="4"/>
                            </a:moveTo>
                            <a:lnTo>
                              <a:pt x="6" y="4"/>
                            </a:lnTo>
                            <a:lnTo>
                              <a:pt x="6" y="4"/>
                            </a:lnTo>
                            <a:lnTo>
                              <a:pt x="6" y="4"/>
                            </a:lnTo>
                            <a:lnTo>
                              <a:pt x="6" y="4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8" name="Freeform 303">
                        <a:extLst>
                          <a:ext uri="{FF2B5EF4-FFF2-40B4-BE49-F238E27FC236}">
                            <a16:creationId xmlns:a16="http://schemas.microsoft.com/office/drawing/2014/main" id="{18253D06-15C2-4C2D-8279-E6786410FF2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2" y="1480"/>
                        <a:ext cx="32" cy="9"/>
                      </a:xfrm>
                      <a:custGeom>
                        <a:avLst/>
                        <a:gdLst>
                          <a:gd name="T0" fmla="*/ 0 w 66"/>
                          <a:gd name="T1" fmla="*/ 0 h 17"/>
                          <a:gd name="T2" fmla="*/ 66 w 66"/>
                          <a:gd name="T3" fmla="*/ 0 h 17"/>
                          <a:gd name="T4" fmla="*/ 66 w 66"/>
                          <a:gd name="T5" fmla="*/ 17 h 17"/>
                          <a:gd name="T6" fmla="*/ 0 w 66"/>
                          <a:gd name="T7" fmla="*/ 17 h 17"/>
                          <a:gd name="T8" fmla="*/ 0 w 66"/>
                          <a:gd name="T9" fmla="*/ 0 h 17"/>
                          <a:gd name="T10" fmla="*/ 4 w 66"/>
                          <a:gd name="T11" fmla="*/ 0 h 17"/>
                          <a:gd name="T12" fmla="*/ 62 w 66"/>
                          <a:gd name="T13" fmla="*/ 0 h 17"/>
                          <a:gd name="T14" fmla="*/ 62 w 66"/>
                          <a:gd name="T15" fmla="*/ 17 h 17"/>
                          <a:gd name="T16" fmla="*/ 4 w 66"/>
                          <a:gd name="T17" fmla="*/ 17 h 17"/>
                          <a:gd name="T18" fmla="*/ 4 w 66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6" h="17">
                            <a:moveTo>
                              <a:pt x="0" y="0"/>
                            </a:moveTo>
                            <a:lnTo>
                              <a:pt x="66" y="0"/>
                            </a:lnTo>
                            <a:lnTo>
                              <a:pt x="66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62" y="0"/>
                            </a:lnTo>
                            <a:lnTo>
                              <a:pt x="62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19" name="Freeform 304">
                        <a:extLst>
                          <a:ext uri="{FF2B5EF4-FFF2-40B4-BE49-F238E27FC236}">
                            <a16:creationId xmlns:a16="http://schemas.microsoft.com/office/drawing/2014/main" id="{C3FA27FF-028D-4B7E-93DF-DBE7D8EAB5D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4" y="1480"/>
                        <a:ext cx="28" cy="9"/>
                      </a:xfrm>
                      <a:custGeom>
                        <a:avLst/>
                        <a:gdLst>
                          <a:gd name="T0" fmla="*/ 0 w 58"/>
                          <a:gd name="T1" fmla="*/ 0 h 17"/>
                          <a:gd name="T2" fmla="*/ 58 w 58"/>
                          <a:gd name="T3" fmla="*/ 0 h 17"/>
                          <a:gd name="T4" fmla="*/ 58 w 58"/>
                          <a:gd name="T5" fmla="*/ 17 h 17"/>
                          <a:gd name="T6" fmla="*/ 0 w 58"/>
                          <a:gd name="T7" fmla="*/ 17 h 17"/>
                          <a:gd name="T8" fmla="*/ 0 w 58"/>
                          <a:gd name="T9" fmla="*/ 0 h 17"/>
                          <a:gd name="T10" fmla="*/ 4 w 58"/>
                          <a:gd name="T11" fmla="*/ 0 h 17"/>
                          <a:gd name="T12" fmla="*/ 54 w 58"/>
                          <a:gd name="T13" fmla="*/ 0 h 17"/>
                          <a:gd name="T14" fmla="*/ 54 w 58"/>
                          <a:gd name="T15" fmla="*/ 17 h 17"/>
                          <a:gd name="T16" fmla="*/ 4 w 58"/>
                          <a:gd name="T17" fmla="*/ 17 h 17"/>
                          <a:gd name="T18" fmla="*/ 4 w 58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8" h="17">
                            <a:moveTo>
                              <a:pt x="0" y="0"/>
                            </a:moveTo>
                            <a:lnTo>
                              <a:pt x="58" y="0"/>
                            </a:lnTo>
                            <a:lnTo>
                              <a:pt x="58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54" y="0"/>
                            </a:lnTo>
                            <a:lnTo>
                              <a:pt x="54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11111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0" name="Freeform 305">
                        <a:extLst>
                          <a:ext uri="{FF2B5EF4-FFF2-40B4-BE49-F238E27FC236}">
                            <a16:creationId xmlns:a16="http://schemas.microsoft.com/office/drawing/2014/main" id="{F7EBF52D-EB30-4432-ADBA-CB3CBDCC43A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6" y="1480"/>
                        <a:ext cx="25" cy="9"/>
                      </a:xfrm>
                      <a:custGeom>
                        <a:avLst/>
                        <a:gdLst>
                          <a:gd name="T0" fmla="*/ 0 w 50"/>
                          <a:gd name="T1" fmla="*/ 0 h 17"/>
                          <a:gd name="T2" fmla="*/ 50 w 50"/>
                          <a:gd name="T3" fmla="*/ 0 h 17"/>
                          <a:gd name="T4" fmla="*/ 50 w 50"/>
                          <a:gd name="T5" fmla="*/ 17 h 17"/>
                          <a:gd name="T6" fmla="*/ 0 w 50"/>
                          <a:gd name="T7" fmla="*/ 17 h 17"/>
                          <a:gd name="T8" fmla="*/ 0 w 50"/>
                          <a:gd name="T9" fmla="*/ 0 h 17"/>
                          <a:gd name="T10" fmla="*/ 2 w 50"/>
                          <a:gd name="T11" fmla="*/ 0 h 17"/>
                          <a:gd name="T12" fmla="*/ 48 w 50"/>
                          <a:gd name="T13" fmla="*/ 0 h 17"/>
                          <a:gd name="T14" fmla="*/ 48 w 50"/>
                          <a:gd name="T15" fmla="*/ 17 h 17"/>
                          <a:gd name="T16" fmla="*/ 2 w 50"/>
                          <a:gd name="T17" fmla="*/ 17 h 17"/>
                          <a:gd name="T18" fmla="*/ 2 w 50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50" h="17">
                            <a:moveTo>
                              <a:pt x="0" y="0"/>
                            </a:moveTo>
                            <a:lnTo>
                              <a:pt x="50" y="0"/>
                            </a:lnTo>
                            <a:lnTo>
                              <a:pt x="50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2" y="0"/>
                            </a:moveTo>
                            <a:lnTo>
                              <a:pt x="48" y="0"/>
                            </a:lnTo>
                            <a:lnTo>
                              <a:pt x="48" y="17"/>
                            </a:lnTo>
                            <a:lnTo>
                              <a:pt x="2" y="17"/>
                            </a:lnTo>
                            <a:lnTo>
                              <a:pt x="2" y="0"/>
                            </a:lnTo>
                            <a:close/>
                          </a:path>
                        </a:pathLst>
                      </a:custGeom>
                      <a:solidFill>
                        <a:srgbClr val="24242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1" name="Freeform 306">
                        <a:extLst>
                          <a:ext uri="{FF2B5EF4-FFF2-40B4-BE49-F238E27FC236}">
                            <a16:creationId xmlns:a16="http://schemas.microsoft.com/office/drawing/2014/main" id="{270469D7-D3B8-4049-AD51-A6C48F74D4AD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6" y="1480"/>
                        <a:ext cx="24" cy="9"/>
                      </a:xfrm>
                      <a:custGeom>
                        <a:avLst/>
                        <a:gdLst>
                          <a:gd name="T0" fmla="*/ 0 w 46"/>
                          <a:gd name="T1" fmla="*/ 0 h 17"/>
                          <a:gd name="T2" fmla="*/ 46 w 46"/>
                          <a:gd name="T3" fmla="*/ 0 h 17"/>
                          <a:gd name="T4" fmla="*/ 46 w 46"/>
                          <a:gd name="T5" fmla="*/ 17 h 17"/>
                          <a:gd name="T6" fmla="*/ 0 w 46"/>
                          <a:gd name="T7" fmla="*/ 17 h 17"/>
                          <a:gd name="T8" fmla="*/ 0 w 46"/>
                          <a:gd name="T9" fmla="*/ 0 h 17"/>
                          <a:gd name="T10" fmla="*/ 4 w 46"/>
                          <a:gd name="T11" fmla="*/ 0 h 17"/>
                          <a:gd name="T12" fmla="*/ 42 w 46"/>
                          <a:gd name="T13" fmla="*/ 0 h 17"/>
                          <a:gd name="T14" fmla="*/ 42 w 46"/>
                          <a:gd name="T15" fmla="*/ 17 h 17"/>
                          <a:gd name="T16" fmla="*/ 4 w 46"/>
                          <a:gd name="T17" fmla="*/ 17 h 17"/>
                          <a:gd name="T18" fmla="*/ 4 w 46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46" h="17">
                            <a:moveTo>
                              <a:pt x="0" y="0"/>
                            </a:moveTo>
                            <a:lnTo>
                              <a:pt x="46" y="0"/>
                            </a:lnTo>
                            <a:lnTo>
                              <a:pt x="46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42" y="0"/>
                            </a:lnTo>
                            <a:lnTo>
                              <a:pt x="42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39393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2" name="Freeform 307">
                        <a:extLst>
                          <a:ext uri="{FF2B5EF4-FFF2-40B4-BE49-F238E27FC236}">
                            <a16:creationId xmlns:a16="http://schemas.microsoft.com/office/drawing/2014/main" id="{15A001A1-B438-48EE-8446-599EEDC03BA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8" y="1480"/>
                        <a:ext cx="20" cy="9"/>
                      </a:xfrm>
                      <a:custGeom>
                        <a:avLst/>
                        <a:gdLst>
                          <a:gd name="T0" fmla="*/ 0 w 38"/>
                          <a:gd name="T1" fmla="*/ 0 h 17"/>
                          <a:gd name="T2" fmla="*/ 38 w 38"/>
                          <a:gd name="T3" fmla="*/ 0 h 17"/>
                          <a:gd name="T4" fmla="*/ 38 w 38"/>
                          <a:gd name="T5" fmla="*/ 17 h 17"/>
                          <a:gd name="T6" fmla="*/ 0 w 38"/>
                          <a:gd name="T7" fmla="*/ 17 h 17"/>
                          <a:gd name="T8" fmla="*/ 0 w 38"/>
                          <a:gd name="T9" fmla="*/ 0 h 17"/>
                          <a:gd name="T10" fmla="*/ 4 w 38"/>
                          <a:gd name="T11" fmla="*/ 0 h 17"/>
                          <a:gd name="T12" fmla="*/ 34 w 38"/>
                          <a:gd name="T13" fmla="*/ 0 h 17"/>
                          <a:gd name="T14" fmla="*/ 34 w 38"/>
                          <a:gd name="T15" fmla="*/ 17 h 17"/>
                          <a:gd name="T16" fmla="*/ 4 w 38"/>
                          <a:gd name="T17" fmla="*/ 17 h 17"/>
                          <a:gd name="T18" fmla="*/ 4 w 38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0" y="0"/>
                            </a:moveTo>
                            <a:lnTo>
                              <a:pt x="38" y="0"/>
                            </a:lnTo>
                            <a:lnTo>
                              <a:pt x="38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34" y="0"/>
                            </a:lnTo>
                            <a:lnTo>
                              <a:pt x="34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53535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3" name="Freeform 308">
                        <a:extLst>
                          <a:ext uri="{FF2B5EF4-FFF2-40B4-BE49-F238E27FC236}">
                            <a16:creationId xmlns:a16="http://schemas.microsoft.com/office/drawing/2014/main" id="{704C1656-420D-477F-A038-77F59DDD82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0" y="1480"/>
                        <a:ext cx="16" cy="9"/>
                      </a:xfrm>
                      <a:custGeom>
                        <a:avLst/>
                        <a:gdLst>
                          <a:gd name="T0" fmla="*/ 0 w 30"/>
                          <a:gd name="T1" fmla="*/ 0 h 17"/>
                          <a:gd name="T2" fmla="*/ 30 w 30"/>
                          <a:gd name="T3" fmla="*/ 0 h 17"/>
                          <a:gd name="T4" fmla="*/ 30 w 30"/>
                          <a:gd name="T5" fmla="*/ 17 h 17"/>
                          <a:gd name="T6" fmla="*/ 0 w 30"/>
                          <a:gd name="T7" fmla="*/ 17 h 17"/>
                          <a:gd name="T8" fmla="*/ 0 w 30"/>
                          <a:gd name="T9" fmla="*/ 0 h 17"/>
                          <a:gd name="T10" fmla="*/ 4 w 30"/>
                          <a:gd name="T11" fmla="*/ 0 h 17"/>
                          <a:gd name="T12" fmla="*/ 27 w 30"/>
                          <a:gd name="T13" fmla="*/ 0 h 17"/>
                          <a:gd name="T14" fmla="*/ 27 w 30"/>
                          <a:gd name="T15" fmla="*/ 17 h 17"/>
                          <a:gd name="T16" fmla="*/ 4 w 30"/>
                          <a:gd name="T17" fmla="*/ 17 h 17"/>
                          <a:gd name="T18" fmla="*/ 4 w 30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0" h="17">
                            <a:moveTo>
                              <a:pt x="0" y="0"/>
                            </a:moveTo>
                            <a:lnTo>
                              <a:pt x="30" y="0"/>
                            </a:lnTo>
                            <a:lnTo>
                              <a:pt x="30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27" y="0"/>
                            </a:lnTo>
                            <a:lnTo>
                              <a:pt x="27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6D6D6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4" name="Freeform 309">
                        <a:extLst>
                          <a:ext uri="{FF2B5EF4-FFF2-40B4-BE49-F238E27FC236}">
                            <a16:creationId xmlns:a16="http://schemas.microsoft.com/office/drawing/2014/main" id="{D5A728FD-70C9-4152-A09A-3D647C54F22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2" y="1480"/>
                        <a:ext cx="12" cy="9"/>
                      </a:xfrm>
                      <a:custGeom>
                        <a:avLst/>
                        <a:gdLst>
                          <a:gd name="T0" fmla="*/ 0 w 23"/>
                          <a:gd name="T1" fmla="*/ 0 h 17"/>
                          <a:gd name="T2" fmla="*/ 23 w 23"/>
                          <a:gd name="T3" fmla="*/ 0 h 17"/>
                          <a:gd name="T4" fmla="*/ 23 w 23"/>
                          <a:gd name="T5" fmla="*/ 17 h 17"/>
                          <a:gd name="T6" fmla="*/ 0 w 23"/>
                          <a:gd name="T7" fmla="*/ 17 h 17"/>
                          <a:gd name="T8" fmla="*/ 0 w 23"/>
                          <a:gd name="T9" fmla="*/ 0 h 17"/>
                          <a:gd name="T10" fmla="*/ 3 w 23"/>
                          <a:gd name="T11" fmla="*/ 0 h 17"/>
                          <a:gd name="T12" fmla="*/ 19 w 23"/>
                          <a:gd name="T13" fmla="*/ 0 h 17"/>
                          <a:gd name="T14" fmla="*/ 19 w 23"/>
                          <a:gd name="T15" fmla="*/ 17 h 17"/>
                          <a:gd name="T16" fmla="*/ 3 w 23"/>
                          <a:gd name="T17" fmla="*/ 17 h 17"/>
                          <a:gd name="T18" fmla="*/ 3 w 23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3" h="17">
                            <a:moveTo>
                              <a:pt x="0" y="0"/>
                            </a:moveTo>
                            <a:lnTo>
                              <a:pt x="23" y="0"/>
                            </a:lnTo>
                            <a:lnTo>
                              <a:pt x="23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3" y="0"/>
                            </a:moveTo>
                            <a:lnTo>
                              <a:pt x="19" y="0"/>
                            </a:lnTo>
                            <a:lnTo>
                              <a:pt x="19" y="17"/>
                            </a:lnTo>
                            <a:lnTo>
                              <a:pt x="3" y="17"/>
                            </a:lnTo>
                            <a:lnTo>
                              <a:pt x="3" y="0"/>
                            </a:lnTo>
                            <a:close/>
                          </a:path>
                        </a:pathLst>
                      </a:custGeom>
                      <a:solidFill>
                        <a:srgbClr val="7E7E7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5" name="Freeform 310">
                        <a:extLst>
                          <a:ext uri="{FF2B5EF4-FFF2-40B4-BE49-F238E27FC236}">
                            <a16:creationId xmlns:a16="http://schemas.microsoft.com/office/drawing/2014/main" id="{DA664E49-5A5E-4A59-ABEB-D7C5411F9DC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4" y="1480"/>
                        <a:ext cx="8" cy="9"/>
                      </a:xfrm>
                      <a:custGeom>
                        <a:avLst/>
                        <a:gdLst>
                          <a:gd name="T0" fmla="*/ 0 w 16"/>
                          <a:gd name="T1" fmla="*/ 0 h 17"/>
                          <a:gd name="T2" fmla="*/ 16 w 16"/>
                          <a:gd name="T3" fmla="*/ 0 h 17"/>
                          <a:gd name="T4" fmla="*/ 16 w 16"/>
                          <a:gd name="T5" fmla="*/ 17 h 17"/>
                          <a:gd name="T6" fmla="*/ 0 w 16"/>
                          <a:gd name="T7" fmla="*/ 17 h 17"/>
                          <a:gd name="T8" fmla="*/ 0 w 16"/>
                          <a:gd name="T9" fmla="*/ 0 h 17"/>
                          <a:gd name="T10" fmla="*/ 4 w 16"/>
                          <a:gd name="T11" fmla="*/ 0 h 17"/>
                          <a:gd name="T12" fmla="*/ 12 w 16"/>
                          <a:gd name="T13" fmla="*/ 0 h 17"/>
                          <a:gd name="T14" fmla="*/ 12 w 16"/>
                          <a:gd name="T15" fmla="*/ 17 h 17"/>
                          <a:gd name="T16" fmla="*/ 4 w 16"/>
                          <a:gd name="T17" fmla="*/ 17 h 17"/>
                          <a:gd name="T18" fmla="*/ 4 w 16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6" h="17">
                            <a:moveTo>
                              <a:pt x="0" y="0"/>
                            </a:moveTo>
                            <a:lnTo>
                              <a:pt x="16" y="0"/>
                            </a:lnTo>
                            <a:lnTo>
                              <a:pt x="16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12" y="0"/>
                            </a:lnTo>
                            <a:lnTo>
                              <a:pt x="12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8B8B8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6" name="Freeform 311">
                        <a:extLst>
                          <a:ext uri="{FF2B5EF4-FFF2-40B4-BE49-F238E27FC236}">
                            <a16:creationId xmlns:a16="http://schemas.microsoft.com/office/drawing/2014/main" id="{9D0F554A-98A7-49C8-99BD-6C5D5484DAED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26" y="1480"/>
                        <a:ext cx="4" cy="9"/>
                      </a:xfrm>
                      <a:custGeom>
                        <a:avLst/>
                        <a:gdLst>
                          <a:gd name="T0" fmla="*/ 0 w 8"/>
                          <a:gd name="T1" fmla="*/ 0 h 17"/>
                          <a:gd name="T2" fmla="*/ 8 w 8"/>
                          <a:gd name="T3" fmla="*/ 0 h 17"/>
                          <a:gd name="T4" fmla="*/ 8 w 8"/>
                          <a:gd name="T5" fmla="*/ 17 h 17"/>
                          <a:gd name="T6" fmla="*/ 0 w 8"/>
                          <a:gd name="T7" fmla="*/ 17 h 17"/>
                          <a:gd name="T8" fmla="*/ 0 w 8"/>
                          <a:gd name="T9" fmla="*/ 0 h 17"/>
                          <a:gd name="T10" fmla="*/ 4 w 8"/>
                          <a:gd name="T11" fmla="*/ 0 h 17"/>
                          <a:gd name="T12" fmla="*/ 4 w 8"/>
                          <a:gd name="T13" fmla="*/ 0 h 17"/>
                          <a:gd name="T14" fmla="*/ 4 w 8"/>
                          <a:gd name="T15" fmla="*/ 17 h 17"/>
                          <a:gd name="T16" fmla="*/ 4 w 8"/>
                          <a:gd name="T17" fmla="*/ 17 h 17"/>
                          <a:gd name="T18" fmla="*/ 4 w 8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8" h="17">
                            <a:moveTo>
                              <a:pt x="0" y="0"/>
                            </a:moveTo>
                            <a:lnTo>
                              <a:pt x="8" y="0"/>
                            </a:lnTo>
                            <a:lnTo>
                              <a:pt x="8" y="17"/>
                            </a:lnTo>
                            <a:lnTo>
                              <a:pt x="0" y="17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4" y="0"/>
                            </a:moveTo>
                            <a:lnTo>
                              <a:pt x="4" y="0"/>
                            </a:lnTo>
                            <a:lnTo>
                              <a:pt x="4" y="17"/>
                            </a:lnTo>
                            <a:lnTo>
                              <a:pt x="4" y="17"/>
                            </a:lnTo>
                            <a:lnTo>
                              <a:pt x="4" y="0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7" name="Freeform 312">
                        <a:extLst>
                          <a:ext uri="{FF2B5EF4-FFF2-40B4-BE49-F238E27FC236}">
                            <a16:creationId xmlns:a16="http://schemas.microsoft.com/office/drawing/2014/main" id="{C3E78132-D382-45FF-85B5-3C86AA63CE3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2"/>
                        <a:ext cx="15" cy="14"/>
                      </a:xfrm>
                      <a:custGeom>
                        <a:avLst/>
                        <a:gdLst>
                          <a:gd name="T0" fmla="*/ 0 w 31"/>
                          <a:gd name="T1" fmla="*/ 15 h 28"/>
                          <a:gd name="T2" fmla="*/ 16 w 31"/>
                          <a:gd name="T3" fmla="*/ 0 h 28"/>
                          <a:gd name="T4" fmla="*/ 31 w 31"/>
                          <a:gd name="T5" fmla="*/ 15 h 28"/>
                          <a:gd name="T6" fmla="*/ 16 w 31"/>
                          <a:gd name="T7" fmla="*/ 28 h 28"/>
                          <a:gd name="T8" fmla="*/ 0 w 31"/>
                          <a:gd name="T9" fmla="*/ 15 h 28"/>
                          <a:gd name="T10" fmla="*/ 0 w 31"/>
                          <a:gd name="T11" fmla="*/ 15 h 28"/>
                          <a:gd name="T12" fmla="*/ 12 w 31"/>
                          <a:gd name="T13" fmla="*/ 1 h 28"/>
                          <a:gd name="T14" fmla="*/ 25 w 31"/>
                          <a:gd name="T15" fmla="*/ 15 h 28"/>
                          <a:gd name="T16" fmla="*/ 12 w 31"/>
                          <a:gd name="T17" fmla="*/ 26 h 28"/>
                          <a:gd name="T18" fmla="*/ 0 w 31"/>
                          <a:gd name="T19" fmla="*/ 15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28">
                            <a:moveTo>
                              <a:pt x="0" y="15"/>
                            </a:moveTo>
                            <a:lnTo>
                              <a:pt x="16" y="0"/>
                            </a:lnTo>
                            <a:lnTo>
                              <a:pt x="31" y="15"/>
                            </a:lnTo>
                            <a:lnTo>
                              <a:pt x="16" y="28"/>
                            </a:lnTo>
                            <a:lnTo>
                              <a:pt x="0" y="15"/>
                            </a:lnTo>
                            <a:close/>
                            <a:moveTo>
                              <a:pt x="0" y="15"/>
                            </a:moveTo>
                            <a:lnTo>
                              <a:pt x="12" y="1"/>
                            </a:lnTo>
                            <a:lnTo>
                              <a:pt x="25" y="15"/>
                            </a:lnTo>
                            <a:lnTo>
                              <a:pt x="12" y="26"/>
                            </a:lnTo>
                            <a:lnTo>
                              <a:pt x="0" y="15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8" name="Freeform 313">
                        <a:extLst>
                          <a:ext uri="{FF2B5EF4-FFF2-40B4-BE49-F238E27FC236}">
                            <a16:creationId xmlns:a16="http://schemas.microsoft.com/office/drawing/2014/main" id="{21C1307C-EE4E-41BC-9982-6685DEA7CC04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3"/>
                        <a:ext cx="13" cy="12"/>
                      </a:xfrm>
                      <a:custGeom>
                        <a:avLst/>
                        <a:gdLst>
                          <a:gd name="T0" fmla="*/ 0 w 25"/>
                          <a:gd name="T1" fmla="*/ 14 h 25"/>
                          <a:gd name="T2" fmla="*/ 12 w 25"/>
                          <a:gd name="T3" fmla="*/ 0 h 25"/>
                          <a:gd name="T4" fmla="*/ 25 w 25"/>
                          <a:gd name="T5" fmla="*/ 14 h 25"/>
                          <a:gd name="T6" fmla="*/ 12 w 25"/>
                          <a:gd name="T7" fmla="*/ 25 h 25"/>
                          <a:gd name="T8" fmla="*/ 0 w 25"/>
                          <a:gd name="T9" fmla="*/ 14 h 25"/>
                          <a:gd name="T10" fmla="*/ 0 w 25"/>
                          <a:gd name="T11" fmla="*/ 14 h 25"/>
                          <a:gd name="T12" fmla="*/ 10 w 25"/>
                          <a:gd name="T13" fmla="*/ 4 h 25"/>
                          <a:gd name="T14" fmla="*/ 19 w 25"/>
                          <a:gd name="T15" fmla="*/ 14 h 25"/>
                          <a:gd name="T16" fmla="*/ 10 w 25"/>
                          <a:gd name="T17" fmla="*/ 22 h 25"/>
                          <a:gd name="T18" fmla="*/ 0 w 25"/>
                          <a:gd name="T19" fmla="*/ 14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5" h="25">
                            <a:moveTo>
                              <a:pt x="0" y="14"/>
                            </a:moveTo>
                            <a:lnTo>
                              <a:pt x="12" y="0"/>
                            </a:lnTo>
                            <a:lnTo>
                              <a:pt x="25" y="14"/>
                            </a:lnTo>
                            <a:lnTo>
                              <a:pt x="12" y="25"/>
                            </a:lnTo>
                            <a:lnTo>
                              <a:pt x="0" y="14"/>
                            </a:lnTo>
                            <a:close/>
                            <a:moveTo>
                              <a:pt x="0" y="14"/>
                            </a:moveTo>
                            <a:lnTo>
                              <a:pt x="10" y="4"/>
                            </a:lnTo>
                            <a:lnTo>
                              <a:pt x="19" y="14"/>
                            </a:lnTo>
                            <a:lnTo>
                              <a:pt x="10" y="22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A9A9A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29" name="Freeform 314">
                        <a:extLst>
                          <a:ext uri="{FF2B5EF4-FFF2-40B4-BE49-F238E27FC236}">
                            <a16:creationId xmlns:a16="http://schemas.microsoft.com/office/drawing/2014/main" id="{B9B5846F-B6B7-42BC-A2A0-A9E1AE76FA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5"/>
                        <a:ext cx="10" cy="8"/>
                      </a:xfrm>
                      <a:custGeom>
                        <a:avLst/>
                        <a:gdLst>
                          <a:gd name="T0" fmla="*/ 0 w 19"/>
                          <a:gd name="T1" fmla="*/ 10 h 18"/>
                          <a:gd name="T2" fmla="*/ 10 w 19"/>
                          <a:gd name="T3" fmla="*/ 0 h 18"/>
                          <a:gd name="T4" fmla="*/ 19 w 19"/>
                          <a:gd name="T5" fmla="*/ 10 h 18"/>
                          <a:gd name="T6" fmla="*/ 10 w 19"/>
                          <a:gd name="T7" fmla="*/ 18 h 18"/>
                          <a:gd name="T8" fmla="*/ 0 w 19"/>
                          <a:gd name="T9" fmla="*/ 10 h 18"/>
                          <a:gd name="T10" fmla="*/ 0 w 19"/>
                          <a:gd name="T11" fmla="*/ 10 h 18"/>
                          <a:gd name="T12" fmla="*/ 6 w 19"/>
                          <a:gd name="T13" fmla="*/ 2 h 18"/>
                          <a:gd name="T14" fmla="*/ 12 w 19"/>
                          <a:gd name="T15" fmla="*/ 10 h 18"/>
                          <a:gd name="T16" fmla="*/ 6 w 19"/>
                          <a:gd name="T17" fmla="*/ 16 h 18"/>
                          <a:gd name="T18" fmla="*/ 0 w 19"/>
                          <a:gd name="T19" fmla="*/ 10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9" h="18">
                            <a:moveTo>
                              <a:pt x="0" y="10"/>
                            </a:moveTo>
                            <a:lnTo>
                              <a:pt x="10" y="0"/>
                            </a:lnTo>
                            <a:lnTo>
                              <a:pt x="19" y="10"/>
                            </a:lnTo>
                            <a:lnTo>
                              <a:pt x="10" y="18"/>
                            </a:lnTo>
                            <a:lnTo>
                              <a:pt x="0" y="10"/>
                            </a:lnTo>
                            <a:close/>
                            <a:moveTo>
                              <a:pt x="0" y="10"/>
                            </a:moveTo>
                            <a:lnTo>
                              <a:pt x="6" y="2"/>
                            </a:lnTo>
                            <a:lnTo>
                              <a:pt x="12" y="10"/>
                            </a:lnTo>
                            <a:lnTo>
                              <a:pt x="6" y="16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solidFill>
                        <a:srgbClr val="BBBBB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0" name="Freeform 315">
                        <a:extLst>
                          <a:ext uri="{FF2B5EF4-FFF2-40B4-BE49-F238E27FC236}">
                            <a16:creationId xmlns:a16="http://schemas.microsoft.com/office/drawing/2014/main" id="{6E2CB693-3B21-417C-8ABC-3B643F7E91D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6"/>
                        <a:ext cx="6" cy="6"/>
                      </a:xfrm>
                      <a:custGeom>
                        <a:avLst/>
                        <a:gdLst>
                          <a:gd name="T0" fmla="*/ 0 w 12"/>
                          <a:gd name="T1" fmla="*/ 8 h 14"/>
                          <a:gd name="T2" fmla="*/ 6 w 12"/>
                          <a:gd name="T3" fmla="*/ 0 h 14"/>
                          <a:gd name="T4" fmla="*/ 12 w 12"/>
                          <a:gd name="T5" fmla="*/ 8 h 14"/>
                          <a:gd name="T6" fmla="*/ 6 w 12"/>
                          <a:gd name="T7" fmla="*/ 14 h 14"/>
                          <a:gd name="T8" fmla="*/ 0 w 12"/>
                          <a:gd name="T9" fmla="*/ 8 h 14"/>
                          <a:gd name="T10" fmla="*/ 0 w 12"/>
                          <a:gd name="T11" fmla="*/ 8 h 14"/>
                          <a:gd name="T12" fmla="*/ 4 w 12"/>
                          <a:gd name="T13" fmla="*/ 4 h 14"/>
                          <a:gd name="T14" fmla="*/ 6 w 12"/>
                          <a:gd name="T15" fmla="*/ 8 h 14"/>
                          <a:gd name="T16" fmla="*/ 4 w 12"/>
                          <a:gd name="T17" fmla="*/ 10 h 14"/>
                          <a:gd name="T18" fmla="*/ 0 w 12"/>
                          <a:gd name="T19" fmla="*/ 8 h 1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2" h="14">
                            <a:moveTo>
                              <a:pt x="0" y="8"/>
                            </a:moveTo>
                            <a:lnTo>
                              <a:pt x="6" y="0"/>
                            </a:lnTo>
                            <a:lnTo>
                              <a:pt x="12" y="8"/>
                            </a:lnTo>
                            <a:lnTo>
                              <a:pt x="6" y="14"/>
                            </a:lnTo>
                            <a:lnTo>
                              <a:pt x="0" y="8"/>
                            </a:lnTo>
                            <a:close/>
                            <a:moveTo>
                              <a:pt x="0" y="8"/>
                            </a:moveTo>
                            <a:lnTo>
                              <a:pt x="4" y="4"/>
                            </a:lnTo>
                            <a:lnTo>
                              <a:pt x="6" y="8"/>
                            </a:lnTo>
                            <a:lnTo>
                              <a:pt x="4" y="10"/>
                            </a:lnTo>
                            <a:lnTo>
                              <a:pt x="0" y="8"/>
                            </a:lnTo>
                            <a:close/>
                          </a:path>
                        </a:pathLst>
                      </a:custGeom>
                      <a:solidFill>
                        <a:srgbClr val="CFCFC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1" name="Freeform 316">
                        <a:extLst>
                          <a:ext uri="{FF2B5EF4-FFF2-40B4-BE49-F238E27FC236}">
                            <a16:creationId xmlns:a16="http://schemas.microsoft.com/office/drawing/2014/main" id="{46A7C313-521E-4BB8-9F09-58DFD748A6F5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8"/>
                        <a:ext cx="3" cy="2"/>
                      </a:xfrm>
                      <a:custGeom>
                        <a:avLst/>
                        <a:gdLst>
                          <a:gd name="T0" fmla="*/ 0 w 6"/>
                          <a:gd name="T1" fmla="*/ 4 h 6"/>
                          <a:gd name="T2" fmla="*/ 4 w 6"/>
                          <a:gd name="T3" fmla="*/ 0 h 6"/>
                          <a:gd name="T4" fmla="*/ 6 w 6"/>
                          <a:gd name="T5" fmla="*/ 4 h 6"/>
                          <a:gd name="T6" fmla="*/ 4 w 6"/>
                          <a:gd name="T7" fmla="*/ 6 h 6"/>
                          <a:gd name="T8" fmla="*/ 0 w 6"/>
                          <a:gd name="T9" fmla="*/ 4 h 6"/>
                          <a:gd name="T10" fmla="*/ 0 w 6"/>
                          <a:gd name="T11" fmla="*/ 4 h 6"/>
                          <a:gd name="T12" fmla="*/ 0 w 6"/>
                          <a:gd name="T13" fmla="*/ 4 h 6"/>
                          <a:gd name="T14" fmla="*/ 0 w 6"/>
                          <a:gd name="T15" fmla="*/ 4 h 6"/>
                          <a:gd name="T16" fmla="*/ 0 w 6"/>
                          <a:gd name="T17" fmla="*/ 4 h 6"/>
                          <a:gd name="T18" fmla="*/ 0 w 6"/>
                          <a:gd name="T19" fmla="*/ 4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6" h="6">
                            <a:moveTo>
                              <a:pt x="0" y="4"/>
                            </a:moveTo>
                            <a:lnTo>
                              <a:pt x="4" y="0"/>
                            </a:lnTo>
                            <a:lnTo>
                              <a:pt x="6" y="4"/>
                            </a:lnTo>
                            <a:lnTo>
                              <a:pt x="4" y="6"/>
                            </a:lnTo>
                            <a:lnTo>
                              <a:pt x="0" y="4"/>
                            </a:lnTo>
                            <a:close/>
                            <a:moveTo>
                              <a:pt x="0" y="4"/>
                            </a:move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lnTo>
                              <a:pt x="0" y="4"/>
                            </a:lnTo>
                            <a:close/>
                          </a:path>
                        </a:pathLst>
                      </a:custGeom>
                      <a:solidFill>
                        <a:srgbClr val="DCDCD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2" name="Freeform 317">
                        <a:extLst>
                          <a:ext uri="{FF2B5EF4-FFF2-40B4-BE49-F238E27FC236}">
                            <a16:creationId xmlns:a16="http://schemas.microsoft.com/office/drawing/2014/main" id="{103B6308-DA6A-4B93-904F-501E36C9DB1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77" y="1479"/>
                        <a:ext cx="1" cy="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3" name="Freeform 318">
                        <a:extLst>
                          <a:ext uri="{FF2B5EF4-FFF2-40B4-BE49-F238E27FC236}">
                            <a16:creationId xmlns:a16="http://schemas.microsoft.com/office/drawing/2014/main" id="{7BADF4D7-B00A-4515-970E-32DEFD940F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3" y="1478"/>
                        <a:ext cx="4" cy="2"/>
                      </a:xfrm>
                      <a:custGeom>
                        <a:avLst/>
                        <a:gdLst>
                          <a:gd name="T0" fmla="*/ 4 w 7"/>
                          <a:gd name="T1" fmla="*/ 6 h 6"/>
                          <a:gd name="T2" fmla="*/ 7 w 7"/>
                          <a:gd name="T3" fmla="*/ 4 h 6"/>
                          <a:gd name="T4" fmla="*/ 4 w 7"/>
                          <a:gd name="T5" fmla="*/ 0 h 6"/>
                          <a:gd name="T6" fmla="*/ 0 w 7"/>
                          <a:gd name="T7" fmla="*/ 4 h 6"/>
                          <a:gd name="T8" fmla="*/ 4 w 7"/>
                          <a:gd name="T9" fmla="*/ 6 h 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7" h="6">
                            <a:moveTo>
                              <a:pt x="4" y="6"/>
                            </a:moveTo>
                            <a:lnTo>
                              <a:pt x="7" y="4"/>
                            </a:lnTo>
                            <a:lnTo>
                              <a:pt x="4" y="0"/>
                            </a:lnTo>
                            <a:lnTo>
                              <a:pt x="0" y="4"/>
                            </a:lnTo>
                            <a:lnTo>
                              <a:pt x="4" y="6"/>
                            </a:lnTo>
                            <a:close/>
                          </a:path>
                        </a:pathLst>
                      </a:custGeom>
                      <a:solidFill>
                        <a:srgbClr val="00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4" name="Freeform 319">
                        <a:extLst>
                          <a:ext uri="{FF2B5EF4-FFF2-40B4-BE49-F238E27FC236}">
                            <a16:creationId xmlns:a16="http://schemas.microsoft.com/office/drawing/2014/main" id="{78F3C21A-A837-4FC0-9F9F-0BCB3B36294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3" y="1478"/>
                        <a:ext cx="4" cy="2"/>
                      </a:xfrm>
                      <a:custGeom>
                        <a:avLst/>
                        <a:gdLst>
                          <a:gd name="T0" fmla="*/ 2 w 4"/>
                          <a:gd name="T1" fmla="*/ 3 h 3"/>
                          <a:gd name="T2" fmla="*/ 4 w 4"/>
                          <a:gd name="T3" fmla="*/ 2 h 3"/>
                          <a:gd name="T4" fmla="*/ 2 w 4"/>
                          <a:gd name="T5" fmla="*/ 0 h 3"/>
                          <a:gd name="T6" fmla="*/ 0 w 4"/>
                          <a:gd name="T7" fmla="*/ 2 h 3"/>
                          <a:gd name="T8" fmla="*/ 2 w 4"/>
                          <a:gd name="T9" fmla="*/ 3 h 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4" h="3">
                            <a:moveTo>
                              <a:pt x="2" y="3"/>
                            </a:moveTo>
                            <a:lnTo>
                              <a:pt x="4" y="2"/>
                            </a:lnTo>
                            <a:lnTo>
                              <a:pt x="2" y="0"/>
                            </a:lnTo>
                            <a:lnTo>
                              <a:pt x="0" y="2"/>
                            </a:lnTo>
                            <a:lnTo>
                              <a:pt x="2" y="3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5" name="Freeform 320">
                        <a:extLst>
                          <a:ext uri="{FF2B5EF4-FFF2-40B4-BE49-F238E27FC236}">
                            <a16:creationId xmlns:a16="http://schemas.microsoft.com/office/drawing/2014/main" id="{C9C8348F-C6F0-4897-9EC1-68186F64055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91" y="1104"/>
                        <a:ext cx="52" cy="314"/>
                      </a:xfrm>
                      <a:custGeom>
                        <a:avLst/>
                        <a:gdLst>
                          <a:gd name="T0" fmla="*/ 0 w 106"/>
                          <a:gd name="T1" fmla="*/ 627 h 627"/>
                          <a:gd name="T2" fmla="*/ 81 w 106"/>
                          <a:gd name="T3" fmla="*/ 548 h 627"/>
                          <a:gd name="T4" fmla="*/ 81 w 106"/>
                          <a:gd name="T5" fmla="*/ 400 h 627"/>
                          <a:gd name="T6" fmla="*/ 106 w 106"/>
                          <a:gd name="T7" fmla="*/ 321 h 627"/>
                          <a:gd name="T8" fmla="*/ 106 w 106"/>
                          <a:gd name="T9" fmla="*/ 0 h 627"/>
                          <a:gd name="T10" fmla="*/ 0 w 106"/>
                          <a:gd name="T11" fmla="*/ 108 h 627"/>
                          <a:gd name="T12" fmla="*/ 0 w 106"/>
                          <a:gd name="T13" fmla="*/ 627 h 6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06" h="627">
                            <a:moveTo>
                              <a:pt x="0" y="627"/>
                            </a:moveTo>
                            <a:lnTo>
                              <a:pt x="81" y="548"/>
                            </a:lnTo>
                            <a:lnTo>
                              <a:pt x="81" y="400"/>
                            </a:lnTo>
                            <a:lnTo>
                              <a:pt x="106" y="321"/>
                            </a:lnTo>
                            <a:lnTo>
                              <a:pt x="106" y="0"/>
                            </a:lnTo>
                            <a:lnTo>
                              <a:pt x="0" y="108"/>
                            </a:lnTo>
                            <a:lnTo>
                              <a:pt x="0" y="627"/>
                            </a:lnTo>
                            <a:close/>
                          </a:path>
                        </a:pathLst>
                      </a:custGeom>
                      <a:solidFill>
                        <a:srgbClr val="9A9A9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6" name="Freeform 321">
                        <a:extLst>
                          <a:ext uri="{FF2B5EF4-FFF2-40B4-BE49-F238E27FC236}">
                            <a16:creationId xmlns:a16="http://schemas.microsoft.com/office/drawing/2014/main" id="{CC69DC2C-5353-44B1-AA7B-9A37A963914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70" y="1104"/>
                        <a:ext cx="373" cy="54"/>
                      </a:xfrm>
                      <a:custGeom>
                        <a:avLst/>
                        <a:gdLst>
                          <a:gd name="T0" fmla="*/ 746 w 746"/>
                          <a:gd name="T1" fmla="*/ 0 h 108"/>
                          <a:gd name="T2" fmla="*/ 105 w 746"/>
                          <a:gd name="T3" fmla="*/ 0 h 108"/>
                          <a:gd name="T4" fmla="*/ 0 w 746"/>
                          <a:gd name="T5" fmla="*/ 108 h 108"/>
                          <a:gd name="T6" fmla="*/ 640 w 746"/>
                          <a:gd name="T7" fmla="*/ 108 h 108"/>
                          <a:gd name="T8" fmla="*/ 746 w 746"/>
                          <a:gd name="T9" fmla="*/ 0 h 10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746" h="108">
                            <a:moveTo>
                              <a:pt x="746" y="0"/>
                            </a:moveTo>
                            <a:lnTo>
                              <a:pt x="105" y="0"/>
                            </a:lnTo>
                            <a:lnTo>
                              <a:pt x="0" y="108"/>
                            </a:lnTo>
                            <a:lnTo>
                              <a:pt x="640" y="108"/>
                            </a:lnTo>
                            <a:lnTo>
                              <a:pt x="746" y="0"/>
                            </a:lnTo>
                            <a:close/>
                          </a:path>
                        </a:pathLst>
                      </a:custGeom>
                      <a:solidFill>
                        <a:srgbClr val="E6E6E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7" name="Rectangle 322">
                        <a:extLst>
                          <a:ext uri="{FF2B5EF4-FFF2-40B4-BE49-F238E27FC236}">
                            <a16:creationId xmlns:a16="http://schemas.microsoft.com/office/drawing/2014/main" id="{F4B186AF-4599-403D-86D6-56FCDB23550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70" y="1158"/>
                        <a:ext cx="321" cy="26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8" name="Rectangle 323">
                        <a:extLst>
                          <a:ext uri="{FF2B5EF4-FFF2-40B4-BE49-F238E27FC236}">
                            <a16:creationId xmlns:a16="http://schemas.microsoft.com/office/drawing/2014/main" id="{31C8194C-728B-4558-B1B1-2A4CD2ECDA5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59" y="1385"/>
                        <a:ext cx="15" cy="9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39" name="Freeform 324">
                        <a:extLst>
                          <a:ext uri="{FF2B5EF4-FFF2-40B4-BE49-F238E27FC236}">
                            <a16:creationId xmlns:a16="http://schemas.microsoft.com/office/drawing/2014/main" id="{D9E7B9CE-FB86-412F-9E0B-B4C832D1DA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94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0" name="Freeform 325">
                        <a:extLst>
                          <a:ext uri="{FF2B5EF4-FFF2-40B4-BE49-F238E27FC236}">
                            <a16:creationId xmlns:a16="http://schemas.microsoft.com/office/drawing/2014/main" id="{9A312E93-ED99-4041-8C81-565C5446923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18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1" name="Freeform 326">
                        <a:extLst>
                          <a:ext uri="{FF2B5EF4-FFF2-40B4-BE49-F238E27FC236}">
                            <a16:creationId xmlns:a16="http://schemas.microsoft.com/office/drawing/2014/main" id="{C0889F46-A4A0-4B10-B457-44F68B03087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43" y="1464"/>
                        <a:ext cx="6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10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10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2" name="Freeform 327">
                        <a:extLst>
                          <a:ext uri="{FF2B5EF4-FFF2-40B4-BE49-F238E27FC236}">
                            <a16:creationId xmlns:a16="http://schemas.microsoft.com/office/drawing/2014/main" id="{74214519-7235-4390-86C1-1D809DF285D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68" y="1464"/>
                        <a:ext cx="5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10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10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3" name="Freeform 328">
                        <a:extLst>
                          <a:ext uri="{FF2B5EF4-FFF2-40B4-BE49-F238E27FC236}">
                            <a16:creationId xmlns:a16="http://schemas.microsoft.com/office/drawing/2014/main" id="{3D3E8275-34EA-458E-B2CF-7C917AA062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69" y="1464"/>
                        <a:ext cx="7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10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10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4" name="Freeform 329">
                        <a:extLst>
                          <a:ext uri="{FF2B5EF4-FFF2-40B4-BE49-F238E27FC236}">
                            <a16:creationId xmlns:a16="http://schemas.microsoft.com/office/drawing/2014/main" id="{5AFC5840-FADC-461D-80BA-F7DE80161A2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20" y="1464"/>
                        <a:ext cx="7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10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10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5" name="Freeform 330">
                        <a:extLst>
                          <a:ext uri="{FF2B5EF4-FFF2-40B4-BE49-F238E27FC236}">
                            <a16:creationId xmlns:a16="http://schemas.microsoft.com/office/drawing/2014/main" id="{A81EC8D7-7CAB-411F-A994-141C09DBDD4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45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6" name="Freeform 331">
                        <a:extLst>
                          <a:ext uri="{FF2B5EF4-FFF2-40B4-BE49-F238E27FC236}">
                            <a16:creationId xmlns:a16="http://schemas.microsoft.com/office/drawing/2014/main" id="{A965A710-090B-4F8A-A7F9-A16C70951DF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47" y="1464"/>
                        <a:ext cx="7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10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10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7" name="Freeform 332">
                        <a:extLst>
                          <a:ext uri="{FF2B5EF4-FFF2-40B4-BE49-F238E27FC236}">
                            <a16:creationId xmlns:a16="http://schemas.microsoft.com/office/drawing/2014/main" id="{2E2DDF91-4539-44EE-A7E0-CCFA36F51E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72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8" name="Freeform 333">
                        <a:extLst>
                          <a:ext uri="{FF2B5EF4-FFF2-40B4-BE49-F238E27FC236}">
                            <a16:creationId xmlns:a16="http://schemas.microsoft.com/office/drawing/2014/main" id="{C19B31EF-ACD8-474D-927B-D28E8CCA38C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96" y="1464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10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10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49" name="Freeform 334">
                        <a:extLst>
                          <a:ext uri="{FF2B5EF4-FFF2-40B4-BE49-F238E27FC236}">
                            <a16:creationId xmlns:a16="http://schemas.microsoft.com/office/drawing/2014/main" id="{479B83CB-7CD9-496C-88F1-E87145EDA94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66" y="1482"/>
                        <a:ext cx="6" cy="9"/>
                      </a:xfrm>
                      <a:custGeom>
                        <a:avLst/>
                        <a:gdLst>
                          <a:gd name="T0" fmla="*/ 14 w 14"/>
                          <a:gd name="T1" fmla="*/ 0 h 17"/>
                          <a:gd name="T2" fmla="*/ 0 w 14"/>
                          <a:gd name="T3" fmla="*/ 9 h 17"/>
                          <a:gd name="T4" fmla="*/ 14 w 14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4" h="17">
                            <a:moveTo>
                              <a:pt x="14" y="0"/>
                            </a:moveTo>
                            <a:lnTo>
                              <a:pt x="0" y="9"/>
                            </a:lnTo>
                            <a:lnTo>
                              <a:pt x="14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0" name="Freeform 335">
                        <a:extLst>
                          <a:ext uri="{FF2B5EF4-FFF2-40B4-BE49-F238E27FC236}">
                            <a16:creationId xmlns:a16="http://schemas.microsoft.com/office/drawing/2014/main" id="{C5F6582B-757A-4E94-8764-65EE77F49D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55" y="1482"/>
                        <a:ext cx="6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9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9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1" name="Freeform 336">
                        <a:extLst>
                          <a:ext uri="{FF2B5EF4-FFF2-40B4-BE49-F238E27FC236}">
                            <a16:creationId xmlns:a16="http://schemas.microsoft.com/office/drawing/2014/main" id="{4B4628A0-AB6E-4182-8DC4-1DF6FCAD7EE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79" y="1482"/>
                        <a:ext cx="7" cy="9"/>
                      </a:xfrm>
                      <a:custGeom>
                        <a:avLst/>
                        <a:gdLst>
                          <a:gd name="T0" fmla="*/ 14 w 14"/>
                          <a:gd name="T1" fmla="*/ 0 h 17"/>
                          <a:gd name="T2" fmla="*/ 0 w 14"/>
                          <a:gd name="T3" fmla="*/ 9 h 17"/>
                          <a:gd name="T4" fmla="*/ 14 w 14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4" h="17">
                            <a:moveTo>
                              <a:pt x="14" y="0"/>
                            </a:moveTo>
                            <a:lnTo>
                              <a:pt x="0" y="9"/>
                            </a:lnTo>
                            <a:lnTo>
                              <a:pt x="14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2" name="Freeform 337">
                        <a:extLst>
                          <a:ext uri="{FF2B5EF4-FFF2-40B4-BE49-F238E27FC236}">
                            <a16:creationId xmlns:a16="http://schemas.microsoft.com/office/drawing/2014/main" id="{66CAC7E2-E364-462B-B445-DBC96F33DB7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09" y="1482"/>
                        <a:ext cx="7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9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9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3" name="Freeform 338">
                        <a:extLst>
                          <a:ext uri="{FF2B5EF4-FFF2-40B4-BE49-F238E27FC236}">
                            <a16:creationId xmlns:a16="http://schemas.microsoft.com/office/drawing/2014/main" id="{84B801D3-5941-4D85-8533-9A64F75ED4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34" y="1482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9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9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4" name="Freeform 339">
                        <a:extLst>
                          <a:ext uri="{FF2B5EF4-FFF2-40B4-BE49-F238E27FC236}">
                            <a16:creationId xmlns:a16="http://schemas.microsoft.com/office/drawing/2014/main" id="{D43346FD-206A-4D01-9708-4728346AB84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12" y="1482"/>
                        <a:ext cx="5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9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9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5" name="Freeform 340">
                        <a:extLst>
                          <a:ext uri="{FF2B5EF4-FFF2-40B4-BE49-F238E27FC236}">
                            <a16:creationId xmlns:a16="http://schemas.microsoft.com/office/drawing/2014/main" id="{878253C1-2C99-4730-AD33-BFAF03167D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36" y="1482"/>
                        <a:ext cx="6" cy="9"/>
                      </a:xfrm>
                      <a:custGeom>
                        <a:avLst/>
                        <a:gdLst>
                          <a:gd name="T0" fmla="*/ 13 w 13"/>
                          <a:gd name="T1" fmla="*/ 0 h 17"/>
                          <a:gd name="T2" fmla="*/ 0 w 13"/>
                          <a:gd name="T3" fmla="*/ 9 h 17"/>
                          <a:gd name="T4" fmla="*/ 13 w 13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3" h="17">
                            <a:moveTo>
                              <a:pt x="13" y="0"/>
                            </a:moveTo>
                            <a:lnTo>
                              <a:pt x="0" y="9"/>
                            </a:lnTo>
                            <a:lnTo>
                              <a:pt x="13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6" name="Freeform 341">
                        <a:extLst>
                          <a:ext uri="{FF2B5EF4-FFF2-40B4-BE49-F238E27FC236}">
                            <a16:creationId xmlns:a16="http://schemas.microsoft.com/office/drawing/2014/main" id="{0510867F-C39F-4AC7-8B00-E1650EB6507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61" y="1482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9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9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7" name="Freeform 342">
                        <a:extLst>
                          <a:ext uri="{FF2B5EF4-FFF2-40B4-BE49-F238E27FC236}">
                            <a16:creationId xmlns:a16="http://schemas.microsoft.com/office/drawing/2014/main" id="{8410B816-5348-4070-8F72-247F09BC33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85" y="1482"/>
                        <a:ext cx="6" cy="9"/>
                      </a:xfrm>
                      <a:custGeom>
                        <a:avLst/>
                        <a:gdLst>
                          <a:gd name="T0" fmla="*/ 11 w 11"/>
                          <a:gd name="T1" fmla="*/ 0 h 17"/>
                          <a:gd name="T2" fmla="*/ 0 w 11"/>
                          <a:gd name="T3" fmla="*/ 9 h 17"/>
                          <a:gd name="T4" fmla="*/ 11 w 11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1" h="17">
                            <a:moveTo>
                              <a:pt x="11" y="0"/>
                            </a:moveTo>
                            <a:lnTo>
                              <a:pt x="0" y="9"/>
                            </a:lnTo>
                            <a:lnTo>
                              <a:pt x="11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8" name="Freeform 343">
                        <a:extLst>
                          <a:ext uri="{FF2B5EF4-FFF2-40B4-BE49-F238E27FC236}">
                            <a16:creationId xmlns:a16="http://schemas.microsoft.com/office/drawing/2014/main" id="{014718F0-0B54-473F-A79C-D9DAAECE8E4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88" y="1482"/>
                        <a:ext cx="5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9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9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59" name="Freeform 344">
                        <a:extLst>
                          <a:ext uri="{FF2B5EF4-FFF2-40B4-BE49-F238E27FC236}">
                            <a16:creationId xmlns:a16="http://schemas.microsoft.com/office/drawing/2014/main" id="{ED5D4899-DF3A-4CD0-8866-4DADDB2A90F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23" y="1464"/>
                        <a:ext cx="6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10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10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0" name="Freeform 345">
                        <a:extLst>
                          <a:ext uri="{FF2B5EF4-FFF2-40B4-BE49-F238E27FC236}">
                            <a16:creationId xmlns:a16="http://schemas.microsoft.com/office/drawing/2014/main" id="{653748C7-B8B2-402E-B16B-F39CB5EC3F4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9" y="1464"/>
                        <a:ext cx="6" cy="9"/>
                      </a:xfrm>
                      <a:custGeom>
                        <a:avLst/>
                        <a:gdLst>
                          <a:gd name="T0" fmla="*/ 12 w 12"/>
                          <a:gd name="T1" fmla="*/ 0 h 17"/>
                          <a:gd name="T2" fmla="*/ 0 w 12"/>
                          <a:gd name="T3" fmla="*/ 10 h 17"/>
                          <a:gd name="T4" fmla="*/ 12 w 12"/>
                          <a:gd name="T5" fmla="*/ 17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2" h="17">
                            <a:moveTo>
                              <a:pt x="12" y="0"/>
                            </a:moveTo>
                            <a:lnTo>
                              <a:pt x="0" y="10"/>
                            </a:lnTo>
                            <a:lnTo>
                              <a:pt x="12" y="17"/>
                            </a:lnTo>
                          </a:path>
                        </a:pathLst>
                      </a:custGeom>
                      <a:noFill/>
                      <a:ln w="3175">
                        <a:solidFill>
                          <a:srgbClr val="B3B3B3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1" name="Line 346">
                        <a:extLst>
                          <a:ext uri="{FF2B5EF4-FFF2-40B4-BE49-F238E27FC236}">
                            <a16:creationId xmlns:a16="http://schemas.microsoft.com/office/drawing/2014/main" id="{7B26A8E8-288A-4E79-8E3B-8C9DF2DBD1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058" y="1402"/>
                        <a:ext cx="1" cy="16"/>
                      </a:xfrm>
                      <a:prstGeom prst="line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2" name="Line 347">
                        <a:extLst>
                          <a:ext uri="{FF2B5EF4-FFF2-40B4-BE49-F238E27FC236}">
                            <a16:creationId xmlns:a16="http://schemas.microsoft.com/office/drawing/2014/main" id="{F82BB139-5B3E-4372-9A18-158675B5293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018" y="1402"/>
                        <a:ext cx="1" cy="16"/>
                      </a:xfrm>
                      <a:prstGeom prst="line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3" name="Line 348">
                        <a:extLst>
                          <a:ext uri="{FF2B5EF4-FFF2-40B4-BE49-F238E27FC236}">
                            <a16:creationId xmlns:a16="http://schemas.microsoft.com/office/drawing/2014/main" id="{8A287B4E-A89B-4934-8F10-E8FCCA9B35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70" y="1402"/>
                        <a:ext cx="321" cy="1"/>
                      </a:xfrm>
                      <a:prstGeom prst="line">
                        <a:avLst/>
                      </a:prstGeom>
                      <a:noFill/>
                      <a:ln w="31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4" name="Freeform 349">
                        <a:extLst>
                          <a:ext uri="{FF2B5EF4-FFF2-40B4-BE49-F238E27FC236}">
                            <a16:creationId xmlns:a16="http://schemas.microsoft.com/office/drawing/2014/main" id="{4D88F1D8-D22D-4938-8152-9E5ED124F4C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60" y="1112"/>
                        <a:ext cx="383" cy="379"/>
                      </a:xfrm>
                      <a:custGeom>
                        <a:avLst/>
                        <a:gdLst>
                          <a:gd name="T0" fmla="*/ 0 w 767"/>
                          <a:gd name="T1" fmla="*/ 788 h 788"/>
                          <a:gd name="T2" fmla="*/ 0 w 767"/>
                          <a:gd name="T3" fmla="*/ 661 h 788"/>
                          <a:gd name="T4" fmla="*/ 30 w 767"/>
                          <a:gd name="T5" fmla="*/ 629 h 788"/>
                          <a:gd name="T6" fmla="*/ 21 w 767"/>
                          <a:gd name="T7" fmla="*/ 629 h 788"/>
                          <a:gd name="T8" fmla="*/ 21 w 767"/>
                          <a:gd name="T9" fmla="*/ 108 h 788"/>
                          <a:gd name="T10" fmla="*/ 126 w 767"/>
                          <a:gd name="T11" fmla="*/ 0 h 788"/>
                          <a:gd name="T12" fmla="*/ 767 w 767"/>
                          <a:gd name="T13" fmla="*/ 0 h 788"/>
                          <a:gd name="T14" fmla="*/ 767 w 767"/>
                          <a:gd name="T15" fmla="*/ 325 h 788"/>
                          <a:gd name="T16" fmla="*/ 740 w 767"/>
                          <a:gd name="T17" fmla="*/ 400 h 788"/>
                          <a:gd name="T18" fmla="*/ 740 w 767"/>
                          <a:gd name="T19" fmla="*/ 544 h 788"/>
                          <a:gd name="T20" fmla="*/ 713 w 767"/>
                          <a:gd name="T21" fmla="*/ 575 h 788"/>
                          <a:gd name="T22" fmla="*/ 767 w 767"/>
                          <a:gd name="T23" fmla="*/ 575 h 788"/>
                          <a:gd name="T24" fmla="*/ 767 w 767"/>
                          <a:gd name="T25" fmla="*/ 704 h 788"/>
                          <a:gd name="T26" fmla="*/ 680 w 767"/>
                          <a:gd name="T27" fmla="*/ 788 h 788"/>
                          <a:gd name="T28" fmla="*/ 0 w 767"/>
                          <a:gd name="T29" fmla="*/ 788 h 7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</a:cxnLst>
                        <a:rect l="0" t="0" r="r" b="b"/>
                        <a:pathLst>
                          <a:path w="767" h="788">
                            <a:moveTo>
                              <a:pt x="0" y="788"/>
                            </a:moveTo>
                            <a:lnTo>
                              <a:pt x="0" y="661"/>
                            </a:lnTo>
                            <a:lnTo>
                              <a:pt x="30" y="629"/>
                            </a:lnTo>
                            <a:lnTo>
                              <a:pt x="21" y="629"/>
                            </a:lnTo>
                            <a:lnTo>
                              <a:pt x="21" y="108"/>
                            </a:lnTo>
                            <a:lnTo>
                              <a:pt x="126" y="0"/>
                            </a:lnTo>
                            <a:lnTo>
                              <a:pt x="767" y="0"/>
                            </a:lnTo>
                            <a:lnTo>
                              <a:pt x="767" y="325"/>
                            </a:lnTo>
                            <a:lnTo>
                              <a:pt x="740" y="400"/>
                            </a:lnTo>
                            <a:lnTo>
                              <a:pt x="740" y="544"/>
                            </a:lnTo>
                            <a:lnTo>
                              <a:pt x="713" y="575"/>
                            </a:lnTo>
                            <a:lnTo>
                              <a:pt x="767" y="575"/>
                            </a:lnTo>
                            <a:lnTo>
                              <a:pt x="767" y="704"/>
                            </a:lnTo>
                            <a:lnTo>
                              <a:pt x="680" y="788"/>
                            </a:lnTo>
                            <a:lnTo>
                              <a:pt x="0" y="788"/>
                            </a:lnTo>
                          </a:path>
                        </a:pathLst>
                      </a:custGeom>
                      <a:noFill/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1165" name="Rectangle 350">
                        <a:extLst>
                          <a:ext uri="{FF2B5EF4-FFF2-40B4-BE49-F238E27FC236}">
                            <a16:creationId xmlns:a16="http://schemas.microsoft.com/office/drawing/2014/main" id="{F6E25633-6442-40AC-99AC-DC309F722B0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08" y="1188"/>
                        <a:ext cx="244" cy="176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100000">
                            <a:schemeClr val="folHlink">
                              <a:gamma/>
                              <a:shade val="66275"/>
                              <a:invGamma/>
                            </a:schemeClr>
                          </a:gs>
                        </a:gsLst>
                        <a:path path="rect">
                          <a:fillToRect r="100000" b="100000"/>
                        </a:path>
                      </a:gradFill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</p:grpSp>
                <p:grpSp>
                  <p:nvGrpSpPr>
                    <p:cNvPr id="972" name="Group 351">
                      <a:extLst>
                        <a:ext uri="{FF2B5EF4-FFF2-40B4-BE49-F238E27FC236}">
                          <a16:creationId xmlns:a16="http://schemas.microsoft.com/office/drawing/2014/main" id="{D14EF9E7-98A8-4509-B523-C9EC223513B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55" y="1984"/>
                      <a:ext cx="48" cy="96"/>
                      <a:chOff x="720" y="960"/>
                      <a:chExt cx="192" cy="192"/>
                    </a:xfrm>
                  </p:grpSpPr>
                  <p:sp>
                    <p:nvSpPr>
                      <p:cNvPr id="973" name="Line 352">
                        <a:extLst>
                          <a:ext uri="{FF2B5EF4-FFF2-40B4-BE49-F238E27FC236}">
                            <a16:creationId xmlns:a16="http://schemas.microsoft.com/office/drawing/2014/main" id="{B243D3A6-359F-4F12-81BD-88BDD03F70C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1104"/>
                        <a:ext cx="192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4" name="Line 353">
                        <a:extLst>
                          <a:ext uri="{FF2B5EF4-FFF2-40B4-BE49-F238E27FC236}">
                            <a16:creationId xmlns:a16="http://schemas.microsoft.com/office/drawing/2014/main" id="{7C7F50FE-81D3-4D57-83C8-2A749966B8B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1056"/>
                        <a:ext cx="192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5" name="Line 354">
                        <a:extLst>
                          <a:ext uri="{FF2B5EF4-FFF2-40B4-BE49-F238E27FC236}">
                            <a16:creationId xmlns:a16="http://schemas.microsoft.com/office/drawing/2014/main" id="{F8479062-0C3C-430C-B4A1-1F150317642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1008"/>
                        <a:ext cx="192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6" name="Line 355">
                        <a:extLst>
                          <a:ext uri="{FF2B5EF4-FFF2-40B4-BE49-F238E27FC236}">
                            <a16:creationId xmlns:a16="http://schemas.microsoft.com/office/drawing/2014/main" id="{B3ACBB6F-12B5-4827-A605-0AD1EF873E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960"/>
                        <a:ext cx="192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77" name="Line 356">
                        <a:extLst>
                          <a:ext uri="{FF2B5EF4-FFF2-40B4-BE49-F238E27FC236}">
                            <a16:creationId xmlns:a16="http://schemas.microsoft.com/office/drawing/2014/main" id="{259864B9-A3F1-4B10-A529-3EFEB36DB5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0" y="1152"/>
                        <a:ext cx="192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2000"/>
                      </a:p>
                    </p:txBody>
                  </p:sp>
                </p:grpSp>
              </p:grpSp>
              <p:grpSp>
                <p:nvGrpSpPr>
                  <p:cNvPr id="953" name="Group 297">
                    <a:extLst>
                      <a:ext uri="{FF2B5EF4-FFF2-40B4-BE49-F238E27FC236}">
                        <a16:creationId xmlns:a16="http://schemas.microsoft.com/office/drawing/2014/main" id="{4C089A5E-3EA0-48BF-8224-31F99E22BD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5400000">
                    <a:off x="3999565" y="3669509"/>
                    <a:ext cx="292903" cy="528700"/>
                    <a:chOff x="4239272" y="4596799"/>
                    <a:chExt cx="1499664" cy="1866627"/>
                  </a:xfrm>
                </p:grpSpPr>
                <p:grpSp>
                  <p:nvGrpSpPr>
                    <p:cNvPr id="958" name="Group 957">
                      <a:extLst>
                        <a:ext uri="{FF2B5EF4-FFF2-40B4-BE49-F238E27FC236}">
                          <a16:creationId xmlns:a16="http://schemas.microsoft.com/office/drawing/2014/main" id="{AF6ED873-497E-4625-99CC-26AE7AE141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55790" y="4780281"/>
                      <a:ext cx="1866627" cy="1499664"/>
                      <a:chOff x="1907236" y="2765397"/>
                      <a:chExt cx="1511457" cy="1339701"/>
                    </a:xfrm>
                  </p:grpSpPr>
                  <p:sp>
                    <p:nvSpPr>
                      <p:cNvPr id="961" name="Flowchart: Stored Data 960">
                        <a:extLst>
                          <a:ext uri="{FF2B5EF4-FFF2-40B4-BE49-F238E27FC236}">
                            <a16:creationId xmlns:a16="http://schemas.microsoft.com/office/drawing/2014/main" id="{BF4F0831-63A6-4C1F-A27B-11D80838E781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6250" y="3149929"/>
                        <a:ext cx="148979" cy="402417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2" name="Flowchart: Stored Data 961">
                        <a:extLst>
                          <a:ext uri="{FF2B5EF4-FFF2-40B4-BE49-F238E27FC236}">
                            <a16:creationId xmlns:a16="http://schemas.microsoft.com/office/drawing/2014/main" id="{E87A47E3-1B46-432C-95ED-0CA9D07B29DE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6919" y="3177877"/>
                        <a:ext cx="169532" cy="402417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3" name="Flowchart: Stored Data 962">
                        <a:extLst>
                          <a:ext uri="{FF2B5EF4-FFF2-40B4-BE49-F238E27FC236}">
                            <a16:creationId xmlns:a16="http://schemas.microsoft.com/office/drawing/2014/main" id="{0CB01668-C4F6-4C83-969A-A1BA8BAF24F9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7391" y="3474098"/>
                        <a:ext cx="287687" cy="40800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4" name="Flowchart: Stored Data 963">
                        <a:extLst>
                          <a:ext uri="{FF2B5EF4-FFF2-40B4-BE49-F238E27FC236}">
                            <a16:creationId xmlns:a16="http://schemas.microsoft.com/office/drawing/2014/main" id="{D9440B8C-6391-4BBD-881F-73C5E5DD4F31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6250" y="3462920"/>
                        <a:ext cx="287687" cy="435952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5" name="Oval 964">
                        <a:extLst>
                          <a:ext uri="{FF2B5EF4-FFF2-40B4-BE49-F238E27FC236}">
                            <a16:creationId xmlns:a16="http://schemas.microsoft.com/office/drawing/2014/main" id="{A339142D-9D59-4B7F-8F91-AA9553711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3584" y="3569118"/>
                        <a:ext cx="873336" cy="535980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966" name="Oval 965">
                        <a:extLst>
                          <a:ext uri="{FF2B5EF4-FFF2-40B4-BE49-F238E27FC236}">
                            <a16:creationId xmlns:a16="http://schemas.microsoft.com/office/drawing/2014/main" id="{C935B762-752B-4F34-BB03-BB0F0E5A12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3938" y="3502046"/>
                        <a:ext cx="472629" cy="475074"/>
                      </a:xfrm>
                      <a:prstGeom prst="ellipse">
                        <a:avLst/>
                      </a:prstGeom>
                      <a:solidFill>
                        <a:srgbClr val="FFFF00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ja-JP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游ゴシック" panose="020B0400000000000000" pitchFamily="34" charset="-128"/>
                          <a:cs typeface="Arial" pitchFamily="34" charset="0"/>
                        </a:endParaRPr>
                      </a:p>
                    </p:txBody>
                  </p:sp>
                  <p:pic>
                    <p:nvPicPr>
                      <p:cNvPr id="967" name="Picture 2">
                        <a:extLst>
                          <a:ext uri="{FF2B5EF4-FFF2-40B4-BE49-F238E27FC236}">
                            <a16:creationId xmlns:a16="http://schemas.microsoft.com/office/drawing/2014/main" id="{79EEBE9C-DCF9-48D3-93C0-2BA68D101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68" name="Picture 3">
                        <a:extLst>
                          <a:ext uri="{FF2B5EF4-FFF2-40B4-BE49-F238E27FC236}">
                            <a16:creationId xmlns:a16="http://schemas.microsoft.com/office/drawing/2014/main" id="{6E26E49D-288E-4605-8AD6-7EC63EB068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59" name="Oval 958">
                      <a:extLst>
                        <a:ext uri="{FF2B5EF4-FFF2-40B4-BE49-F238E27FC236}">
                          <a16:creationId xmlns:a16="http://schemas.microsoft.com/office/drawing/2014/main" id="{3EC26F5F-9022-4C7C-B686-1FDFF6DCC2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186579" y="5506179"/>
                      <a:ext cx="348943" cy="356621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ja-JP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itchFamily="34" charset="0"/>
                        <a:ea typeface="游ゴシック" panose="020B0400000000000000" pitchFamily="34" charset="-128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960" name="Moon 959">
                      <a:extLst>
                        <a:ext uri="{FF2B5EF4-FFF2-40B4-BE49-F238E27FC236}">
                          <a16:creationId xmlns:a16="http://schemas.microsoft.com/office/drawing/2014/main" id="{6A16B94B-9FC4-48FE-AA86-AD449CB85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68" y="5464088"/>
                      <a:ext cx="187694" cy="456801"/>
                    </a:xfrm>
                    <a:prstGeom prst="moon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ja-JP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itchFamily="34" charset="0"/>
                        <a:ea typeface="游ゴシック" panose="020B0400000000000000" pitchFamily="34" charset="-128"/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24FF74F6-6124-4045-99A3-FF281ECEC597}"/>
                      </a:ext>
                    </a:extLst>
                  </p:cNvPr>
                  <p:cNvSpPr/>
                  <p:nvPr/>
                </p:nvSpPr>
                <p:spPr>
                  <a:xfrm>
                    <a:off x="3761649" y="3538572"/>
                    <a:ext cx="284749" cy="298051"/>
                  </a:xfrm>
                  <a:prstGeom prst="cub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955" name="Picture 954">
                    <a:extLst>
                      <a:ext uri="{FF2B5EF4-FFF2-40B4-BE49-F238E27FC236}">
                        <a16:creationId xmlns:a16="http://schemas.microsoft.com/office/drawing/2014/main" id="{7D3EA55E-8E09-4160-B237-691B22B88B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401" y="3604112"/>
                    <a:ext cx="111290" cy="102051"/>
                  </a:xfrm>
                  <a:prstGeom prst="rect">
                    <a:avLst/>
                  </a:prstGeom>
                  <a:ln w="28575">
                    <a:noFill/>
                  </a:ln>
                </p:spPr>
              </p:pic>
              <p:pic>
                <p:nvPicPr>
                  <p:cNvPr id="956" name="図 13">
                    <a:extLst>
                      <a:ext uri="{FF2B5EF4-FFF2-40B4-BE49-F238E27FC236}">
                        <a16:creationId xmlns:a16="http://schemas.microsoft.com/office/drawing/2014/main" id="{0A3149DD-136A-4360-AB68-B64DC6E97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02876" y="3574991"/>
                    <a:ext cx="245112" cy="245112"/>
                  </a:xfrm>
                  <a:prstGeom prst="rect">
                    <a:avLst/>
                  </a:prstGeom>
                </p:spPr>
              </p:pic>
              <p:sp>
                <p:nvSpPr>
                  <p:cNvPr id="957" name="二等辺三角形 7172">
                    <a:extLst>
                      <a:ext uri="{FF2B5EF4-FFF2-40B4-BE49-F238E27FC236}">
                        <a16:creationId xmlns:a16="http://schemas.microsoft.com/office/drawing/2014/main" id="{3ED232AE-81F6-487C-84E5-6FF66D1EDF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94698" y="3545376"/>
                    <a:ext cx="137453" cy="213337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00">
                      <a:alpha val="50195"/>
                    </a:srgbClr>
                  </a:solidFill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/>
                  <a:p>
                    <a:pPr algn="ctr"/>
                    <a:endParaRPr lang="en-SG" sz="2000" b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949" name="Rectangle 948">
                  <a:extLst>
                    <a:ext uri="{FF2B5EF4-FFF2-40B4-BE49-F238E27FC236}">
                      <a16:creationId xmlns:a16="http://schemas.microsoft.com/office/drawing/2014/main" id="{0EAD77BF-4483-474B-9CAF-1E9FC7E48324}"/>
                    </a:ext>
                  </a:extLst>
                </p:cNvPr>
                <p:cNvSpPr/>
                <p:nvPr/>
              </p:nvSpPr>
              <p:spPr>
                <a:xfrm>
                  <a:off x="11067423" y="5427175"/>
                  <a:ext cx="808064" cy="17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highlight>
                        <a:srgbClr val="FFFF00"/>
                      </a:highlight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Pallet ID</a:t>
                  </a:r>
                </a:p>
              </p:txBody>
            </p:sp>
            <p:sp>
              <p:nvSpPr>
                <p:cNvPr id="950" name="Rectangle 949">
                  <a:extLst>
                    <a:ext uri="{FF2B5EF4-FFF2-40B4-BE49-F238E27FC236}">
                      <a16:creationId xmlns:a16="http://schemas.microsoft.com/office/drawing/2014/main" id="{838A6411-DC45-4B69-BDF7-5BC733D9166F}"/>
                    </a:ext>
                  </a:extLst>
                </p:cNvPr>
                <p:cNvSpPr/>
                <p:nvPr/>
              </p:nvSpPr>
              <p:spPr>
                <a:xfrm>
                  <a:off x="8585143" y="5279213"/>
                  <a:ext cx="630941" cy="1714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FF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Link</a:t>
                  </a:r>
                </a:p>
              </p:txBody>
            </p:sp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501B20C1-D84A-47AA-9774-96A66F89722F}"/>
                    </a:ext>
                  </a:extLst>
                </p:cNvPr>
                <p:cNvSpPr/>
                <p:nvPr/>
              </p:nvSpPr>
              <p:spPr>
                <a:xfrm>
                  <a:off x="10209077" y="5268192"/>
                  <a:ext cx="630941" cy="1714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FF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Link</a:t>
                  </a:r>
                </a:p>
              </p:txBody>
            </p:sp>
            <p:sp>
              <p:nvSpPr>
                <p:cNvPr id="1180" name="Rectangle 1179">
                  <a:extLst>
                    <a:ext uri="{FF2B5EF4-FFF2-40B4-BE49-F238E27FC236}">
                      <a16:creationId xmlns:a16="http://schemas.microsoft.com/office/drawing/2014/main" id="{D4E69B52-9EA3-4DBB-8D91-6CCE6A1AD54A}"/>
                    </a:ext>
                  </a:extLst>
                </p:cNvPr>
                <p:cNvSpPr/>
                <p:nvPr/>
              </p:nvSpPr>
              <p:spPr>
                <a:xfrm>
                  <a:off x="8812688" y="4322649"/>
                  <a:ext cx="630941" cy="1714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FF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Link</a:t>
                  </a:r>
                </a:p>
              </p:txBody>
            </p:sp>
          </p:grpSp>
          <p:cxnSp>
            <p:nvCxnSpPr>
              <p:cNvPr id="942" name="Straight Arrow Connector 941">
                <a:extLst>
                  <a:ext uri="{FF2B5EF4-FFF2-40B4-BE49-F238E27FC236}">
                    <a16:creationId xmlns:a16="http://schemas.microsoft.com/office/drawing/2014/main" id="{4FA1ED82-7D88-401B-9079-6013543C5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0596" y="4992249"/>
                <a:ext cx="0" cy="243059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EFB1F34F-8F11-47B7-8848-6439DC0ADC4D}"/>
                </a:ext>
              </a:extLst>
            </p:cNvPr>
            <p:cNvCxnSpPr/>
            <p:nvPr/>
          </p:nvCxnSpPr>
          <p:spPr>
            <a:xfrm>
              <a:off x="7888173" y="4760978"/>
              <a:ext cx="1251097" cy="567608"/>
            </a:xfrm>
            <a:prstGeom prst="bentConnector3">
              <a:avLst>
                <a:gd name="adj1" fmla="val 100063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Rectangle 506">
            <a:extLst>
              <a:ext uri="{FF2B5EF4-FFF2-40B4-BE49-F238E27FC236}">
                <a16:creationId xmlns:a16="http://schemas.microsoft.com/office/drawing/2014/main" id="{46C88B58-6D27-4464-989D-489B76FB31C3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2/6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B81A5-611F-8857-1191-2F44B09E117C}"/>
              </a:ext>
            </a:extLst>
          </p:cNvPr>
          <p:cNvSpPr txBox="1"/>
          <p:nvPr/>
        </p:nvSpPr>
        <p:spPr>
          <a:xfrm>
            <a:off x="3044128" y="806172"/>
            <a:ext cx="522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IN</a:t>
            </a:r>
            <a:endParaRPr 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A3552-0638-DEA6-29DA-1C0CA912BE38}"/>
              </a:ext>
            </a:extLst>
          </p:cNvPr>
          <p:cNvSpPr txBox="1"/>
          <p:nvPr/>
        </p:nvSpPr>
        <p:spPr>
          <a:xfrm>
            <a:off x="8362724" y="861208"/>
            <a:ext cx="769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OUT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2982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3">
            <a:extLst>
              <a:ext uri="{FF2B5EF4-FFF2-40B4-BE49-F238E27FC236}">
                <a16:creationId xmlns:a16="http://schemas.microsoft.com/office/drawing/2014/main" id="{919E21E5-A86E-4212-ADC4-1E7D9BE90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440" y="1897697"/>
            <a:ext cx="5800976" cy="479774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58972D4-176D-44FE-A0D1-BAA7E6E0C661}"/>
              </a:ext>
            </a:extLst>
          </p:cNvPr>
          <p:cNvGrpSpPr/>
          <p:nvPr/>
        </p:nvGrpSpPr>
        <p:grpSpPr>
          <a:xfrm>
            <a:off x="6605935" y="5238202"/>
            <a:ext cx="5178193" cy="1188403"/>
            <a:chOff x="9252179" y="6013138"/>
            <a:chExt cx="2930056" cy="633710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96AEC5B-6C89-4CCC-805F-36ED7A44DD7F}"/>
                </a:ext>
              </a:extLst>
            </p:cNvPr>
            <p:cNvSpPr/>
            <p:nvPr/>
          </p:nvSpPr>
          <p:spPr>
            <a:xfrm>
              <a:off x="9864562" y="6128327"/>
              <a:ext cx="1548646" cy="408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14400">
                <a:defRPr/>
              </a:pPr>
              <a:r>
                <a:rPr lang="en-US" sz="1400" dirty="0">
                  <a:solidFill>
                    <a:schemeClr val="tx1"/>
                  </a:solidFill>
                  <a:highlight>
                    <a:srgbClr val="FFFF00"/>
                  </a:highligh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Visualize shipment on WMS</a:t>
              </a:r>
            </a:p>
          </p:txBody>
        </p:sp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651A6B7B-5FDF-4752-9705-CD22024569B7}"/>
                </a:ext>
              </a:extLst>
            </p:cNvPr>
            <p:cNvPicPr>
              <a:picLocks noChangeAspect="1" noChangeArrowheads="1"/>
              <a:extLst>
                <a:ext uri="{84589F7E-364E-4C9E-8A38-B11213B215E9}">
                  <a14:cameraTool xmlns:a14="http://schemas.microsoft.com/office/drawing/2010/main" cellRange="$B$3:$I$7"/>
                </a:ext>
              </a:extLst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52179" y="6013138"/>
              <a:ext cx="2930056" cy="63371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FFFF" mc:Ignorable="a14" a14:legacySpreadsheetColorIndex="9"/>
            </a:solidFill>
            <a:ln w="9525">
              <a:solidFill>
                <a:srgbClr xmlns:mc="http://schemas.openxmlformats.org/markup-compatibility/2006" xmlns:a14="http://schemas.microsoft.com/office/drawing/2010/main" val="000000" mc:Ignorable="a14" a14:legacySpreadsheetColorIndex="64"/>
              </a:solidFill>
              <a:miter lim="800000"/>
              <a:headEnd/>
              <a:tailEnd/>
            </a:ln>
          </p:spPr>
        </p:pic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94D8B62-2E0D-4992-A62C-DBAB409BBED3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4992F9-7CFE-4159-AD24-F9A9B47BE8C2}"/>
              </a:ext>
            </a:extLst>
          </p:cNvPr>
          <p:cNvSpPr/>
          <p:nvPr/>
        </p:nvSpPr>
        <p:spPr>
          <a:xfrm>
            <a:off x="116313" y="458926"/>
            <a:ext cx="11959372" cy="375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Details of system OQC </a:t>
            </a: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SCM</a:t>
            </a:r>
            <a:endParaRPr lang="en-US" sz="1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C74903A7-C53C-426D-904D-0C0363A69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2507" y="1691800"/>
            <a:ext cx="2305050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4EA5F16-06AF-4A77-98EF-21FA00DD2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97" y="1897697"/>
            <a:ext cx="5947409" cy="479774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3D2F3C47-4E46-46DB-B797-E1997C7E0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857" y="1696714"/>
            <a:ext cx="2305050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itchFamily="34" charset="0"/>
              </a:rPr>
              <a:t>◆Before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3D9304-9741-BC1F-CD5A-CDFDD8A3122A}"/>
              </a:ext>
            </a:extLst>
          </p:cNvPr>
          <p:cNvGrpSpPr/>
          <p:nvPr/>
        </p:nvGrpSpPr>
        <p:grpSpPr>
          <a:xfrm>
            <a:off x="196217" y="992882"/>
            <a:ext cx="11847192" cy="540655"/>
            <a:chOff x="196217" y="1257665"/>
            <a:chExt cx="11847192" cy="111706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DD1968-E890-4C94-960F-69483490489F}"/>
                </a:ext>
              </a:extLst>
            </p:cNvPr>
            <p:cNvSpPr/>
            <p:nvPr/>
          </p:nvSpPr>
          <p:spPr>
            <a:xfrm>
              <a:off x="3571875" y="1257665"/>
              <a:ext cx="2324100" cy="11170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890F6A-D3F2-4E26-9B21-B30E1B820BC0}"/>
                </a:ext>
              </a:extLst>
            </p:cNvPr>
            <p:cNvSpPr/>
            <p:nvPr/>
          </p:nvSpPr>
          <p:spPr>
            <a:xfrm>
              <a:off x="6534148" y="1257665"/>
              <a:ext cx="2295527" cy="11170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SCM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523FB1D-3997-4883-B6AA-5006F89EF79B}"/>
                </a:ext>
              </a:extLst>
            </p:cNvPr>
            <p:cNvSpPr/>
            <p:nvPr/>
          </p:nvSpPr>
          <p:spPr>
            <a:xfrm>
              <a:off x="196217" y="1257666"/>
              <a:ext cx="2699384" cy="111706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Judgment lot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B817BD-2AA1-42A8-BDC7-92DC355DC7DD}"/>
                </a:ext>
              </a:extLst>
            </p:cNvPr>
            <p:cNvSpPr/>
            <p:nvPr/>
          </p:nvSpPr>
          <p:spPr>
            <a:xfrm>
              <a:off x="9505949" y="1257665"/>
              <a:ext cx="2537460" cy="111706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444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OQC result update</a:t>
              </a:r>
            </a:p>
            <a:p>
              <a:pPr marL="285750" indent="-285750">
                <a:buFont typeface="Wingdings" panose="05000000000000000000" pitchFamily="2" charset="2"/>
                <a:buChar char="§"/>
                <a:defRPr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Auto judgment lot </a:t>
              </a:r>
              <a:endParaRPr lang="en-GB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D11DBA6-4A12-4A33-8CCE-67A050DC9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7971" y="1841595"/>
              <a:ext cx="6020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5DDC06E-9F9F-4208-95CF-09B23F3851C6}"/>
                </a:ext>
              </a:extLst>
            </p:cNvPr>
            <p:cNvSpPr/>
            <p:nvPr/>
          </p:nvSpPr>
          <p:spPr>
            <a:xfrm>
              <a:off x="5995178" y="1540898"/>
              <a:ext cx="450525" cy="550597"/>
            </a:xfrm>
            <a:prstGeom prst="rightArrow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 w="571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107B4C4-2D89-4AC1-9640-0E3E7F122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701" y="1816195"/>
              <a:ext cx="61222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40CDF6B-789A-4951-9D60-BD5FEF9BF46E}"/>
              </a:ext>
            </a:extLst>
          </p:cNvPr>
          <p:cNvSpPr/>
          <p:nvPr/>
        </p:nvSpPr>
        <p:spPr>
          <a:xfrm>
            <a:off x="140843" y="2025400"/>
            <a:ext cx="59474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OQC: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counting quantity each lot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searching keeping area at warehouse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confirm chop physical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OK judgment </a:t>
            </a: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indication by OK/NG board</a:t>
            </a: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GB" sz="1600" b="1" u="sng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confirm OQC checking status </a:t>
            </a:r>
          </a:p>
          <a:p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   ( Message/ Phone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Lot judgment by </a:t>
            </a:r>
            <a:r>
              <a:rPr lang="en-GB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Indication board &amp; stamp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8FE0E74-0BE8-4CBA-9F78-3FEF98069FE6}"/>
              </a:ext>
            </a:extLst>
          </p:cNvPr>
          <p:cNvSpPr/>
          <p:nvPr/>
        </p:nvSpPr>
        <p:spPr>
          <a:xfrm>
            <a:off x="6251539" y="4017390"/>
            <a:ext cx="5791870" cy="1148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SCM: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indicate confirmation status 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of model on WMS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Check OQC judgment by PDA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0D9A7-8935-4F01-B204-8695DE932F38}"/>
              </a:ext>
            </a:extLst>
          </p:cNvPr>
          <p:cNvGrpSpPr/>
          <p:nvPr/>
        </p:nvGrpSpPr>
        <p:grpSpPr>
          <a:xfrm>
            <a:off x="1609078" y="4085283"/>
            <a:ext cx="2573045" cy="1226617"/>
            <a:chOff x="461162" y="5130592"/>
            <a:chExt cx="2518413" cy="1334608"/>
          </a:xfrm>
        </p:grpSpPr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D96D421B-EF84-470D-9376-3A457AB1A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162" y="5690972"/>
              <a:ext cx="760438" cy="774228"/>
            </a:xfrm>
            <a:prstGeom prst="rect">
              <a:avLst/>
            </a:prstGeom>
          </p:spPr>
        </p:pic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ACD74D41-5E9D-4A75-9A62-B1FF2853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66"/>
            <a:stretch/>
          </p:blipFill>
          <p:spPr>
            <a:xfrm>
              <a:off x="1437682" y="5130592"/>
              <a:ext cx="1541893" cy="1275049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3EEE0C-CAEC-4C9F-8E3A-6E837BFF6BEF}"/>
                </a:ext>
              </a:extLst>
            </p:cNvPr>
            <p:cNvCxnSpPr>
              <a:cxnSpLocks/>
              <a:stCxn id="319" idx="3"/>
            </p:cNvCxnSpPr>
            <p:nvPr/>
          </p:nvCxnSpPr>
          <p:spPr>
            <a:xfrm>
              <a:off x="1221600" y="6078086"/>
              <a:ext cx="651650" cy="16396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9794FFA-E065-4435-8CCF-9674618DA5D2}"/>
                </a:ext>
              </a:extLst>
            </p:cNvPr>
            <p:cNvSpPr/>
            <p:nvPr/>
          </p:nvSpPr>
          <p:spPr>
            <a:xfrm>
              <a:off x="1827883" y="6177497"/>
              <a:ext cx="118758" cy="12910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606166-91BB-72FF-1540-B9082D9AF3C4}"/>
              </a:ext>
            </a:extLst>
          </p:cNvPr>
          <p:cNvSpPr txBox="1"/>
          <p:nvPr/>
        </p:nvSpPr>
        <p:spPr>
          <a:xfrm>
            <a:off x="6220440" y="2074334"/>
            <a:ext cx="5800976" cy="1887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No need counting and searching 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F/G 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area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update lot judgment by e-chop ( △2pax)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Indicate Lot Judgment on system and </a:t>
            </a:r>
            <a:r>
              <a:rPr lang="en-GB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visualize</a:t>
            </a:r>
            <a:r>
              <a:rPr lang="en-GB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 at FA/ SCM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EC9D88-438C-4BF0-99E8-273C3F7CA776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4360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30B6CE-5FCB-4A4B-A9D3-D54FBE4292AB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91585" y="5149322"/>
            <a:ext cx="9422432" cy="57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Members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FC6900A-3715-4F36-B605-ED73C2D521CA}"/>
              </a:ext>
            </a:extLst>
          </p:cNvPr>
          <p:cNvSpPr/>
          <p:nvPr/>
        </p:nvSpPr>
        <p:spPr>
          <a:xfrm>
            <a:off x="1736950" y="5760701"/>
            <a:ext cx="1101762" cy="272516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Hien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03AB6D-7AFC-4D7A-A3FC-8E4A46FFDCDE}"/>
              </a:ext>
            </a:extLst>
          </p:cNvPr>
          <p:cNvSpPr/>
          <p:nvPr/>
        </p:nvSpPr>
        <p:spPr>
          <a:xfrm>
            <a:off x="1702595" y="6052503"/>
            <a:ext cx="949280" cy="534913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7620" rIns="30480" bIns="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latin typeface="Meiryo" panose="020B0604030504040204" pitchFamily="34" charset="-128"/>
                <a:ea typeface="Meiryo" panose="020B0604030504040204" pitchFamily="34" charset="-128"/>
              </a:rPr>
              <a:t>Project Manager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0F32C96-B994-45AC-AB4B-3BE3178D81AD}"/>
              </a:ext>
            </a:extLst>
          </p:cNvPr>
          <p:cNvSpPr/>
          <p:nvPr/>
        </p:nvSpPr>
        <p:spPr>
          <a:xfrm>
            <a:off x="7125933" y="6049649"/>
            <a:ext cx="2262468" cy="532253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45720" rIns="30480" bIns="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Member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3000EAE-6B47-4ECC-B40C-7492A0AC686B}"/>
              </a:ext>
            </a:extLst>
          </p:cNvPr>
          <p:cNvSpPr/>
          <p:nvPr/>
        </p:nvSpPr>
        <p:spPr>
          <a:xfrm>
            <a:off x="9599478" y="6049649"/>
            <a:ext cx="2395224" cy="532248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45720" rIns="30480" bIns="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Member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2A54950-CF0E-4C9D-8259-74E43CAE15E2}"/>
              </a:ext>
            </a:extLst>
          </p:cNvPr>
          <p:cNvSpPr/>
          <p:nvPr/>
        </p:nvSpPr>
        <p:spPr>
          <a:xfrm>
            <a:off x="3068091" y="5800955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Minh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FD27836-94BB-4FE9-A1AC-3A4A75DA3DD7}"/>
              </a:ext>
            </a:extLst>
          </p:cNvPr>
          <p:cNvSpPr/>
          <p:nvPr/>
        </p:nvSpPr>
        <p:spPr>
          <a:xfrm>
            <a:off x="3116156" y="6049653"/>
            <a:ext cx="1034363" cy="532260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7620" rIns="30480" bIns="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Project Leader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05DC82-52EE-462F-BAC3-5F6DF90D6FC7}"/>
              </a:ext>
            </a:extLst>
          </p:cNvPr>
          <p:cNvSpPr/>
          <p:nvPr/>
        </p:nvSpPr>
        <p:spPr>
          <a:xfrm>
            <a:off x="148659" y="472348"/>
            <a:ext cx="11913732" cy="6247679"/>
          </a:xfrm>
          <a:prstGeom prst="rect">
            <a:avLst/>
          </a:prstGeom>
          <a:noFill/>
          <a:ln w="5080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20E97-2871-431D-9AA8-80260FEDA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16" y="4645723"/>
            <a:ext cx="922612" cy="10877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39007-4D2C-49B6-8A9D-9F3751E4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14" y="4651879"/>
            <a:ext cx="965319" cy="1075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DF67D-46B0-444B-91DA-0D864C59F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1056" y="4655046"/>
            <a:ext cx="1012961" cy="988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46B5C-7D61-497A-B099-BE0FE3805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5933" y="4661455"/>
            <a:ext cx="965322" cy="991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088CB-15CD-4F92-BA9E-593551612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0968" y="4645533"/>
            <a:ext cx="947433" cy="10072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EC39F-257D-4D48-87F8-604BC8017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917" y="4647975"/>
            <a:ext cx="1047239" cy="10670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D25654-4E0B-4BB1-B9E7-A172E81292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3454" y="4645533"/>
            <a:ext cx="965322" cy="9885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0ED8409-CC63-49A4-9D29-891C9CEA9944}"/>
              </a:ext>
            </a:extLst>
          </p:cNvPr>
          <p:cNvSpPr/>
          <p:nvPr/>
        </p:nvSpPr>
        <p:spPr>
          <a:xfrm>
            <a:off x="4447515" y="5765028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1B9435B-CE03-480A-A3A0-AF9ACEA4AA5C}"/>
              </a:ext>
            </a:extLst>
          </p:cNvPr>
          <p:cNvSpPr/>
          <p:nvPr/>
        </p:nvSpPr>
        <p:spPr>
          <a:xfrm>
            <a:off x="4443917" y="6049653"/>
            <a:ext cx="2460018" cy="532259"/>
          </a:xfrm>
          <a:custGeom>
            <a:avLst/>
            <a:gdLst>
              <a:gd name="connsiteX0" fmla="*/ 0 w 1822804"/>
              <a:gd name="connsiteY0" fmla="*/ 0 h 349543"/>
              <a:gd name="connsiteX1" fmla="*/ 1822804 w 1822804"/>
              <a:gd name="connsiteY1" fmla="*/ 0 h 349543"/>
              <a:gd name="connsiteX2" fmla="*/ 1822804 w 1822804"/>
              <a:gd name="connsiteY2" fmla="*/ 349543 h 349543"/>
              <a:gd name="connsiteX3" fmla="*/ 0 w 1822804"/>
              <a:gd name="connsiteY3" fmla="*/ 349543 h 349543"/>
              <a:gd name="connsiteX4" fmla="*/ 0 w 1822804"/>
              <a:gd name="connsiteY4" fmla="*/ 0 h 34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804" h="349543">
                <a:moveTo>
                  <a:pt x="0" y="0"/>
                </a:moveTo>
                <a:lnTo>
                  <a:pt x="1822804" y="0"/>
                </a:lnTo>
                <a:lnTo>
                  <a:pt x="1822804" y="349543"/>
                </a:lnTo>
                <a:lnTo>
                  <a:pt x="0" y="349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45720" rIns="30480" bIns="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Member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63D9B43-854D-4712-8767-EDE7AE530A92}"/>
              </a:ext>
            </a:extLst>
          </p:cNvPr>
          <p:cNvSpPr/>
          <p:nvPr/>
        </p:nvSpPr>
        <p:spPr>
          <a:xfrm>
            <a:off x="8440968" y="5702956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Huong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254A85C-38D2-4501-AB72-AFB2CE65A147}"/>
              </a:ext>
            </a:extLst>
          </p:cNvPr>
          <p:cNvSpPr/>
          <p:nvPr/>
        </p:nvSpPr>
        <p:spPr>
          <a:xfrm>
            <a:off x="9599478" y="5689887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Linh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9DB73E3-C511-45F9-92BC-608C3A583874}"/>
              </a:ext>
            </a:extLst>
          </p:cNvPr>
          <p:cNvSpPr/>
          <p:nvPr/>
        </p:nvSpPr>
        <p:spPr>
          <a:xfrm>
            <a:off x="7128664" y="5729042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Tho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9B34A29-7114-4187-8CAD-8856F29B2C39}"/>
              </a:ext>
            </a:extLst>
          </p:cNvPr>
          <p:cNvSpPr/>
          <p:nvPr/>
        </p:nvSpPr>
        <p:spPr>
          <a:xfrm>
            <a:off x="10878651" y="5704521"/>
            <a:ext cx="1075699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Cuong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A894DF-8610-4755-87E5-BD6B63186D5E}"/>
              </a:ext>
            </a:extLst>
          </p:cNvPr>
          <p:cNvSpPr/>
          <p:nvPr/>
        </p:nvSpPr>
        <p:spPr>
          <a:xfrm>
            <a:off x="304794" y="557040"/>
            <a:ext cx="3683987" cy="744130"/>
          </a:xfrm>
          <a:prstGeom prst="roundRect">
            <a:avLst>
              <a:gd name="adj" fmla="val 3662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Organization of Project: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Member: IT/QC/FA/SCM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A5726-D58D-48D4-B30D-A79E74F65A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8616" y="4639569"/>
            <a:ext cx="965319" cy="1075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EB9B769-F4F0-4DB6-8BE2-BEA27E192551}"/>
              </a:ext>
            </a:extLst>
          </p:cNvPr>
          <p:cNvSpPr/>
          <p:nvPr/>
        </p:nvSpPr>
        <p:spPr>
          <a:xfrm>
            <a:off x="5909972" y="5750173"/>
            <a:ext cx="1012670" cy="222900"/>
          </a:xfrm>
          <a:custGeom>
            <a:avLst/>
            <a:gdLst>
              <a:gd name="connsiteX0" fmla="*/ 0 w 2025338"/>
              <a:gd name="connsiteY0" fmla="*/ 0 h 1048630"/>
              <a:gd name="connsiteX1" fmla="*/ 2025338 w 2025338"/>
              <a:gd name="connsiteY1" fmla="*/ 0 h 1048630"/>
              <a:gd name="connsiteX2" fmla="*/ 2025338 w 2025338"/>
              <a:gd name="connsiteY2" fmla="*/ 1048630 h 1048630"/>
              <a:gd name="connsiteX3" fmla="*/ 0 w 2025338"/>
              <a:gd name="connsiteY3" fmla="*/ 1048630 h 1048630"/>
              <a:gd name="connsiteX4" fmla="*/ 0 w 2025338"/>
              <a:gd name="connsiteY4" fmla="*/ 0 h 104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38" h="1048630">
                <a:moveTo>
                  <a:pt x="0" y="0"/>
                </a:moveTo>
                <a:lnTo>
                  <a:pt x="2025338" y="0"/>
                </a:lnTo>
                <a:lnTo>
                  <a:pt x="2025338" y="1048630"/>
                </a:lnTo>
                <a:lnTo>
                  <a:pt x="0" y="104863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45720" rIns="22860" bIns="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A5CDF0-EEC2-481A-BF55-5A272A58024E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4/6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CB4B0-6DF4-94F8-8247-9A4BB7B62B7A}"/>
              </a:ext>
            </a:extLst>
          </p:cNvPr>
          <p:cNvSpPr txBox="1"/>
          <p:nvPr/>
        </p:nvSpPr>
        <p:spPr>
          <a:xfrm>
            <a:off x="2735924" y="4188219"/>
            <a:ext cx="380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00464-E84D-ACBB-0230-4CEB7B93E57F}"/>
              </a:ext>
            </a:extLst>
          </p:cNvPr>
          <p:cNvSpPr txBox="1"/>
          <p:nvPr/>
        </p:nvSpPr>
        <p:spPr>
          <a:xfrm>
            <a:off x="5337366" y="4171323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C42D0-340B-9666-7112-3DC27ABD0D37}"/>
              </a:ext>
            </a:extLst>
          </p:cNvPr>
          <p:cNvSpPr txBox="1"/>
          <p:nvPr/>
        </p:nvSpPr>
        <p:spPr>
          <a:xfrm>
            <a:off x="7992631" y="4222148"/>
            <a:ext cx="44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ED248A-1562-859E-DA54-C57B75F81B1C}"/>
              </a:ext>
            </a:extLst>
          </p:cNvPr>
          <p:cNvSpPr txBox="1"/>
          <p:nvPr/>
        </p:nvSpPr>
        <p:spPr>
          <a:xfrm>
            <a:off x="10361722" y="4201628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SCM</a:t>
            </a:r>
          </a:p>
        </p:txBody>
      </p:sp>
      <p:pic>
        <p:nvPicPr>
          <p:cNvPr id="28" name="Picture 27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9E8626FA-1A0C-8F35-2578-A612B01B2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97" y="2931869"/>
            <a:ext cx="668827" cy="835793"/>
          </a:xfrm>
          <a:prstGeom prst="rect">
            <a:avLst/>
          </a:prstGeom>
        </p:spPr>
      </p:pic>
      <p:pic>
        <p:nvPicPr>
          <p:cNvPr id="42" name="Picture 41" descr="A person with dark hair wearing a green shirt&#10;&#10;Description automatically generated">
            <a:extLst>
              <a:ext uri="{FF2B5EF4-FFF2-40B4-BE49-F238E27FC236}">
                <a16:creationId xmlns:a16="http://schemas.microsoft.com/office/drawing/2014/main" id="{ED09F698-49A3-50C5-9910-71BE4A0B94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92" y="2927609"/>
            <a:ext cx="611592" cy="831138"/>
          </a:xfrm>
          <a:prstGeom prst="rect">
            <a:avLst/>
          </a:prstGeom>
        </p:spPr>
      </p:pic>
      <p:pic>
        <p:nvPicPr>
          <p:cNvPr id="55" name="Picture 54" descr="A person in a green shirt&#10;&#10;Description automatically generated">
            <a:extLst>
              <a:ext uri="{FF2B5EF4-FFF2-40B4-BE49-F238E27FC236}">
                <a16:creationId xmlns:a16="http://schemas.microsoft.com/office/drawing/2014/main" id="{86CE75A8-CAD9-6A88-C0B6-157A04C6C4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75" y="1767570"/>
            <a:ext cx="614682" cy="819851"/>
          </a:xfrm>
          <a:prstGeom prst="rect">
            <a:avLst/>
          </a:prstGeom>
        </p:spPr>
      </p:pic>
      <p:pic>
        <p:nvPicPr>
          <p:cNvPr id="57" name="Picture 56" descr="A person in a green shirt&#10;&#10;Description automatically generated">
            <a:extLst>
              <a:ext uri="{FF2B5EF4-FFF2-40B4-BE49-F238E27FC236}">
                <a16:creationId xmlns:a16="http://schemas.microsoft.com/office/drawing/2014/main" id="{857B9787-9613-4AB3-65EA-188E5BDFD7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27" y="1767570"/>
            <a:ext cx="633815" cy="831137"/>
          </a:xfrm>
          <a:prstGeom prst="rect">
            <a:avLst/>
          </a:prstGeom>
        </p:spPr>
      </p:pic>
      <p:pic>
        <p:nvPicPr>
          <p:cNvPr id="59" name="Picture 58" descr="A person in a green shirt&#10;&#10;Description automatically generated">
            <a:extLst>
              <a:ext uri="{FF2B5EF4-FFF2-40B4-BE49-F238E27FC236}">
                <a16:creationId xmlns:a16="http://schemas.microsoft.com/office/drawing/2014/main" id="{E5D1C7B6-E66F-6A8E-AEDE-7FFCA7F2F9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11" y="1767570"/>
            <a:ext cx="623425" cy="831137"/>
          </a:xfrm>
          <a:prstGeom prst="rect">
            <a:avLst/>
          </a:prstGeom>
        </p:spPr>
      </p:pic>
      <p:pic>
        <p:nvPicPr>
          <p:cNvPr id="61" name="Picture 60" descr="A person in a blue shirt&#10;&#10;Description automatically generated">
            <a:extLst>
              <a:ext uri="{FF2B5EF4-FFF2-40B4-BE49-F238E27FC236}">
                <a16:creationId xmlns:a16="http://schemas.microsoft.com/office/drawing/2014/main" id="{637A1468-2E2A-1722-EBD1-788297A735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96" y="1767570"/>
            <a:ext cx="688072" cy="819851"/>
          </a:xfrm>
          <a:prstGeom prst="rect">
            <a:avLst/>
          </a:prstGeom>
        </p:spPr>
      </p:pic>
      <p:pic>
        <p:nvPicPr>
          <p:cNvPr id="63" name="Picture 62" descr="A person in a blue shirt&#10;&#10;Description automatically generated">
            <a:extLst>
              <a:ext uri="{FF2B5EF4-FFF2-40B4-BE49-F238E27FC236}">
                <a16:creationId xmlns:a16="http://schemas.microsoft.com/office/drawing/2014/main" id="{E58EE0D2-854E-286D-868D-1630C8714D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9" y="1767570"/>
            <a:ext cx="675417" cy="831137"/>
          </a:xfrm>
          <a:prstGeom prst="rect">
            <a:avLst/>
          </a:prstGeom>
        </p:spPr>
      </p:pic>
      <p:pic>
        <p:nvPicPr>
          <p:cNvPr id="65" name="Picture 64" descr="A person in a light blue shirt&#10;&#10;Description automatically generated">
            <a:extLst>
              <a:ext uri="{FF2B5EF4-FFF2-40B4-BE49-F238E27FC236}">
                <a16:creationId xmlns:a16="http://schemas.microsoft.com/office/drawing/2014/main" id="{D68D5C58-3614-CCD8-D60F-F29D49406D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80" y="2927608"/>
            <a:ext cx="678315" cy="82219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6FF2F33F-67E1-D888-0CFC-445D8925D080}"/>
              </a:ext>
            </a:extLst>
          </p:cNvPr>
          <p:cNvSpPr/>
          <p:nvPr/>
        </p:nvSpPr>
        <p:spPr>
          <a:xfrm>
            <a:off x="1675700" y="4575445"/>
            <a:ext cx="2474819" cy="1439443"/>
          </a:xfrm>
          <a:prstGeom prst="rect">
            <a:avLst/>
          </a:prstGeom>
          <a:noFill/>
          <a:ln w="158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4EC4AE-CF77-0C6B-CA97-009E6EACB8D8}"/>
              </a:ext>
            </a:extLst>
          </p:cNvPr>
          <p:cNvSpPr/>
          <p:nvPr/>
        </p:nvSpPr>
        <p:spPr>
          <a:xfrm>
            <a:off x="4373886" y="4566125"/>
            <a:ext cx="2582935" cy="1439443"/>
          </a:xfrm>
          <a:prstGeom prst="rect">
            <a:avLst/>
          </a:prstGeom>
          <a:noFill/>
          <a:ln w="158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E31AAF-32B7-3E6F-1FCC-714D1B2B0EB4}"/>
              </a:ext>
            </a:extLst>
          </p:cNvPr>
          <p:cNvSpPr/>
          <p:nvPr/>
        </p:nvSpPr>
        <p:spPr>
          <a:xfrm>
            <a:off x="7046315" y="4575447"/>
            <a:ext cx="2407323" cy="1439443"/>
          </a:xfrm>
          <a:prstGeom prst="rect">
            <a:avLst/>
          </a:prstGeom>
          <a:noFill/>
          <a:ln w="158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D657309-F545-8243-A2D7-196155D4D63B}"/>
              </a:ext>
            </a:extLst>
          </p:cNvPr>
          <p:cNvSpPr/>
          <p:nvPr/>
        </p:nvSpPr>
        <p:spPr>
          <a:xfrm>
            <a:off x="9547978" y="4575446"/>
            <a:ext cx="2440349" cy="1439443"/>
          </a:xfrm>
          <a:prstGeom prst="rect">
            <a:avLst/>
          </a:prstGeom>
          <a:noFill/>
          <a:ln w="158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51F70F-4EC5-E2E8-9D6B-E5114ED330C9}"/>
              </a:ext>
            </a:extLst>
          </p:cNvPr>
          <p:cNvSpPr txBox="1"/>
          <p:nvPr/>
        </p:nvSpPr>
        <p:spPr>
          <a:xfrm>
            <a:off x="1024281" y="3783963"/>
            <a:ext cx="36513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ADVISOR</a:t>
            </a:r>
          </a:p>
        </p:txBody>
      </p:sp>
      <p:pic>
        <p:nvPicPr>
          <p:cNvPr id="17" name="Picture 16" descr="A person in a blue shirt&#10;&#10;Description automatically generated">
            <a:extLst>
              <a:ext uri="{FF2B5EF4-FFF2-40B4-BE49-F238E27FC236}">
                <a16:creationId xmlns:a16="http://schemas.microsoft.com/office/drawing/2014/main" id="{7A3FD05A-C482-7518-0993-BD9BFC0872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01" y="2927608"/>
            <a:ext cx="634732" cy="824666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FF731637-72C3-4AA1-B8FE-535024DFB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t="21496" r="13480" b="8015"/>
          <a:stretch/>
        </p:blipFill>
        <p:spPr bwMode="auto">
          <a:xfrm>
            <a:off x="3965977" y="2934261"/>
            <a:ext cx="668827" cy="8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15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3072075" y="69366"/>
            <a:ext cx="647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 Procurement activity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52400" y="1063629"/>
          <a:ext cx="11923512" cy="3933591"/>
        </p:xfrm>
        <a:graphic>
          <a:graphicData uri="http://schemas.openxmlformats.org/drawingml/2006/table">
            <a:tbl>
              <a:tblPr/>
              <a:tblGrid>
                <a:gridCol w="101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9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8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Section 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Name Equipment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Image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Function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Quantity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OQC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 windows (Connect with barcode reader)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or PDA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1.1, Pick up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1.2, Return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1.3, Find quickly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Pallet ID and Model at FA &amp; SCM area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1.4,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Visualize OQC inspection with FA, SCM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(FA transfer)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6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FA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PDA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2.1, Verify OQC judgment</a:t>
                      </a:r>
                    </a:p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2.2,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Check the status of OQC inspection 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  <a:p>
                      <a:pPr algn="ct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(FA consider)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Rectangle: Rounded Corners 63">
            <a:extLst>
              <a:ext uri="{FF2B5EF4-FFF2-40B4-BE49-F238E27FC236}">
                <a16:creationId xmlns:a16="http://schemas.microsoft.com/office/drawing/2014/main" id="{627C78E0-9160-4E65-9FBA-07329DA10726}"/>
              </a:ext>
            </a:extLst>
          </p:cNvPr>
          <p:cNvSpPr/>
          <p:nvPr/>
        </p:nvSpPr>
        <p:spPr>
          <a:xfrm>
            <a:off x="152400" y="605795"/>
            <a:ext cx="3429554" cy="371099"/>
          </a:xfrm>
          <a:prstGeom prst="roundRect">
            <a:avLst>
              <a:gd name="adj" fmla="val 20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require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86C85-6EFD-6BE8-9ACD-DEC92388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9" t="17234" r="19959" b="17235"/>
          <a:stretch/>
        </p:blipFill>
        <p:spPr>
          <a:xfrm>
            <a:off x="3910707" y="1902736"/>
            <a:ext cx="1302646" cy="846559"/>
          </a:xfrm>
          <a:prstGeom prst="rect">
            <a:avLst/>
          </a:prstGeom>
        </p:spPr>
      </p:pic>
      <p:pic>
        <p:nvPicPr>
          <p:cNvPr id="20" name="Image 2">
            <a:extLst>
              <a:ext uri="{FF2B5EF4-FFF2-40B4-BE49-F238E27FC236}">
                <a16:creationId xmlns:a16="http://schemas.microsoft.com/office/drawing/2014/main" id="{00000000-0008-0000-0000-0000210000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10707" y="3428745"/>
            <a:ext cx="1194996" cy="1093283"/>
          </a:xfrm>
          <a:prstGeom prst="rect">
            <a:avLst/>
          </a:prstGeom>
          <a:ln w="0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C3F2B6-918C-4D39-8F04-EBD65C65A1B7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F04A6B-203C-4019-9273-CF839020F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533217"/>
              </p:ext>
            </p:extLst>
          </p:nvPr>
        </p:nvGraphicFramePr>
        <p:xfrm>
          <a:off x="152399" y="5596792"/>
          <a:ext cx="11923511" cy="1191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316">
                  <a:extLst>
                    <a:ext uri="{9D8B030D-6E8A-4147-A177-3AD203B41FA5}">
                      <a16:colId xmlns:a16="http://schemas.microsoft.com/office/drawing/2014/main" val="917789143"/>
                    </a:ext>
                  </a:extLst>
                </a:gridCol>
                <a:gridCol w="2364578">
                  <a:extLst>
                    <a:ext uri="{9D8B030D-6E8A-4147-A177-3AD203B41FA5}">
                      <a16:colId xmlns:a16="http://schemas.microsoft.com/office/drawing/2014/main" val="2768598219"/>
                    </a:ext>
                  </a:extLst>
                </a:gridCol>
                <a:gridCol w="3395937">
                  <a:extLst>
                    <a:ext uri="{9D8B030D-6E8A-4147-A177-3AD203B41FA5}">
                      <a16:colId xmlns:a16="http://schemas.microsoft.com/office/drawing/2014/main" val="4229405668"/>
                    </a:ext>
                  </a:extLst>
                </a:gridCol>
                <a:gridCol w="2867680">
                  <a:extLst>
                    <a:ext uri="{9D8B030D-6E8A-4147-A177-3AD203B41FA5}">
                      <a16:colId xmlns:a16="http://schemas.microsoft.com/office/drawing/2014/main" val="2772791551"/>
                    </a:ext>
                  </a:extLst>
                </a:gridCol>
              </a:tblGrid>
              <a:tr h="52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Total Investment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Efficiency/M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Efficiency/Y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ROI /Y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80242"/>
                  </a:ext>
                </a:extLst>
              </a:tr>
              <a:tr h="668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1,800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1,085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13,020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0.13824</a:t>
                      </a:r>
                    </a:p>
                  </a:txBody>
                  <a:tcPr marL="6350" marR="6350" marT="914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14603"/>
                  </a:ext>
                </a:extLst>
              </a:tr>
            </a:tbl>
          </a:graphicData>
        </a:graphic>
      </p:graphicFrame>
      <p:sp>
        <p:nvSpPr>
          <p:cNvPr id="13" name="Rectangle: Rounded Corners 63">
            <a:extLst>
              <a:ext uri="{FF2B5EF4-FFF2-40B4-BE49-F238E27FC236}">
                <a16:creationId xmlns:a16="http://schemas.microsoft.com/office/drawing/2014/main" id="{C59ADF77-F340-40E4-BDFF-DFB23C257F1E}"/>
              </a:ext>
            </a:extLst>
          </p:cNvPr>
          <p:cNvSpPr/>
          <p:nvPr/>
        </p:nvSpPr>
        <p:spPr>
          <a:xfrm>
            <a:off x="152399" y="5179203"/>
            <a:ext cx="3429554" cy="371099"/>
          </a:xfrm>
          <a:prstGeom prst="roundRect">
            <a:avLst>
              <a:gd name="adj" fmla="val 20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ROI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3DE20-2530-4AED-9DAC-9BE9CAF28D4E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50235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957003" y="862836"/>
            <a:ext cx="742771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473468" y="850489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683097" y="78949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183521" y="78932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715971" y="78377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904436" y="764720"/>
            <a:ext cx="79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Go-live</a:t>
            </a:r>
          </a:p>
        </p:txBody>
      </p:sp>
      <p:sp>
        <p:nvSpPr>
          <p:cNvPr id="37" name="Rectangle: Rounded Corners 63">
            <a:extLst>
              <a:ext uri="{FF2B5EF4-FFF2-40B4-BE49-F238E27FC236}">
                <a16:creationId xmlns:a16="http://schemas.microsoft.com/office/drawing/2014/main" id="{627C78E0-9160-4E65-9FBA-07329DA10726}"/>
              </a:ext>
            </a:extLst>
          </p:cNvPr>
          <p:cNvSpPr/>
          <p:nvPr/>
        </p:nvSpPr>
        <p:spPr>
          <a:xfrm>
            <a:off x="348262" y="660751"/>
            <a:ext cx="2795188" cy="374810"/>
          </a:xfrm>
          <a:prstGeom prst="roundRect">
            <a:avLst>
              <a:gd name="adj" fmla="val 2224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Project Schedule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87A1AB-1FEF-7E85-72E5-4354759436F7}"/>
              </a:ext>
            </a:extLst>
          </p:cNvPr>
          <p:cNvGrpSpPr/>
          <p:nvPr/>
        </p:nvGrpSpPr>
        <p:grpSpPr>
          <a:xfrm>
            <a:off x="348262" y="1777823"/>
            <a:ext cx="11486630" cy="4010734"/>
            <a:chOff x="348262" y="1529998"/>
            <a:chExt cx="11486630" cy="3149586"/>
          </a:xfrm>
        </p:grpSpPr>
        <p:graphicFrame>
          <p:nvGraphicFramePr>
            <p:cNvPr id="40" name="Google Shape;816;p33"/>
            <p:cNvGraphicFramePr/>
            <p:nvPr>
              <p:extLst>
                <p:ext uri="{D42A27DB-BD31-4B8C-83A1-F6EECF244321}">
                  <p14:modId xmlns:p14="http://schemas.microsoft.com/office/powerpoint/2010/main" val="333528487"/>
                </p:ext>
              </p:extLst>
            </p:nvPr>
          </p:nvGraphicFramePr>
          <p:xfrm>
            <a:off x="348262" y="1529998"/>
            <a:ext cx="11486630" cy="2259741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3162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028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419549985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1325999335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193125579"/>
                      </a:ext>
                    </a:extLst>
                  </a:gridCol>
                </a:tblGrid>
                <a:tr h="525379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100" b="1" dirty="0">
                            <a:solidFill>
                              <a:schemeClr val="accent5"/>
                            </a:solidFill>
                            <a:latin typeface="Fira Sans Extra Condensed"/>
                            <a:ea typeface="Fira Sans Extra Condensed"/>
                            <a:cs typeface="Fira Sans Extra Condensed"/>
                            <a:sym typeface="Fira Sans Extra Condensed"/>
                          </a:rPr>
                          <a:t>Group Function</a:t>
                        </a:r>
                        <a:endParaRPr sz="2100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algn="ctr" defTabSz="914400" rtl="0" eaLnBrk="1" fontAlgn="b" latinLnBrk="0" hangingPunct="1"/>
                        <a:r>
                          <a:rPr lang="en-US" sz="1400" b="1" kern="1200" dirty="0">
                            <a:solidFill>
                              <a:schemeClr val="bg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a:t>Department</a:t>
                        </a:r>
                      </a:p>
                    </a:txBody>
                    <a:tcPr marL="0" marR="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ctr" defTabSz="914400" rtl="0" eaLnBrk="1" fontAlgn="b" latinLnBrk="0" hangingPunct="1"/>
                        <a:r>
                          <a:rPr lang="en-US" sz="1200" b="1" kern="1200" dirty="0">
                            <a:solidFill>
                              <a:schemeClr val="bg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a:t>Aug.24</a:t>
                        </a:r>
                      </a:p>
                    </a:txBody>
                    <a:tcPr marL="0" marR="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ctr" defTabSz="914400" rtl="0" eaLnBrk="1" fontAlgn="b" latinLnBrk="0" hangingPunct="1"/>
                        <a:r>
                          <a:rPr lang="en-US" sz="1200" b="1" kern="1200" dirty="0">
                            <a:solidFill>
                              <a:schemeClr val="bg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a:t>Sep.24</a:t>
                        </a:r>
                      </a:p>
                    </a:txBody>
                    <a:tcPr marL="0" marR="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ctr" defTabSz="914400" rtl="0" eaLnBrk="1" fontAlgn="b" latinLnBrk="0" hangingPunct="1"/>
                        <a:r>
                          <a:rPr lang="en-US" sz="1200" b="1" kern="1200" dirty="0">
                            <a:solidFill>
                              <a:schemeClr val="bg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a:t>Oct.24</a:t>
                        </a:r>
                      </a:p>
                    </a:txBody>
                    <a:tcPr marL="0" marR="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  <a:sym typeface="Fira Sans Extra Condensed"/>
                          </a:rPr>
                          <a:t>Nov.24</a:t>
                        </a:r>
                        <a:endParaRPr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0" marR="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ctr" defTabSz="914400" rtl="0" eaLnBrk="1" fontAlgn="b" latinLnBrk="0" hangingPunct="1"/>
                        <a:r>
                          <a:rPr lang="en-US" sz="1200" b="1" kern="1200" dirty="0">
                            <a:solidFill>
                              <a:schemeClr val="bg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a:t>Dec.24</a:t>
                        </a:r>
                      </a:p>
                    </a:txBody>
                    <a:tcPr marL="0" marR="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  <a:sym typeface="Fira Sans Extra Condensed"/>
                          </a:rPr>
                          <a:t>Jan.25</a:t>
                        </a:r>
                        <a:endParaRPr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0" marR="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  <a:sym typeface="Fira Sans Extra Condensed"/>
                          </a:rPr>
                          <a:t>Feb.25</a:t>
                        </a:r>
                        <a:endParaRPr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0" marR="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  <a:sym typeface="Fira Sans Extra Condensed"/>
                          </a:rPr>
                          <a:t>Mar.25</a:t>
                        </a:r>
                        <a:endParaRPr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0" marR="0" marT="121900" marB="1219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25379">
                  <a:tc>
                    <a:txBody>
                      <a:bodyPr/>
                      <a:lstStyle/>
                      <a:p>
                        <a:pPr marL="0" lvl="0" indent="0" algn="l" defTabSz="914400" rtl="0" eaLnBrk="1" fontAlgn="b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Font typeface="Wingdings" panose="05000000000000000000" pitchFamily="2" charset="2"/>
                          <a:buNone/>
                        </a:pPr>
                        <a:r>
                          <a:rPr lang="en-US" sz="1400" b="1" kern="1200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</a:rPr>
                          <a:t>Meeting, discuss, analyze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Meiryo" panose="020B0604030504040204" pitchFamily="34" charset="-128"/>
                            <a:ea typeface="Meiryo" panose="020B0604030504040204" pitchFamily="34" charset="-128"/>
                          </a:rPr>
                          <a:t>SCM/QC/FA/IT</a:t>
                        </a: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25379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Wingdings" panose="05000000000000000000" pitchFamily="2" charset="2"/>
                          <a:buNone/>
                          <a:tabLst/>
                          <a:defRPr/>
                        </a:pPr>
                        <a:r>
                          <a:rPr lang="en-US" sz="1400" b="1" kern="1200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</a:rPr>
                          <a:t>Standardize processing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ctr" defTabSz="914400" rtl="0" eaLnBrk="1" fontAlgn="b" latinLnBrk="0" hangingPunct="1"/>
                        <a:r>
                          <a:rPr lang="en-US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+mn-cs"/>
                          </a:rPr>
                          <a:t>SCM/QC/FA/IT</a:t>
                        </a: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fontAlgn="b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fontAlgn="b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fontAlgn="b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fontAlgn="b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fontAlgn="b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fontAlgn="b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fontAlgn="b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fontAlgn="b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54012">
                  <a:tc>
                    <a:txBody>
                      <a:bodyPr/>
                      <a:lstStyle/>
                      <a:p>
                        <a:pPr marL="0" indent="0" algn="l" defTabSz="914400" rtl="0" eaLnBrk="1" fontAlgn="b" latinLnBrk="0" hangingPunct="1">
                          <a:buFont typeface="Wingdings" panose="05000000000000000000" pitchFamily="2" charset="2"/>
                          <a:buNone/>
                        </a:pPr>
                        <a:r>
                          <a:rPr lang="en-US" sz="1400" b="1" kern="1200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</a:rPr>
                          <a:t>Weight check online OQC(1)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AA74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ctr" defTabSz="914400" rtl="0" eaLnBrk="1" fontAlgn="b" latinLnBrk="0" hangingPunct="1"/>
                        <a:r>
                          <a:rPr lang="en-US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+mn-cs"/>
                          </a:rPr>
                          <a:t>QC/IT</a:t>
                        </a: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898181102"/>
                    </a:ext>
                  </a:extLst>
                </a:tr>
                <a:tr h="554012">
                  <a:tc>
                    <a:txBody>
                      <a:bodyPr/>
                      <a:lstStyle/>
                      <a:p>
                        <a:pPr marL="0" indent="0" algn="l" defTabSz="914400" rtl="0" eaLnBrk="1" fontAlgn="b" latinLnBrk="0" hangingPunct="1">
                          <a:buFont typeface="Wingdings" panose="05000000000000000000" pitchFamily="2" charset="2"/>
                          <a:buNone/>
                        </a:pPr>
                        <a:r>
                          <a:rPr lang="en-US" sz="1400" b="1" kern="1200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</a:rPr>
                          <a:t>OQC inspection &amp; judgment all lots(2)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2BBAF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Meiryo" panose="020B0604030504040204" pitchFamily="34" charset="-128"/>
                            <a:ea typeface="Meiryo" panose="020B0604030504040204" pitchFamily="34" charset="-128"/>
                          </a:rPr>
                          <a:t>SCM/QC/FA/IT</a:t>
                        </a: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2100" b="1" i="0" u="none" strike="noStrike" cap="none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2100" b="1" i="0" u="none" strike="noStrike" cap="none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2100" b="1" i="0" u="none" strike="noStrike" cap="none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2100" b="1" i="0" u="none" strike="noStrike" cap="none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2100" b="1" i="0" u="none" strike="noStrike" cap="none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2100" b="1" i="0" u="none" strike="noStrike" cap="none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2100" b="1" i="0" u="none" strike="noStrike" cap="none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2100" b="1" i="0" u="none" strike="noStrike" cap="none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45114740"/>
                    </a:ext>
                  </a:extLst>
                </a:tr>
              </a:tbl>
            </a:graphicData>
          </a:graphic>
        </p:graphicFrame>
        <p:graphicFrame>
          <p:nvGraphicFramePr>
            <p:cNvPr id="46" name="Google Shape;816;p33"/>
            <p:cNvGraphicFramePr/>
            <p:nvPr>
              <p:extLst>
                <p:ext uri="{D42A27DB-BD31-4B8C-83A1-F6EECF244321}">
                  <p14:modId xmlns:p14="http://schemas.microsoft.com/office/powerpoint/2010/main" val="2499788369"/>
                </p:ext>
              </p:extLst>
            </p:nvPr>
          </p:nvGraphicFramePr>
          <p:xfrm>
            <a:off x="348262" y="3794029"/>
            <a:ext cx="11486630" cy="88555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3162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028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419549985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1325999335"/>
                      </a:ext>
                    </a:extLst>
                  </a:gridCol>
                  <a:gridCol w="731520">
                    <a:extLst>
                      <a:ext uri="{9D8B030D-6E8A-4147-A177-3AD203B41FA5}">
                        <a16:colId xmlns:a16="http://schemas.microsoft.com/office/drawing/2014/main" val="2193125579"/>
                      </a:ext>
                    </a:extLst>
                  </a:gridCol>
                </a:tblGrid>
                <a:tr h="525379">
                  <a:tc>
                    <a:txBody>
                      <a:bodyPr/>
                      <a:lstStyle/>
                      <a:p>
                        <a:pPr marL="0" indent="0" algn="l" defTabSz="914400" rtl="0" eaLnBrk="1" fontAlgn="b" latinLnBrk="0" hangingPunct="1">
                          <a:buFont typeface="Wingdings" panose="05000000000000000000" pitchFamily="2" charset="2"/>
                          <a:buNone/>
                        </a:pPr>
                        <a:r>
                          <a:rPr lang="en-US" sz="1400" b="1" kern="1200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</a:rPr>
                          <a:t>Visualize inspection result OQC(3)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  <a:defRPr/>
                        </a:pPr>
                        <a:r>
                          <a:rPr lang="en-US" sz="1400" b="1" i="0" u="none" strike="noStrike" kern="1200" dirty="0">
                            <a:solidFill>
                              <a:schemeClr val="lt1"/>
                            </a:solidFill>
                            <a:effectLst/>
                            <a:latin typeface="Meiryo" panose="020B0604030504040204" pitchFamily="34" charset="-128"/>
                            <a:ea typeface="Meiryo" panose="020B0604030504040204" pitchFamily="34" charset="-128"/>
                            <a:sym typeface="Fira Sans Extra Condensed"/>
                          </a:rPr>
                          <a:t>   </a:t>
                        </a:r>
                        <a:r>
                          <a: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Meiryo" panose="020B0604030504040204" pitchFamily="34" charset="-128"/>
                            <a:ea typeface="Meiryo" panose="020B0604030504040204" pitchFamily="34" charset="-128"/>
                          </a:rPr>
                          <a:t>SCM/QC/FA/IT</a:t>
                        </a: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25379">
                  <a:tc>
                    <a:txBody>
                      <a:bodyPr/>
                      <a:lstStyle/>
                      <a:p>
                        <a:pPr marL="0" indent="0" algn="l" defTabSz="914400" rtl="0" eaLnBrk="1" fontAlgn="b" latinLnBrk="0" hangingPunct="1">
                          <a:buFont typeface="Wingdings" panose="05000000000000000000" pitchFamily="2" charset="2"/>
                          <a:buNone/>
                        </a:pPr>
                        <a:r>
                          <a:rPr lang="en-US" sz="1400" b="1" kern="1200" dirty="0">
                            <a:solidFill>
                              <a:schemeClr val="lt1"/>
                            </a:solidFill>
                            <a:latin typeface="Meiryo" panose="020B0604030504040204" pitchFamily="34" charset="-128"/>
                            <a:ea typeface="Meiryo" panose="020B0604030504040204" pitchFamily="34" charset="-128"/>
                            <a:cs typeface="Fira Sans Extra Condensed"/>
                          </a:rPr>
                          <a:t>SIT, UAT &amp; go-live</a:t>
                        </a:r>
                      </a:p>
                    </a:txBody>
                    <a:tcPr marL="121900" marR="121900" marT="121900" marB="121900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Meiryo" panose="020B0604030504040204" pitchFamily="34" charset="-128"/>
                            <a:ea typeface="Meiryo" panose="020B0604030504040204" pitchFamily="34" charset="-128"/>
                          </a:rPr>
                          <a:t>QC/IT</a:t>
                        </a: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>
                            <a:alpha val="0"/>
                          </a:schemeClr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1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endParaRPr>
                      </a:p>
                    </a:txBody>
                    <a:tcPr marL="121900" marR="121900" marT="121900" marB="121900" anchor="ctr">
                      <a:lnL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2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47" name="Pentagon 49">
              <a:extLst>
                <a:ext uri="{FF2B5EF4-FFF2-40B4-BE49-F238E27FC236}">
                  <a16:creationId xmlns:a16="http://schemas.microsoft.com/office/drawing/2014/main" id="{C796B48A-D922-ED04-AFE0-FFBD2E65F469}"/>
                </a:ext>
              </a:extLst>
            </p:cNvPr>
            <p:cNvSpPr/>
            <p:nvPr/>
          </p:nvSpPr>
          <p:spPr>
            <a:xfrm>
              <a:off x="6488703" y="1988846"/>
              <a:ext cx="926517" cy="156055"/>
            </a:xfrm>
            <a:prstGeom prst="homePlat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8" name="Pentagon 49">
              <a:extLst>
                <a:ext uri="{FF2B5EF4-FFF2-40B4-BE49-F238E27FC236}">
                  <a16:creationId xmlns:a16="http://schemas.microsoft.com/office/drawing/2014/main" id="{407B3D7E-D284-C816-16BF-F1A82460C61B}"/>
                </a:ext>
              </a:extLst>
            </p:cNvPr>
            <p:cNvSpPr/>
            <p:nvPr/>
          </p:nvSpPr>
          <p:spPr>
            <a:xfrm>
              <a:off x="6509188" y="2185903"/>
              <a:ext cx="898753" cy="15677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9" name="Pentagon 49">
              <a:extLst>
                <a:ext uri="{FF2B5EF4-FFF2-40B4-BE49-F238E27FC236}">
                  <a16:creationId xmlns:a16="http://schemas.microsoft.com/office/drawing/2014/main" id="{C796B48A-D922-ED04-AFE0-FFBD2E65F469}"/>
                </a:ext>
              </a:extLst>
            </p:cNvPr>
            <p:cNvSpPr/>
            <p:nvPr/>
          </p:nvSpPr>
          <p:spPr>
            <a:xfrm>
              <a:off x="7465748" y="2427819"/>
              <a:ext cx="696105" cy="156055"/>
            </a:xfrm>
            <a:prstGeom prst="homePlat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Pentagon 49">
              <a:extLst>
                <a:ext uri="{FF2B5EF4-FFF2-40B4-BE49-F238E27FC236}">
                  <a16:creationId xmlns:a16="http://schemas.microsoft.com/office/drawing/2014/main" id="{407B3D7E-D284-C816-16BF-F1A82460C61B}"/>
                </a:ext>
              </a:extLst>
            </p:cNvPr>
            <p:cNvSpPr/>
            <p:nvPr/>
          </p:nvSpPr>
          <p:spPr>
            <a:xfrm>
              <a:off x="7437439" y="2604612"/>
              <a:ext cx="236669" cy="15677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7" name="Pentagon 49">
              <a:extLst>
                <a:ext uri="{FF2B5EF4-FFF2-40B4-BE49-F238E27FC236}">
                  <a16:creationId xmlns:a16="http://schemas.microsoft.com/office/drawing/2014/main" id="{C796B48A-D922-ED04-AFE0-FFBD2E65F469}"/>
                </a:ext>
              </a:extLst>
            </p:cNvPr>
            <p:cNvSpPr/>
            <p:nvPr/>
          </p:nvSpPr>
          <p:spPr>
            <a:xfrm>
              <a:off x="8126049" y="2990541"/>
              <a:ext cx="926520" cy="156055"/>
            </a:xfrm>
            <a:prstGeom prst="homePlat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8" name="Pentagon 49">
              <a:extLst>
                <a:ext uri="{FF2B5EF4-FFF2-40B4-BE49-F238E27FC236}">
                  <a16:creationId xmlns:a16="http://schemas.microsoft.com/office/drawing/2014/main" id="{C796B48A-D922-ED04-AFE0-FFBD2E65F469}"/>
                </a:ext>
              </a:extLst>
            </p:cNvPr>
            <p:cNvSpPr/>
            <p:nvPr/>
          </p:nvSpPr>
          <p:spPr>
            <a:xfrm>
              <a:off x="8706599" y="3484169"/>
              <a:ext cx="1159926" cy="156055"/>
            </a:xfrm>
            <a:prstGeom prst="homePlat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9" name="Pentagon 49">
              <a:extLst>
                <a:ext uri="{FF2B5EF4-FFF2-40B4-BE49-F238E27FC236}">
                  <a16:creationId xmlns:a16="http://schemas.microsoft.com/office/drawing/2014/main" id="{C796B48A-D922-ED04-AFE0-FFBD2E65F469}"/>
                </a:ext>
              </a:extLst>
            </p:cNvPr>
            <p:cNvSpPr/>
            <p:nvPr/>
          </p:nvSpPr>
          <p:spPr>
            <a:xfrm>
              <a:off x="9724229" y="3941633"/>
              <a:ext cx="1054479" cy="156055"/>
            </a:xfrm>
            <a:prstGeom prst="homePlat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0" name="Pentagon 49">
              <a:extLst>
                <a:ext uri="{FF2B5EF4-FFF2-40B4-BE49-F238E27FC236}">
                  <a16:creationId xmlns:a16="http://schemas.microsoft.com/office/drawing/2014/main" id="{C796B48A-D922-ED04-AFE0-FFBD2E65F469}"/>
                </a:ext>
              </a:extLst>
            </p:cNvPr>
            <p:cNvSpPr/>
            <p:nvPr/>
          </p:nvSpPr>
          <p:spPr>
            <a:xfrm>
              <a:off x="10404549" y="4376696"/>
              <a:ext cx="677301" cy="156055"/>
            </a:xfrm>
            <a:prstGeom prst="homePlate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1" name="6-Point Star 35">
              <a:extLst>
                <a:ext uri="{FF2B5EF4-FFF2-40B4-BE49-F238E27FC236}">
                  <a16:creationId xmlns:a16="http://schemas.microsoft.com/office/drawing/2014/main" id="{ED0F5450-FFDB-AE13-97D7-B8DAE055EF71}"/>
                </a:ext>
              </a:extLst>
            </p:cNvPr>
            <p:cNvSpPr/>
            <p:nvPr/>
          </p:nvSpPr>
          <p:spPr>
            <a:xfrm>
              <a:off x="9104390" y="2946346"/>
              <a:ext cx="211164" cy="236821"/>
            </a:xfrm>
            <a:prstGeom prst="star6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2" name="6-Point Star 35">
              <a:extLst>
                <a:ext uri="{FF2B5EF4-FFF2-40B4-BE49-F238E27FC236}">
                  <a16:creationId xmlns:a16="http://schemas.microsoft.com/office/drawing/2014/main" id="{ED0F5450-FFDB-AE13-97D7-B8DAE055EF71}"/>
                </a:ext>
              </a:extLst>
            </p:cNvPr>
            <p:cNvSpPr/>
            <p:nvPr/>
          </p:nvSpPr>
          <p:spPr>
            <a:xfrm>
              <a:off x="11327106" y="4339043"/>
              <a:ext cx="211164" cy="236821"/>
            </a:xfrm>
            <a:prstGeom prst="star6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617EEC-3669-ED33-62A5-281440C3F79F}"/>
                </a:ext>
              </a:extLst>
            </p:cNvPr>
            <p:cNvCxnSpPr>
              <a:cxnSpLocks/>
            </p:cNvCxnSpPr>
            <p:nvPr/>
          </p:nvCxnSpPr>
          <p:spPr>
            <a:xfrm>
              <a:off x="7674108" y="1993795"/>
              <a:ext cx="0" cy="268578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6-Point Star 35">
              <a:extLst>
                <a:ext uri="{FF2B5EF4-FFF2-40B4-BE49-F238E27FC236}">
                  <a16:creationId xmlns:a16="http://schemas.microsoft.com/office/drawing/2014/main" id="{30EB73D7-FBB4-AF14-21C9-EA5DFCA27808}"/>
                </a:ext>
              </a:extLst>
            </p:cNvPr>
            <p:cNvSpPr/>
            <p:nvPr/>
          </p:nvSpPr>
          <p:spPr>
            <a:xfrm>
              <a:off x="9894261" y="3440040"/>
              <a:ext cx="211164" cy="236821"/>
            </a:xfrm>
            <a:prstGeom prst="star6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6-Point Star 35">
              <a:extLst>
                <a:ext uri="{FF2B5EF4-FFF2-40B4-BE49-F238E27FC236}">
                  <a16:creationId xmlns:a16="http://schemas.microsoft.com/office/drawing/2014/main" id="{9F6D052B-6573-A9C7-863C-1D16F0481A6C}"/>
                </a:ext>
              </a:extLst>
            </p:cNvPr>
            <p:cNvSpPr/>
            <p:nvPr/>
          </p:nvSpPr>
          <p:spPr>
            <a:xfrm>
              <a:off x="10870686" y="3901249"/>
              <a:ext cx="211164" cy="236821"/>
            </a:xfrm>
            <a:prstGeom prst="star6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59E96-71F2-4B4D-9E39-6251AD6C64F8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BF1148-5C9C-4D7B-96C4-C1AF68B4A23F}"/>
              </a:ext>
            </a:extLst>
          </p:cNvPr>
          <p:cNvSpPr/>
          <p:nvPr/>
        </p:nvSpPr>
        <p:spPr>
          <a:xfrm>
            <a:off x="11432688" y="34060"/>
            <a:ext cx="643224" cy="298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57041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E6A70E-84F3-4458-9943-DAB5406BD6DC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Develop defect control 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1E3F4A-16C3-4C99-BD53-693BA8F1F0CC}"/>
              </a:ext>
            </a:extLst>
          </p:cNvPr>
          <p:cNvSpPr/>
          <p:nvPr/>
        </p:nvSpPr>
        <p:spPr>
          <a:xfrm>
            <a:off x="47240" y="412413"/>
            <a:ext cx="12028672" cy="374186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GB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Review current Quality Issue in PEMS system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032388-2812-4DED-B9FA-C5C84B648DE5}"/>
              </a:ext>
            </a:extLst>
          </p:cNvPr>
          <p:cNvSpPr/>
          <p:nvPr/>
        </p:nvSpPr>
        <p:spPr>
          <a:xfrm>
            <a:off x="110592" y="2020518"/>
            <a:ext cx="12059728" cy="342442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Improvement for Quality function in PEMS system: </a:t>
            </a:r>
            <a:r>
              <a:rPr lang="en-US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Link PEMS system with OQC 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737805-8D6A-4D87-A7D2-8B09B6AD94F6}"/>
              </a:ext>
            </a:extLst>
          </p:cNvPr>
          <p:cNvGrpSpPr/>
          <p:nvPr/>
        </p:nvGrpSpPr>
        <p:grpSpPr>
          <a:xfrm>
            <a:off x="197721" y="809366"/>
            <a:ext cx="11813447" cy="971506"/>
            <a:chOff x="256203" y="951890"/>
            <a:chExt cx="11696482" cy="12213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B85B4AB-C793-4931-BB5E-560F789F8FD2}"/>
                </a:ext>
              </a:extLst>
            </p:cNvPr>
            <p:cNvGrpSpPr/>
            <p:nvPr/>
          </p:nvGrpSpPr>
          <p:grpSpPr>
            <a:xfrm>
              <a:off x="2307383" y="1009935"/>
              <a:ext cx="1575472" cy="1163296"/>
              <a:chOff x="2399455" y="997227"/>
              <a:chExt cx="1619888" cy="1032971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64DBF01-C8D3-4104-8EC6-9AAE9FA1B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9455" y="997227"/>
                <a:ext cx="1619888" cy="1032971"/>
              </a:xfrm>
              <a:prstGeom prst="rect">
                <a:avLst/>
              </a:prstGeom>
            </p:spPr>
          </p:pic>
          <p:sp>
            <p:nvSpPr>
              <p:cNvPr id="80" name="Rectangle 1">
                <a:extLst>
                  <a:ext uri="{FF2B5EF4-FFF2-40B4-BE49-F238E27FC236}">
                    <a16:creationId xmlns:a16="http://schemas.microsoft.com/office/drawing/2014/main" id="{F5DAA3F5-823C-4F89-BC1C-B2F9622A2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489" y="1330773"/>
                <a:ext cx="85884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PEM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System </a:t>
                </a:r>
                <a:endParaRPr lang="en-GB" altLang="en-US" sz="12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42F44D-F14E-40FC-8466-080F46C73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05463" y="999280"/>
              <a:ext cx="1922608" cy="11497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93F7DF7-159C-4FE9-A283-595EE3E258CD}"/>
                </a:ext>
              </a:extLst>
            </p:cNvPr>
            <p:cNvSpPr/>
            <p:nvPr/>
          </p:nvSpPr>
          <p:spPr>
            <a:xfrm>
              <a:off x="1928405" y="1336642"/>
              <a:ext cx="305065" cy="519911"/>
            </a:xfrm>
            <a:prstGeom prst="rightArrow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45B05715-71BF-4441-8471-D04E1FB20DA7}"/>
                </a:ext>
              </a:extLst>
            </p:cNvPr>
            <p:cNvSpPr/>
            <p:nvPr/>
          </p:nvSpPr>
          <p:spPr>
            <a:xfrm>
              <a:off x="3859648" y="1334094"/>
              <a:ext cx="305065" cy="519911"/>
            </a:xfrm>
            <a:prstGeom prst="rightArrow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55FD34F-44BE-4553-B49D-F4B2036BE676}"/>
                </a:ext>
              </a:extLst>
            </p:cNvPr>
            <p:cNvSpPr/>
            <p:nvPr/>
          </p:nvSpPr>
          <p:spPr>
            <a:xfrm>
              <a:off x="6368821" y="951890"/>
              <a:ext cx="5583864" cy="1196872"/>
            </a:xfrm>
            <a:prstGeom prst="roundRect">
              <a:avLst>
                <a:gd name="adj" fmla="val 6903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en-US" sz="1600" b="1" u="sng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Current situation</a:t>
              </a:r>
              <a:endPara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System visualize quality situation on process only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356BDC-716D-4B9E-BAB6-EC6DE6EA4511}"/>
                </a:ext>
              </a:extLst>
            </p:cNvPr>
            <p:cNvGrpSpPr/>
            <p:nvPr/>
          </p:nvGrpSpPr>
          <p:grpSpPr>
            <a:xfrm>
              <a:off x="256203" y="1046278"/>
              <a:ext cx="1575472" cy="1091151"/>
              <a:chOff x="256203" y="1046278"/>
              <a:chExt cx="1575472" cy="1091151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1EB22DE-EF3C-4BF3-A501-4300CE229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03" y="1046278"/>
                <a:ext cx="1575472" cy="109115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0437AD-2872-4AD8-A590-A781E98259BC}"/>
                  </a:ext>
                </a:extLst>
              </p:cNvPr>
              <p:cNvSpPr txBox="1"/>
              <p:nvPr/>
            </p:nvSpPr>
            <p:spPr>
              <a:xfrm>
                <a:off x="488903" y="1543212"/>
                <a:ext cx="1048111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Quality issue</a:t>
                </a:r>
              </a:p>
            </p:txBody>
          </p:sp>
        </p:grp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341AE99-FE37-42B9-A303-BD9FBF704BD8}"/>
              </a:ext>
            </a:extLst>
          </p:cNvPr>
          <p:cNvSpPr/>
          <p:nvPr/>
        </p:nvSpPr>
        <p:spPr>
          <a:xfrm>
            <a:off x="110592" y="2404725"/>
            <a:ext cx="11974358" cy="4396767"/>
          </a:xfrm>
          <a:prstGeom prst="roundRect">
            <a:avLst>
              <a:gd name="adj" fmla="val 883"/>
            </a:avLst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6B4BB-DDF0-45D9-B214-1ED2AB178D8A}"/>
              </a:ext>
            </a:extLst>
          </p:cNvPr>
          <p:cNvSpPr/>
          <p:nvPr/>
        </p:nvSpPr>
        <p:spPr>
          <a:xfrm>
            <a:off x="95213" y="6457195"/>
            <a:ext cx="11980699" cy="323165"/>
          </a:xfrm>
          <a:prstGeom prst="rect">
            <a:avLst/>
          </a:prstGeom>
        </p:spPr>
        <p:txBody>
          <a:bodyPr wrap="square" bIns="0" anchor="ctr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  <a:r>
              <a:rPr lang="en-US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</a:t>
            </a:r>
            <a:r>
              <a:rPr lang="en-US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Focus defect to take more action / Judgment for Lot/ Trace back for Market issue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47079-4766-4C5D-A775-FABE270F0A3D}"/>
              </a:ext>
            </a:extLst>
          </p:cNvPr>
          <p:cNvSpPr/>
          <p:nvPr/>
        </p:nvSpPr>
        <p:spPr>
          <a:xfrm>
            <a:off x="355525" y="3803247"/>
            <a:ext cx="4335135" cy="1295918"/>
          </a:xfrm>
          <a:prstGeom prst="roundRect">
            <a:avLst>
              <a:gd name="adj" fmla="val 8603"/>
            </a:avLst>
          </a:prstGeom>
          <a:solidFill>
            <a:schemeClr val="accent3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PEMS alarm defect as below rule</a:t>
            </a:r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PL/ Wrong Part/ Missing part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Happen on over 3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Repeat happen at 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4M change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A645FB-FE8D-46D8-8F59-1BC2DF7807B3}"/>
              </a:ext>
            </a:extLst>
          </p:cNvPr>
          <p:cNvGrpSpPr/>
          <p:nvPr/>
        </p:nvGrpSpPr>
        <p:grpSpPr>
          <a:xfrm>
            <a:off x="460672" y="2478383"/>
            <a:ext cx="11369156" cy="2077057"/>
            <a:chOff x="864551" y="2870902"/>
            <a:chExt cx="11034787" cy="207705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59D799-8081-41A9-A9A1-2953AF98F7E5}"/>
                </a:ext>
              </a:extLst>
            </p:cNvPr>
            <p:cNvGrpSpPr/>
            <p:nvPr/>
          </p:nvGrpSpPr>
          <p:grpSpPr>
            <a:xfrm>
              <a:off x="864551" y="2870902"/>
              <a:ext cx="7706554" cy="2077057"/>
              <a:chOff x="470851" y="3666582"/>
              <a:chExt cx="7706554" cy="211880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D2613A6-9174-4230-B0FF-52C6AF7F52A8}"/>
                  </a:ext>
                </a:extLst>
              </p:cNvPr>
              <p:cNvGrpSpPr/>
              <p:nvPr/>
            </p:nvGrpSpPr>
            <p:grpSpPr>
              <a:xfrm>
                <a:off x="3501766" y="3666582"/>
                <a:ext cx="4047721" cy="2118805"/>
                <a:chOff x="3677026" y="3531832"/>
                <a:chExt cx="4047721" cy="211880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0BB4D3D0-56D7-423E-888D-54FC2D8A6FD3}"/>
                    </a:ext>
                  </a:extLst>
                </p:cNvPr>
                <p:cNvGrpSpPr/>
                <p:nvPr/>
              </p:nvGrpSpPr>
              <p:grpSpPr>
                <a:xfrm>
                  <a:off x="6573847" y="3610770"/>
                  <a:ext cx="1150900" cy="1068794"/>
                  <a:chOff x="7228180" y="987302"/>
                  <a:chExt cx="877291" cy="773611"/>
                </a:xfrm>
              </p:grpSpPr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7587BA64-D24D-4A50-898F-8118E7C91D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31454" y="987302"/>
                    <a:ext cx="874017" cy="773611"/>
                  </a:xfrm>
                  <a:prstGeom prst="rect">
                    <a:avLst/>
                  </a:prstGeom>
                </p:spPr>
              </p:pic>
              <p:sp>
                <p:nvSpPr>
                  <p:cNvPr id="84" name="Rectangle 1">
                    <a:extLst>
                      <a:ext uri="{FF2B5EF4-FFF2-40B4-BE49-F238E27FC236}">
                        <a16:creationId xmlns:a16="http://schemas.microsoft.com/office/drawing/2014/main" id="{1D19E9D2-F250-4C1D-9E12-494CF197E1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28180" y="1204263"/>
                    <a:ext cx="858845" cy="386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400" b="1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OQC</a:t>
                    </a:r>
                  </a:p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400" b="1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 INSP</a:t>
                    </a:r>
                    <a:endParaRPr lang="en-GB" altLang="en-US" sz="1400" b="1" dirty="0">
                      <a:solidFill>
                        <a:srgbClr val="00B05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DF2AB43-91FB-4187-8EE6-0A5BF97F7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52168" y="5650637"/>
                  <a:ext cx="1613214" cy="0"/>
                </a:xfrm>
                <a:prstGeom prst="straightConnector1">
                  <a:avLst/>
                </a:prstGeom>
                <a:ln w="57150">
                  <a:solidFill>
                    <a:srgbClr val="0000CC"/>
                  </a:solidFill>
                  <a:prstDash val="sysDash"/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E0E2447-A665-4EDA-8F34-1B4F0D8BEAC7}"/>
                    </a:ext>
                  </a:extLst>
                </p:cNvPr>
                <p:cNvSpPr txBox="1"/>
                <p:nvPr/>
              </p:nvSpPr>
              <p:spPr>
                <a:xfrm>
                  <a:off x="5389109" y="3825561"/>
                  <a:ext cx="61734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rgbClr val="0000CC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defRPr>
                  </a:lvl1pPr>
                </a:lstStyle>
                <a:p>
                  <a:r>
                    <a:rPr lang="en-US" sz="1400" b="1" dirty="0"/>
                    <a:t>Link</a:t>
                  </a: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C59FA87D-65A7-4F9D-87E3-EB6E895B492F}"/>
                    </a:ext>
                  </a:extLst>
                </p:cNvPr>
                <p:cNvGrpSpPr/>
                <p:nvPr/>
              </p:nvGrpSpPr>
              <p:grpSpPr>
                <a:xfrm>
                  <a:off x="3677026" y="3531832"/>
                  <a:ext cx="1373310" cy="1195997"/>
                  <a:chOff x="3342051" y="1043104"/>
                  <a:chExt cx="1334047" cy="1038850"/>
                </a:xfrm>
              </p:grpSpPr>
              <p:pic>
                <p:nvPicPr>
                  <p:cNvPr id="41" name="Picture 40" descr="A picture containing table, indoor, sitting, small&#10;&#10;Description automatically generated">
                    <a:extLst>
                      <a:ext uri="{FF2B5EF4-FFF2-40B4-BE49-F238E27FC236}">
                        <a16:creationId xmlns:a16="http://schemas.microsoft.com/office/drawing/2014/main" id="{66116F96-B8E8-4E26-845E-467F8083FC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42051" y="1043104"/>
                    <a:ext cx="1334047" cy="1038850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1BDB3E2-DC13-4C14-BA9F-8743FDE537B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7021" y="1431045"/>
                    <a:ext cx="1048111" cy="173769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PEMS Server</a:t>
                    </a:r>
                  </a:p>
                </p:txBody>
              </p: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8F461A3-50B6-4E5F-9D1F-A960EDA871A4}"/>
                    </a:ext>
                  </a:extLst>
                </p:cNvPr>
                <p:cNvSpPr txBox="1"/>
                <p:nvPr/>
              </p:nvSpPr>
              <p:spPr>
                <a:xfrm>
                  <a:off x="5050336" y="4284696"/>
                  <a:ext cx="1613214" cy="3139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rgbClr val="0000CC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defRPr>
                  </a:lvl1pPr>
                </a:lstStyle>
                <a:p>
                  <a:r>
                    <a:rPr lang="en-US" sz="1400" dirty="0"/>
                    <a:t>- Quality Issue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541D85B-2DA5-55D7-EA8D-9F3FA8C391FC}"/>
                    </a:ext>
                  </a:extLst>
                </p:cNvPr>
                <p:cNvSpPr txBox="1"/>
                <p:nvPr/>
              </p:nvSpPr>
              <p:spPr>
                <a:xfrm>
                  <a:off x="4875841" y="5093786"/>
                  <a:ext cx="1565865" cy="5337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rgbClr val="0000CC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defRPr>
                  </a:lvl1pPr>
                </a:lstStyle>
                <a:p>
                  <a:pPr algn="ctr"/>
                  <a:r>
                    <a:rPr lang="en-US" sz="1400" b="1" dirty="0"/>
                    <a:t>Link to OQC system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69124F-CEC5-1937-1A0C-1BA925B8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55046" y="4140623"/>
                  <a:ext cx="1613214" cy="0"/>
                </a:xfrm>
                <a:prstGeom prst="straightConnector1">
                  <a:avLst/>
                </a:prstGeom>
                <a:ln w="57150">
                  <a:solidFill>
                    <a:srgbClr val="0000CC"/>
                  </a:solidFill>
                  <a:prstDash val="sysDash"/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481E69B-E526-458B-BFDE-B805207B6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0654" y="4295378"/>
                <a:ext cx="652363" cy="0"/>
              </a:xfrm>
              <a:prstGeom prst="straightConnector1">
                <a:avLst/>
              </a:prstGeom>
              <a:ln w="5715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6D162D6-BA61-4D0E-B5CC-11F7E13293B2}"/>
                  </a:ext>
                </a:extLst>
              </p:cNvPr>
              <p:cNvSpPr txBox="1"/>
              <p:nvPr/>
            </p:nvSpPr>
            <p:spPr>
              <a:xfrm>
                <a:off x="1412067" y="3666582"/>
                <a:ext cx="14685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defRPr>
                </a:lvl1pPr>
              </a:lstStyle>
              <a:p>
                <a:r>
                  <a:rPr lang="en-US" sz="1400" b="1" dirty="0"/>
                  <a:t>&lt;FA line &gt;</a:t>
                </a:r>
              </a:p>
            </p:txBody>
          </p: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B8E31119-22C6-4681-9392-60882750F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851" y="4031904"/>
                <a:ext cx="291163" cy="49686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372ED696-7F40-4771-AE0A-6B1B3548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2320" y="4007408"/>
                <a:ext cx="366235" cy="496868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2137B49-84D1-4582-BD81-695DB7E11387}"/>
                  </a:ext>
                </a:extLst>
              </p:cNvPr>
              <p:cNvSpPr txBox="1"/>
              <p:nvPr/>
            </p:nvSpPr>
            <p:spPr>
              <a:xfrm>
                <a:off x="549491" y="3982194"/>
                <a:ext cx="2825526" cy="59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Input all </a:t>
                </a:r>
              </a:p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Quality issues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7215907-7866-453A-8F7A-18B710D208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88935" y="4275373"/>
                <a:ext cx="588470" cy="4545"/>
              </a:xfrm>
              <a:prstGeom prst="straightConnector1">
                <a:avLst/>
              </a:prstGeom>
              <a:ln w="5715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65D74E7-3D5F-4B89-888C-711770936258}"/>
                </a:ext>
              </a:extLst>
            </p:cNvPr>
            <p:cNvSpPr/>
            <p:nvPr/>
          </p:nvSpPr>
          <p:spPr>
            <a:xfrm>
              <a:off x="8611831" y="2970329"/>
              <a:ext cx="3287507" cy="963054"/>
            </a:xfrm>
            <a:prstGeom prst="roundRect">
              <a:avLst>
                <a:gd name="adj" fmla="val 1201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182880" indent="-18288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Indicate Quality status of lot</a:t>
              </a:r>
            </a:p>
            <a:p>
              <a:pPr marL="182880" indent="-18288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Indicate add action request</a:t>
              </a: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15BF043-BD46-4E6C-9D76-C99228D8D16E}"/>
              </a:ext>
            </a:extLst>
          </p:cNvPr>
          <p:cNvSpPr/>
          <p:nvPr/>
        </p:nvSpPr>
        <p:spPr>
          <a:xfrm>
            <a:off x="6679796" y="3894796"/>
            <a:ext cx="5156679" cy="1295915"/>
          </a:xfrm>
          <a:prstGeom prst="roundRect">
            <a:avLst>
              <a:gd name="adj" fmla="val 8603"/>
            </a:avLst>
          </a:prstGeom>
          <a:solidFill>
            <a:schemeClr val="accent5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Timely indicate process Quality to act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or focus check point to ensure quality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Lot Judgment consideration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Trace back if Market issue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AE43DE-9D1E-45A5-BB77-BFC91344C31C}"/>
              </a:ext>
            </a:extLst>
          </p:cNvPr>
          <p:cNvGrpSpPr/>
          <p:nvPr/>
        </p:nvGrpSpPr>
        <p:grpSpPr>
          <a:xfrm>
            <a:off x="362172" y="5197851"/>
            <a:ext cx="4318132" cy="1059589"/>
            <a:chOff x="214147" y="4042629"/>
            <a:chExt cx="4586854" cy="140932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C2F990-5F4C-4A99-8CE9-B5637E62C75A}"/>
                </a:ext>
              </a:extLst>
            </p:cNvPr>
            <p:cNvGrpSpPr/>
            <p:nvPr/>
          </p:nvGrpSpPr>
          <p:grpSpPr>
            <a:xfrm>
              <a:off x="2677670" y="4042629"/>
              <a:ext cx="2123331" cy="1409322"/>
              <a:chOff x="2727365" y="4042629"/>
              <a:chExt cx="2123331" cy="140932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AEC8DAF-A695-49EB-AAA5-C030AD359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27365" y="4042629"/>
                <a:ext cx="2123331" cy="1409322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AC4A5F-3107-4E13-BA8B-06AC0995E809}"/>
                  </a:ext>
                </a:extLst>
              </p:cNvPr>
              <p:cNvSpPr txBox="1"/>
              <p:nvPr/>
            </p:nvSpPr>
            <p:spPr>
              <a:xfrm>
                <a:off x="3297678" y="5070315"/>
                <a:ext cx="1135742" cy="33160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bIns="0" rtlCol="0" anchor="ctr" anchorCtr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4M change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5FE205-51E6-4353-8506-1B2AAFE2948E}"/>
                </a:ext>
              </a:extLst>
            </p:cNvPr>
            <p:cNvGrpSpPr/>
            <p:nvPr/>
          </p:nvGrpSpPr>
          <p:grpSpPr>
            <a:xfrm>
              <a:off x="214147" y="4042629"/>
              <a:ext cx="2341319" cy="1409323"/>
              <a:chOff x="214147" y="4042629"/>
              <a:chExt cx="2341319" cy="140932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FA618D3-1683-49FE-ADFB-BF2FCF5E2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147" y="4042629"/>
                <a:ext cx="2341319" cy="1409323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97EC13-1DAE-4BB5-B4A1-80B6A6791CDD}"/>
                  </a:ext>
                </a:extLst>
              </p:cNvPr>
              <p:cNvSpPr txBox="1"/>
              <p:nvPr/>
            </p:nvSpPr>
            <p:spPr>
              <a:xfrm>
                <a:off x="806741" y="5060463"/>
                <a:ext cx="1320548" cy="33160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bIns="0" rtlCol="0" anchor="ctr" anchorCtr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Defect issue</a:t>
                </a:r>
              </a:p>
            </p:txBody>
          </p: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839D4F0A-D758-428F-B756-AA505ED94103}"/>
              </a:ext>
            </a:extLst>
          </p:cNvPr>
          <p:cNvSpPr/>
          <p:nvPr/>
        </p:nvSpPr>
        <p:spPr>
          <a:xfrm>
            <a:off x="6724387" y="5338633"/>
            <a:ext cx="5105442" cy="918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bIns="0" anchor="ctr" anchorCtr="0">
            <a:noAutofit/>
          </a:bodyPr>
          <a:lstStyle/>
          <a:p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*</a:t>
            </a:r>
            <a:r>
              <a:rPr lang="en-US" sz="1600" u="sng" dirty="0">
                <a:latin typeface="Meiryo" panose="020B0604030504040204" pitchFamily="34" charset="-128"/>
                <a:ea typeface="Meiryo" panose="020B0604030504040204" pitchFamily="34" charset="-128"/>
              </a:rPr>
              <a:t>Confirmation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: OQC reading Serial No</a:t>
            </a:r>
          </a:p>
          <a:p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If process quality happen , Supervisor above required to confirm next action</a:t>
            </a: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31A0F6-7F67-8350-FD0E-84C8C09B52F7}"/>
              </a:ext>
            </a:extLst>
          </p:cNvPr>
          <p:cNvSpPr/>
          <p:nvPr/>
        </p:nvSpPr>
        <p:spPr>
          <a:xfrm>
            <a:off x="110592" y="738112"/>
            <a:ext cx="11974358" cy="1171220"/>
          </a:xfrm>
          <a:prstGeom prst="roundRect">
            <a:avLst>
              <a:gd name="adj" fmla="val 88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88519" y="435329"/>
            <a:ext cx="3111959" cy="261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Current situation OQC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FD1989-62A6-4D82-9D03-9863A3D3EBBC}"/>
              </a:ext>
            </a:extLst>
          </p:cNvPr>
          <p:cNvGrpSpPr/>
          <p:nvPr/>
        </p:nvGrpSpPr>
        <p:grpSpPr>
          <a:xfrm>
            <a:off x="185823" y="751923"/>
            <a:ext cx="11843806" cy="1995078"/>
            <a:chOff x="185823" y="812678"/>
            <a:chExt cx="11843806" cy="2248105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7781D58-CE67-4879-9BD7-2DCF5CC93B52}"/>
                </a:ext>
              </a:extLst>
            </p:cNvPr>
            <p:cNvCxnSpPr>
              <a:cxnSpLocks/>
            </p:cNvCxnSpPr>
            <p:nvPr/>
          </p:nvCxnSpPr>
          <p:spPr>
            <a:xfrm>
              <a:off x="5169362" y="1290033"/>
              <a:ext cx="0" cy="288076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E7BECA6-9C91-42B1-8017-FC8C2EBC2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9535" y="1033271"/>
              <a:ext cx="97651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ECE15FC-2557-41D9-AAEC-762246BB71D2}"/>
                </a:ext>
              </a:extLst>
            </p:cNvPr>
            <p:cNvSpPr/>
            <p:nvPr/>
          </p:nvSpPr>
          <p:spPr>
            <a:xfrm>
              <a:off x="204460" y="823043"/>
              <a:ext cx="1100533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Pick up sample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A5AE74-3C56-4B93-A78F-CC7FDBE2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147" y="1526305"/>
              <a:ext cx="842175" cy="768857"/>
            </a:xfrm>
            <a:prstGeom prst="rect">
              <a:avLst/>
            </a:prstGeom>
          </p:spPr>
        </p:pic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1705E56-586E-4B77-B6B8-9165A060C3A5}"/>
                </a:ext>
              </a:extLst>
            </p:cNvPr>
            <p:cNvSpPr/>
            <p:nvPr/>
          </p:nvSpPr>
          <p:spPr>
            <a:xfrm>
              <a:off x="1460752" y="821884"/>
              <a:ext cx="1761799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Reading barcode Inner/Outer excel file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B2FE946-494E-4584-B8D1-963218B035FA}"/>
                </a:ext>
              </a:extLst>
            </p:cNvPr>
            <p:cNvSpPr/>
            <p:nvPr/>
          </p:nvSpPr>
          <p:spPr>
            <a:xfrm>
              <a:off x="9137034" y="828070"/>
              <a:ext cx="1567895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Reading barcode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Inner/Outer excel file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22C7E7-3A24-47CE-8C2A-3C2B3BA2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5674" b="44649"/>
            <a:stretch/>
          </p:blipFill>
          <p:spPr>
            <a:xfrm>
              <a:off x="1587747" y="1561140"/>
              <a:ext cx="1406644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4A10671-F519-43F0-B188-5F7CF21F157A}"/>
                </a:ext>
              </a:extLst>
            </p:cNvPr>
            <p:cNvSpPr/>
            <p:nvPr/>
          </p:nvSpPr>
          <p:spPr>
            <a:xfrm>
              <a:off x="1485409" y="2367178"/>
              <a:ext cx="1610879" cy="500646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Confirm S/N Outer &amp;  all inner boxes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2C480F3-B1DC-40D7-9618-285484C3B42D}"/>
                </a:ext>
              </a:extLst>
            </p:cNvPr>
            <p:cNvSpPr/>
            <p:nvPr/>
          </p:nvSpPr>
          <p:spPr>
            <a:xfrm>
              <a:off x="10993562" y="821885"/>
              <a:ext cx="1026178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Return sample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AAAB7DD-CDA1-421F-AE09-5B0772620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071"/>
            <a:stretch/>
          </p:blipFill>
          <p:spPr>
            <a:xfrm>
              <a:off x="9336507" y="1577762"/>
              <a:ext cx="1271200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CCB1BD2-8D51-40B1-8814-64989251A990}"/>
                </a:ext>
              </a:extLst>
            </p:cNvPr>
            <p:cNvSpPr/>
            <p:nvPr/>
          </p:nvSpPr>
          <p:spPr>
            <a:xfrm>
              <a:off x="3384962" y="821883"/>
              <a:ext cx="1157405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EAAAD4-3DC7-4731-B622-AF45D5796C68}"/>
                </a:ext>
              </a:extLst>
            </p:cNvPr>
            <p:cNvSpPr/>
            <p:nvPr/>
          </p:nvSpPr>
          <p:spPr>
            <a:xfrm>
              <a:off x="7806662" y="821883"/>
              <a:ext cx="1134600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Weight check 2</a:t>
              </a:r>
              <a:r>
                <a:rPr lang="en-US" sz="1100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nd</a:t>
              </a:r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BE6005A-D9FE-4D85-99E9-5F63B8407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5886" y="1594301"/>
              <a:ext cx="976773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BFE973A-A8E8-473A-A95B-7471A654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9562" y="1578197"/>
              <a:ext cx="897869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0B41EC3-6B9C-48B5-A7C5-2A155B57C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965" y="1257810"/>
              <a:ext cx="0" cy="298609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56B0930-DF09-4EA4-8E17-F241EF2DE4A9}"/>
                </a:ext>
              </a:extLst>
            </p:cNvPr>
            <p:cNvSpPr/>
            <p:nvPr/>
          </p:nvSpPr>
          <p:spPr>
            <a:xfrm>
              <a:off x="4832740" y="1600589"/>
              <a:ext cx="990210" cy="646105"/>
            </a:xfrm>
            <a:prstGeom prst="roundRect">
              <a:avLst>
                <a:gd name="adj" fmla="val 836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Reliability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1FD505-5E4A-4F25-BBF2-B21B47B9064F}"/>
                </a:ext>
              </a:extLst>
            </p:cNvPr>
            <p:cNvSpPr/>
            <p:nvPr/>
          </p:nvSpPr>
          <p:spPr>
            <a:xfrm>
              <a:off x="4717726" y="823043"/>
              <a:ext cx="1082750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453C51F-2EC5-4286-86DE-BFE662A3F719}"/>
                </a:ext>
              </a:extLst>
            </p:cNvPr>
            <p:cNvSpPr/>
            <p:nvPr/>
          </p:nvSpPr>
          <p:spPr>
            <a:xfrm>
              <a:off x="4638819" y="2366478"/>
              <a:ext cx="1400872" cy="48852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84FF371-5CAD-4871-B0A9-2F07E8254BD4}"/>
                </a:ext>
              </a:extLst>
            </p:cNvPr>
            <p:cNvSpPr/>
            <p:nvPr/>
          </p:nvSpPr>
          <p:spPr>
            <a:xfrm>
              <a:off x="9282010" y="2391541"/>
              <a:ext cx="1399427" cy="46483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1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67ED98E-5DD8-43E3-9D4B-EBC23E876DFE}"/>
                </a:ext>
              </a:extLst>
            </p:cNvPr>
            <p:cNvSpPr/>
            <p:nvPr/>
          </p:nvSpPr>
          <p:spPr>
            <a:xfrm>
              <a:off x="6169733" y="2382691"/>
              <a:ext cx="1403887" cy="470879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Product/Warranty/Manual &amp; Inner box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C281420-45C3-4204-8B5D-3A229543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74868" y="1577485"/>
              <a:ext cx="1115660" cy="6499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E4E551A6-4E18-4E87-8D7C-118575CDC4E5}"/>
                </a:ext>
              </a:extLst>
            </p:cNvPr>
            <p:cNvSpPr/>
            <p:nvPr/>
          </p:nvSpPr>
          <p:spPr>
            <a:xfrm>
              <a:off x="7790173" y="2392077"/>
              <a:ext cx="1016970" cy="4693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FFBD8D1-B9F6-4181-80D2-A6508A33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0014" y="1556419"/>
              <a:ext cx="888979" cy="757618"/>
            </a:xfrm>
            <a:prstGeom prst="rect">
              <a:avLst/>
            </a:prstGeom>
          </p:spPr>
        </p:pic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3989E27-22B4-4794-B0DB-C92D652BA9E2}"/>
                </a:ext>
              </a:extLst>
            </p:cNvPr>
            <p:cNvSpPr/>
            <p:nvPr/>
          </p:nvSpPr>
          <p:spPr>
            <a:xfrm>
              <a:off x="3325107" y="2366477"/>
              <a:ext cx="1157404" cy="48852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F91641-E8CC-43B8-A6E2-461AD0B80DE9}"/>
                </a:ext>
              </a:extLst>
            </p:cNvPr>
            <p:cNvGrpSpPr/>
            <p:nvPr/>
          </p:nvGrpSpPr>
          <p:grpSpPr>
            <a:xfrm>
              <a:off x="2290214" y="2876255"/>
              <a:ext cx="7515753" cy="184528"/>
              <a:chOff x="3599745" y="5397391"/>
              <a:chExt cx="5031905" cy="382715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46A1739-7A06-4E55-BEBC-92879839D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9745" y="5765117"/>
                <a:ext cx="503190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26A0070-2B01-4BE9-8C75-70BFE292E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3149" y="5397391"/>
                <a:ext cx="1" cy="3737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DE0E7B0-9262-448D-9040-A459BF4435C5}"/>
                  </a:ext>
                </a:extLst>
              </p:cNvPr>
              <p:cNvCxnSpPr/>
              <p:nvPr/>
            </p:nvCxnSpPr>
            <p:spPr>
              <a:xfrm>
                <a:off x="8631650" y="5432893"/>
                <a:ext cx="0" cy="34721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FDD29E-16D4-2D4D-83CD-4C26A2579495}"/>
                </a:ext>
              </a:extLst>
            </p:cNvPr>
            <p:cNvGrpSpPr/>
            <p:nvPr/>
          </p:nvGrpSpPr>
          <p:grpSpPr>
            <a:xfrm>
              <a:off x="363756" y="1298143"/>
              <a:ext cx="11543241" cy="182417"/>
              <a:chOff x="272579" y="1619886"/>
              <a:chExt cx="11683845" cy="91243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AAA0B46-D72D-462D-90BC-9A6FCF9CBEBD}"/>
                  </a:ext>
                </a:extLst>
              </p:cNvPr>
              <p:cNvSpPr/>
              <p:nvPr/>
            </p:nvSpPr>
            <p:spPr>
              <a:xfrm rot="10800000">
                <a:off x="3502967" y="1627071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B3D63629-DE72-4F89-B56F-C7D9429C44B5}"/>
                  </a:ext>
                </a:extLst>
              </p:cNvPr>
              <p:cNvSpPr/>
              <p:nvPr/>
            </p:nvSpPr>
            <p:spPr>
              <a:xfrm rot="10800000">
                <a:off x="1831852" y="1619886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437BB1F6-E8BC-4663-A91D-141F364AFE21}"/>
                  </a:ext>
                </a:extLst>
              </p:cNvPr>
              <p:cNvSpPr/>
              <p:nvPr/>
            </p:nvSpPr>
            <p:spPr>
              <a:xfrm rot="10800000">
                <a:off x="272579" y="1628899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940E00BC-04EB-42F0-803A-13940A7665C4}"/>
                  </a:ext>
                </a:extLst>
              </p:cNvPr>
              <p:cNvSpPr/>
              <p:nvPr/>
            </p:nvSpPr>
            <p:spPr>
              <a:xfrm rot="10800000">
                <a:off x="7904049" y="1630242"/>
                <a:ext cx="81044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E08F541B-7878-4CF7-BCCE-165FACA86B66}"/>
                  </a:ext>
                </a:extLst>
              </p:cNvPr>
              <p:cNvSpPr/>
              <p:nvPr/>
            </p:nvSpPr>
            <p:spPr>
              <a:xfrm rot="10800000">
                <a:off x="9515455" y="1628899"/>
                <a:ext cx="802423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E7FA81F7-1806-4EC6-897D-93A2E0BEE4D1}"/>
                  </a:ext>
                </a:extLst>
              </p:cNvPr>
              <p:cNvSpPr/>
              <p:nvPr/>
            </p:nvSpPr>
            <p:spPr>
              <a:xfrm rot="10800000">
                <a:off x="6470139" y="1627071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41D433BF-C1C5-4620-89AF-B39F3E4DEA63}"/>
                  </a:ext>
                </a:extLst>
              </p:cNvPr>
              <p:cNvSpPr/>
              <p:nvPr/>
            </p:nvSpPr>
            <p:spPr>
              <a:xfrm rot="10800000">
                <a:off x="11145977" y="1627564"/>
                <a:ext cx="81044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22C5B7F-495F-4F59-965C-2F84F6DC0F48}"/>
                </a:ext>
              </a:extLst>
            </p:cNvPr>
            <p:cNvSpPr/>
            <p:nvPr/>
          </p:nvSpPr>
          <p:spPr>
            <a:xfrm>
              <a:off x="185823" y="2368145"/>
              <a:ext cx="929054" cy="48852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Production Line 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834F43A3-67E7-4FD8-BBA4-39CACF34610C}"/>
                </a:ext>
              </a:extLst>
            </p:cNvPr>
            <p:cNvSpPr/>
            <p:nvPr/>
          </p:nvSpPr>
          <p:spPr>
            <a:xfrm>
              <a:off x="11096481" y="2378354"/>
              <a:ext cx="933148" cy="4598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Warehouse FA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5FCC371-4DA3-4C0D-81D1-BD1A9D471316}"/>
                </a:ext>
              </a:extLst>
            </p:cNvPr>
            <p:cNvGrpSpPr/>
            <p:nvPr/>
          </p:nvGrpSpPr>
          <p:grpSpPr>
            <a:xfrm>
              <a:off x="3922479" y="2874700"/>
              <a:ext cx="4425220" cy="92489"/>
              <a:chOff x="3599745" y="5205128"/>
              <a:chExt cx="5031905" cy="382785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7A4387E-234E-48C4-A9FB-A1CB8EB7C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9745" y="5573003"/>
                <a:ext cx="503190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D104D1E-4AC5-4268-95E1-FE07EB9B1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3149" y="5205128"/>
                <a:ext cx="1" cy="37373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5FF0598-38E7-4A88-BC88-231D2F664AE8}"/>
                  </a:ext>
                </a:extLst>
              </p:cNvPr>
              <p:cNvCxnSpPr/>
              <p:nvPr/>
            </p:nvCxnSpPr>
            <p:spPr>
              <a:xfrm>
                <a:off x="8631650" y="5240697"/>
                <a:ext cx="0" cy="34721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2B8FC13E-C908-4442-AC2B-82B0AD77C8EC}"/>
                </a:ext>
              </a:extLst>
            </p:cNvPr>
            <p:cNvSpPr/>
            <p:nvPr/>
          </p:nvSpPr>
          <p:spPr>
            <a:xfrm>
              <a:off x="5952315" y="812678"/>
              <a:ext cx="1680578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Reading BC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Product/Inner excel file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0722BF6-DC4E-426F-ABA3-9A71C09ED0CB}"/>
                </a:ext>
              </a:extLst>
            </p:cNvPr>
            <p:cNvCxnSpPr>
              <a:cxnSpLocks/>
            </p:cNvCxnSpPr>
            <p:nvPr/>
          </p:nvCxnSpPr>
          <p:spPr>
            <a:xfrm>
              <a:off x="5848661" y="1936118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ultiply 749">
              <a:extLst>
                <a:ext uri="{FF2B5EF4-FFF2-40B4-BE49-F238E27FC236}">
                  <a16:creationId xmlns:a16="http://schemas.microsoft.com/office/drawing/2014/main" id="{95D87BC1-4BF4-4342-AE22-B2489E519259}"/>
                </a:ext>
              </a:extLst>
            </p:cNvPr>
            <p:cNvSpPr/>
            <p:nvPr/>
          </p:nvSpPr>
          <p:spPr>
            <a:xfrm>
              <a:off x="5911023" y="1818241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1984D3C-FF98-40F4-BBD3-3613E757E97B}"/>
                </a:ext>
              </a:extLst>
            </p:cNvPr>
            <p:cNvSpPr/>
            <p:nvPr/>
          </p:nvSpPr>
          <p:spPr>
            <a:xfrm>
              <a:off x="5677716" y="1631462"/>
              <a:ext cx="730690" cy="233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C740E9A-0090-4575-94DA-28D15D2A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437679" y="1935227"/>
              <a:ext cx="3797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Multiply 749">
              <a:extLst>
                <a:ext uri="{FF2B5EF4-FFF2-40B4-BE49-F238E27FC236}">
                  <a16:creationId xmlns:a16="http://schemas.microsoft.com/office/drawing/2014/main" id="{1D56680F-E0B0-4905-B718-752576E51301}"/>
                </a:ext>
              </a:extLst>
            </p:cNvPr>
            <p:cNvSpPr/>
            <p:nvPr/>
          </p:nvSpPr>
          <p:spPr>
            <a:xfrm>
              <a:off x="4496224" y="1817351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D24E471-89AC-4CA8-A422-D2F548D8837D}"/>
                </a:ext>
              </a:extLst>
            </p:cNvPr>
            <p:cNvSpPr/>
            <p:nvPr/>
          </p:nvSpPr>
          <p:spPr>
            <a:xfrm>
              <a:off x="4262917" y="1630572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603D80F0-5A44-41F9-BC1D-558443F47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28253" y="1936290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Multiply 749">
              <a:extLst>
                <a:ext uri="{FF2B5EF4-FFF2-40B4-BE49-F238E27FC236}">
                  <a16:creationId xmlns:a16="http://schemas.microsoft.com/office/drawing/2014/main" id="{46C7CDAA-DAD4-4188-B342-FF388C30F71D}"/>
                </a:ext>
              </a:extLst>
            </p:cNvPr>
            <p:cNvSpPr/>
            <p:nvPr/>
          </p:nvSpPr>
          <p:spPr>
            <a:xfrm>
              <a:off x="3090615" y="1818414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ACDBAAB-A9CB-4BA5-AE74-D9A000F903D1}"/>
                </a:ext>
              </a:extLst>
            </p:cNvPr>
            <p:cNvSpPr/>
            <p:nvPr/>
          </p:nvSpPr>
          <p:spPr>
            <a:xfrm>
              <a:off x="2857308" y="1631635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3ABC495-CFF6-48F6-B1FC-3A06D2A1E428}"/>
                </a:ext>
              </a:extLst>
            </p:cNvPr>
            <p:cNvCxnSpPr>
              <a:cxnSpLocks/>
            </p:cNvCxnSpPr>
            <p:nvPr/>
          </p:nvCxnSpPr>
          <p:spPr>
            <a:xfrm>
              <a:off x="7421929" y="1936151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Multiply 749">
              <a:extLst>
                <a:ext uri="{FF2B5EF4-FFF2-40B4-BE49-F238E27FC236}">
                  <a16:creationId xmlns:a16="http://schemas.microsoft.com/office/drawing/2014/main" id="{7ADB9E9B-AF77-462F-9E8D-E3038D117399}"/>
                </a:ext>
              </a:extLst>
            </p:cNvPr>
            <p:cNvSpPr/>
            <p:nvPr/>
          </p:nvSpPr>
          <p:spPr>
            <a:xfrm>
              <a:off x="7484291" y="1818275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84E9B08-99B0-46A6-9FDC-0109354D9B64}"/>
                </a:ext>
              </a:extLst>
            </p:cNvPr>
            <p:cNvSpPr/>
            <p:nvPr/>
          </p:nvSpPr>
          <p:spPr>
            <a:xfrm>
              <a:off x="7250984" y="1631496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C020C03-008F-4D55-9AFC-AA76D9756ABB}"/>
                </a:ext>
              </a:extLst>
            </p:cNvPr>
            <p:cNvCxnSpPr>
              <a:cxnSpLocks/>
            </p:cNvCxnSpPr>
            <p:nvPr/>
          </p:nvCxnSpPr>
          <p:spPr>
            <a:xfrm>
              <a:off x="8816130" y="1924485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Multiply 749">
              <a:extLst>
                <a:ext uri="{FF2B5EF4-FFF2-40B4-BE49-F238E27FC236}">
                  <a16:creationId xmlns:a16="http://schemas.microsoft.com/office/drawing/2014/main" id="{52BBD3BE-653B-4B71-8C19-623D29C76F45}"/>
                </a:ext>
              </a:extLst>
            </p:cNvPr>
            <p:cNvSpPr/>
            <p:nvPr/>
          </p:nvSpPr>
          <p:spPr>
            <a:xfrm>
              <a:off x="8878492" y="1806609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54BA1FA-441F-411E-8FFA-895D35FDC2FA}"/>
                </a:ext>
              </a:extLst>
            </p:cNvPr>
            <p:cNvSpPr/>
            <p:nvPr/>
          </p:nvSpPr>
          <p:spPr>
            <a:xfrm>
              <a:off x="8645185" y="1619830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9039DC3A-3A9D-4740-B09C-ECC638DDDE0C}"/>
                </a:ext>
              </a:extLst>
            </p:cNvPr>
            <p:cNvCxnSpPr>
              <a:cxnSpLocks/>
            </p:cNvCxnSpPr>
            <p:nvPr/>
          </p:nvCxnSpPr>
          <p:spPr>
            <a:xfrm>
              <a:off x="10678329" y="1934689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Multiply 749">
              <a:extLst>
                <a:ext uri="{FF2B5EF4-FFF2-40B4-BE49-F238E27FC236}">
                  <a16:creationId xmlns:a16="http://schemas.microsoft.com/office/drawing/2014/main" id="{428DE022-6094-4BAE-946A-07FFB7712FC1}"/>
                </a:ext>
              </a:extLst>
            </p:cNvPr>
            <p:cNvSpPr/>
            <p:nvPr/>
          </p:nvSpPr>
          <p:spPr>
            <a:xfrm>
              <a:off x="10740691" y="1816813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06C60C4-89D8-4BC7-997D-6E1AE39B7799}"/>
                </a:ext>
              </a:extLst>
            </p:cNvPr>
            <p:cNvSpPr/>
            <p:nvPr/>
          </p:nvSpPr>
          <p:spPr>
            <a:xfrm>
              <a:off x="10507384" y="1630033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4A68B870-3085-4389-A7B2-D172356FDF02}"/>
                </a:ext>
              </a:extLst>
            </p:cNvPr>
            <p:cNvCxnSpPr>
              <a:cxnSpLocks/>
            </p:cNvCxnSpPr>
            <p:nvPr/>
          </p:nvCxnSpPr>
          <p:spPr>
            <a:xfrm>
              <a:off x="1114877" y="1954241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Multiply 749">
              <a:extLst>
                <a:ext uri="{FF2B5EF4-FFF2-40B4-BE49-F238E27FC236}">
                  <a16:creationId xmlns:a16="http://schemas.microsoft.com/office/drawing/2014/main" id="{270F7A2D-9D41-40C1-B562-4DB2FB1ECA13}"/>
                </a:ext>
              </a:extLst>
            </p:cNvPr>
            <p:cNvSpPr/>
            <p:nvPr/>
          </p:nvSpPr>
          <p:spPr>
            <a:xfrm>
              <a:off x="1177239" y="1836365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AFF323A-72CA-4857-A0BF-F39BC64B3DE1}"/>
                </a:ext>
              </a:extLst>
            </p:cNvPr>
            <p:cNvSpPr/>
            <p:nvPr/>
          </p:nvSpPr>
          <p:spPr>
            <a:xfrm>
              <a:off x="943932" y="1649586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451443" y="1558753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94D8B62-2E0D-4992-A62C-DBAB409BBED3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Visualize System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EC96AC3-0E7D-4253-B5E1-AAE7D013578A}"/>
              </a:ext>
            </a:extLst>
          </p:cNvPr>
          <p:cNvSpPr/>
          <p:nvPr/>
        </p:nvSpPr>
        <p:spPr>
          <a:xfrm>
            <a:off x="2156679" y="1513059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3F79B10-94E4-4D84-B69F-4120D68F6DCF}"/>
              </a:ext>
            </a:extLst>
          </p:cNvPr>
          <p:cNvSpPr/>
          <p:nvPr/>
        </p:nvSpPr>
        <p:spPr>
          <a:xfrm>
            <a:off x="3793639" y="1481440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9CCE49B-05F1-4EBB-81C4-6E83374E27A8}"/>
              </a:ext>
            </a:extLst>
          </p:cNvPr>
          <p:cNvSpPr/>
          <p:nvPr/>
        </p:nvSpPr>
        <p:spPr>
          <a:xfrm>
            <a:off x="5163999" y="1494643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61B4D00-7618-4633-B786-B0EC83F655C6}"/>
              </a:ext>
            </a:extLst>
          </p:cNvPr>
          <p:cNvSpPr/>
          <p:nvPr/>
        </p:nvSpPr>
        <p:spPr>
          <a:xfrm>
            <a:off x="6705232" y="1462893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29BF5174-EE88-4A4F-A219-04F1AB0E57D8}"/>
              </a:ext>
            </a:extLst>
          </p:cNvPr>
          <p:cNvSpPr/>
          <p:nvPr/>
        </p:nvSpPr>
        <p:spPr>
          <a:xfrm>
            <a:off x="8136856" y="1443177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96B30EF9-53EF-435A-B281-E2D5B8B3FCDE}"/>
              </a:ext>
            </a:extLst>
          </p:cNvPr>
          <p:cNvSpPr/>
          <p:nvPr/>
        </p:nvSpPr>
        <p:spPr>
          <a:xfrm>
            <a:off x="9795956" y="1443177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5A3D067-33DA-4FF6-A74B-8C1C4CFFDDAE}"/>
              </a:ext>
            </a:extLst>
          </p:cNvPr>
          <p:cNvSpPr/>
          <p:nvPr/>
        </p:nvSpPr>
        <p:spPr>
          <a:xfrm>
            <a:off x="11409807" y="1481440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11741" y="3999210"/>
            <a:ext cx="1606146" cy="934178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846" y="707215"/>
              <a:ext cx="795130" cy="173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AD6E9D7-C448-4769-87FE-5A47636C3D9C}"/>
              </a:ext>
            </a:extLst>
          </p:cNvPr>
          <p:cNvSpPr/>
          <p:nvPr/>
        </p:nvSpPr>
        <p:spPr>
          <a:xfrm>
            <a:off x="8979361" y="4068868"/>
            <a:ext cx="877693" cy="599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4EF8E75-AD49-4459-B02F-10A229BC616A}"/>
              </a:ext>
            </a:extLst>
          </p:cNvPr>
          <p:cNvCxnSpPr/>
          <p:nvPr/>
        </p:nvCxnSpPr>
        <p:spPr>
          <a:xfrm flipV="1">
            <a:off x="832555" y="3568634"/>
            <a:ext cx="10482023" cy="2"/>
          </a:xfrm>
          <a:prstGeom prst="straightConnector1">
            <a:avLst/>
          </a:prstGeom>
          <a:ln w="3810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189">
            <a:extLst>
              <a:ext uri="{FF2B5EF4-FFF2-40B4-BE49-F238E27FC236}">
                <a16:creationId xmlns:a16="http://schemas.microsoft.com/office/drawing/2014/main" id="{37C4D034-232E-4BD1-A1FA-93BD75044F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25" y="3973228"/>
            <a:ext cx="852730" cy="661983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F7726433-616F-4DBD-8A71-67D4CD3ADF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174657" y="3882752"/>
            <a:ext cx="302227" cy="510872"/>
          </a:xfrm>
          <a:prstGeom prst="rect">
            <a:avLst/>
          </a:prstGeom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A34A4ADC-9D3C-436C-BAA2-80B50C42747F}"/>
              </a:ext>
            </a:extLst>
          </p:cNvPr>
          <p:cNvSpPr/>
          <p:nvPr/>
        </p:nvSpPr>
        <p:spPr>
          <a:xfrm>
            <a:off x="7257935" y="3992491"/>
            <a:ext cx="1072135" cy="405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4F81DE6-4E03-4DD4-995D-FB1E6841EE19}"/>
              </a:ext>
            </a:extLst>
          </p:cNvPr>
          <p:cNvCxnSpPr/>
          <p:nvPr/>
        </p:nvCxnSpPr>
        <p:spPr>
          <a:xfrm>
            <a:off x="5467927" y="3753866"/>
            <a:ext cx="0" cy="31500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Cube 221">
            <a:extLst>
              <a:ext uri="{FF2B5EF4-FFF2-40B4-BE49-F238E27FC236}">
                <a16:creationId xmlns:a16="http://schemas.microsoft.com/office/drawing/2014/main" id="{942E0ED0-1833-4351-BB77-400EBD4DA246}"/>
              </a:ext>
            </a:extLst>
          </p:cNvPr>
          <p:cNvSpPr/>
          <p:nvPr/>
        </p:nvSpPr>
        <p:spPr>
          <a:xfrm>
            <a:off x="615427" y="3819716"/>
            <a:ext cx="383066" cy="411185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23" name="図 49">
            <a:extLst>
              <a:ext uri="{FF2B5EF4-FFF2-40B4-BE49-F238E27FC236}">
                <a16:creationId xmlns:a16="http://schemas.microsoft.com/office/drawing/2014/main" id="{253519A7-4914-464A-B061-CF1154FBC3D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62961" y="3905806"/>
            <a:ext cx="301324" cy="21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" name="Rectangle 260">
            <a:extLst>
              <a:ext uri="{FF2B5EF4-FFF2-40B4-BE49-F238E27FC236}">
                <a16:creationId xmlns:a16="http://schemas.microsoft.com/office/drawing/2014/main" id="{A9E03059-2BA6-49BA-8ECE-7B33352464E1}"/>
              </a:ext>
            </a:extLst>
          </p:cNvPr>
          <p:cNvSpPr/>
          <p:nvPr/>
        </p:nvSpPr>
        <p:spPr>
          <a:xfrm>
            <a:off x="9410477" y="3114866"/>
            <a:ext cx="877693" cy="337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9A9423A9-F226-4EFE-B9A4-1C43F5524AFB}"/>
              </a:ext>
            </a:extLst>
          </p:cNvPr>
          <p:cNvSpPr/>
          <p:nvPr/>
        </p:nvSpPr>
        <p:spPr>
          <a:xfrm>
            <a:off x="6464579" y="3143114"/>
            <a:ext cx="877693" cy="310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F46FF78-FD96-4907-83EF-D202C64BCFAF}"/>
              </a:ext>
            </a:extLst>
          </p:cNvPr>
          <p:cNvSpPr/>
          <p:nvPr/>
        </p:nvSpPr>
        <p:spPr>
          <a:xfrm>
            <a:off x="7824318" y="3149331"/>
            <a:ext cx="877693" cy="310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4565" y="3998581"/>
            <a:ext cx="401953" cy="4695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532A45-167E-4E33-80FC-57C1AF27314F}"/>
              </a:ext>
            </a:extLst>
          </p:cNvPr>
          <p:cNvGrpSpPr/>
          <p:nvPr/>
        </p:nvGrpSpPr>
        <p:grpSpPr>
          <a:xfrm>
            <a:off x="10302807" y="3689644"/>
            <a:ext cx="1579806" cy="849088"/>
            <a:chOff x="9976504" y="3939688"/>
            <a:chExt cx="1927662" cy="976006"/>
          </a:xfrm>
        </p:grpSpPr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F846DD9E-A44C-4A46-8949-69056789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44043" y="3939688"/>
              <a:ext cx="1060123" cy="821524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06258" y="4239129"/>
              <a:ext cx="282477" cy="648767"/>
            </a:xfrm>
            <a:prstGeom prst="rect">
              <a:avLst/>
            </a:prstGeom>
          </p:spPr>
        </p:pic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01790" y="4210471"/>
              <a:ext cx="474298" cy="315113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11315" y="4236816"/>
              <a:ext cx="231607" cy="235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00" b="100000" l="0" r="80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010375" y="4415264"/>
              <a:ext cx="466559" cy="534302"/>
            </a:xfrm>
            <a:prstGeom prst="rect">
              <a:avLst/>
            </a:prstGeom>
          </p:spPr>
        </p:pic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EBA7C270-3E45-4A06-A64B-D65DB3770B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7976" y="5760282"/>
            <a:ext cx="775723" cy="704021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812B652-5EC4-4929-9D67-CD703C6D3345}"/>
              </a:ext>
            </a:extLst>
          </p:cNvPr>
          <p:cNvGrpSpPr/>
          <p:nvPr/>
        </p:nvGrpSpPr>
        <p:grpSpPr>
          <a:xfrm>
            <a:off x="4390590" y="5654070"/>
            <a:ext cx="1785751" cy="997564"/>
            <a:chOff x="6448729" y="5214582"/>
            <a:chExt cx="1750564" cy="110748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E5CA87D-FC5E-4A43-A793-DCC2D2D4B853}"/>
                </a:ext>
              </a:extLst>
            </p:cNvPr>
            <p:cNvSpPr/>
            <p:nvPr/>
          </p:nvSpPr>
          <p:spPr>
            <a:xfrm>
              <a:off x="6509187" y="5580187"/>
              <a:ext cx="1637211" cy="6986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B1FACCF-5C4E-427B-B822-56A2C4789B07}"/>
                </a:ext>
              </a:extLst>
            </p:cNvPr>
            <p:cNvSpPr/>
            <p:nvPr/>
          </p:nvSpPr>
          <p:spPr>
            <a:xfrm>
              <a:off x="6548305" y="5266758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EDD15C-2BE7-4D65-9158-27A8F39BC205}"/>
                </a:ext>
              </a:extLst>
            </p:cNvPr>
            <p:cNvSpPr/>
            <p:nvPr/>
          </p:nvSpPr>
          <p:spPr>
            <a:xfrm>
              <a:off x="7533494" y="5285979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6647D89-3144-4F17-8527-C008655C4978}"/>
                </a:ext>
              </a:extLst>
            </p:cNvPr>
            <p:cNvSpPr/>
            <p:nvPr/>
          </p:nvSpPr>
          <p:spPr>
            <a:xfrm>
              <a:off x="6559567" y="562196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962CCBA-DCB1-4CE6-9168-8B710323204F}"/>
                </a:ext>
              </a:extLst>
            </p:cNvPr>
            <p:cNvSpPr/>
            <p:nvPr/>
          </p:nvSpPr>
          <p:spPr>
            <a:xfrm>
              <a:off x="7544756" y="5641187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01C379E-E4F8-4103-BE63-6BD7D1082662}"/>
                </a:ext>
              </a:extLst>
            </p:cNvPr>
            <p:cNvSpPr/>
            <p:nvPr/>
          </p:nvSpPr>
          <p:spPr>
            <a:xfrm>
              <a:off x="6544583" y="5953997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4A6B06D-37B4-46AA-A47D-66469296E37D}"/>
                </a:ext>
              </a:extLst>
            </p:cNvPr>
            <p:cNvSpPr/>
            <p:nvPr/>
          </p:nvSpPr>
          <p:spPr>
            <a:xfrm>
              <a:off x="7529772" y="5973218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C65E924-6D72-4E89-BB24-24E3BB42270F}"/>
                </a:ext>
              </a:extLst>
            </p:cNvPr>
            <p:cNvGrpSpPr/>
            <p:nvPr/>
          </p:nvGrpSpPr>
          <p:grpSpPr>
            <a:xfrm>
              <a:off x="6618307" y="5952391"/>
              <a:ext cx="481252" cy="291585"/>
              <a:chOff x="7469574" y="3966357"/>
              <a:chExt cx="604402" cy="552039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526A8EBC-6C0A-4861-8B6A-9A83FF4D9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240" name="Freeform 669">
                <a:extLst>
                  <a:ext uri="{FF2B5EF4-FFF2-40B4-BE49-F238E27FC236}">
                    <a16:creationId xmlns:a16="http://schemas.microsoft.com/office/drawing/2014/main" id="{7F2E881A-8251-4AE7-B14E-A688E1360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1" name="Picture 809">
                <a:extLst>
                  <a:ext uri="{FF2B5EF4-FFF2-40B4-BE49-F238E27FC236}">
                    <a16:creationId xmlns:a16="http://schemas.microsoft.com/office/drawing/2014/main" id="{E022FA52-FF4E-47CE-AF84-409A97DC3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5AB97CA-37F9-48FE-BCA1-BE1888450168}"/>
                </a:ext>
              </a:extLst>
            </p:cNvPr>
            <p:cNvGrpSpPr/>
            <p:nvPr/>
          </p:nvGrpSpPr>
          <p:grpSpPr>
            <a:xfrm>
              <a:off x="7552219" y="5957586"/>
              <a:ext cx="481252" cy="291585"/>
              <a:chOff x="7469574" y="3966357"/>
              <a:chExt cx="604402" cy="552039"/>
            </a:xfrm>
          </p:grpSpPr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F6EECB6-BE25-4204-AE96-560F5B85A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237" name="Freeform 669">
                <a:extLst>
                  <a:ext uri="{FF2B5EF4-FFF2-40B4-BE49-F238E27FC236}">
                    <a16:creationId xmlns:a16="http://schemas.microsoft.com/office/drawing/2014/main" id="{C2754596-F40F-4214-8E43-DF3997DB4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8" name="Picture 809">
                <a:extLst>
                  <a:ext uri="{FF2B5EF4-FFF2-40B4-BE49-F238E27FC236}">
                    <a16:creationId xmlns:a16="http://schemas.microsoft.com/office/drawing/2014/main" id="{585E7BAD-CBE9-4FBF-BF63-04DA3DCA6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F9DD2C6-D4B6-4DEE-AE79-D894901C47DC}"/>
                </a:ext>
              </a:extLst>
            </p:cNvPr>
            <p:cNvGrpSpPr/>
            <p:nvPr/>
          </p:nvGrpSpPr>
          <p:grpSpPr>
            <a:xfrm>
              <a:off x="6680232" y="5620320"/>
              <a:ext cx="481252" cy="291585"/>
              <a:chOff x="7469574" y="3966357"/>
              <a:chExt cx="604402" cy="552039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8716F3F0-F1D6-4953-A079-F4D7FD56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220" name="Freeform 669">
                <a:extLst>
                  <a:ext uri="{FF2B5EF4-FFF2-40B4-BE49-F238E27FC236}">
                    <a16:creationId xmlns:a16="http://schemas.microsoft.com/office/drawing/2014/main" id="{81A726AD-780F-4522-ACBE-BA2CDFE8E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21" name="Picture 809">
                <a:extLst>
                  <a:ext uri="{FF2B5EF4-FFF2-40B4-BE49-F238E27FC236}">
                    <a16:creationId xmlns:a16="http://schemas.microsoft.com/office/drawing/2014/main" id="{72658809-55E3-40C5-973D-8372E0646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D890504-79BE-4978-BB84-6C1AA113F110}"/>
                </a:ext>
              </a:extLst>
            </p:cNvPr>
            <p:cNvGrpSpPr/>
            <p:nvPr/>
          </p:nvGrpSpPr>
          <p:grpSpPr>
            <a:xfrm>
              <a:off x="7614144" y="5625515"/>
              <a:ext cx="481252" cy="291585"/>
              <a:chOff x="7469574" y="3966357"/>
              <a:chExt cx="604402" cy="552039"/>
            </a:xfrm>
          </p:grpSpPr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19D68F86-96DD-4C26-B0DB-B079A0D05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86" name="Freeform 669">
                <a:extLst>
                  <a:ext uri="{FF2B5EF4-FFF2-40B4-BE49-F238E27FC236}">
                    <a16:creationId xmlns:a16="http://schemas.microsoft.com/office/drawing/2014/main" id="{7BCFD358-4072-42F3-8B25-DCC75245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2" name="Picture 809">
                <a:extLst>
                  <a:ext uri="{FF2B5EF4-FFF2-40B4-BE49-F238E27FC236}">
                    <a16:creationId xmlns:a16="http://schemas.microsoft.com/office/drawing/2014/main" id="{07B8DC76-C747-4386-9D30-9A88D52F2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44DF966-22E1-4E6F-A4C2-FC50A949BB88}"/>
                </a:ext>
              </a:extLst>
            </p:cNvPr>
            <p:cNvGrpSpPr/>
            <p:nvPr/>
          </p:nvGrpSpPr>
          <p:grpSpPr>
            <a:xfrm>
              <a:off x="6654805" y="5258653"/>
              <a:ext cx="481252" cy="291585"/>
              <a:chOff x="7469574" y="3966357"/>
              <a:chExt cx="604402" cy="552039"/>
            </a:xfrm>
          </p:grpSpPr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D8ED1FC6-7AC1-4F1B-B0B6-EA8C84AD0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80" name="Freeform 669">
                <a:extLst>
                  <a:ext uri="{FF2B5EF4-FFF2-40B4-BE49-F238E27FC236}">
                    <a16:creationId xmlns:a16="http://schemas.microsoft.com/office/drawing/2014/main" id="{B223219C-0766-4494-BC40-EB12470EB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81" name="Picture 809">
                <a:extLst>
                  <a:ext uri="{FF2B5EF4-FFF2-40B4-BE49-F238E27FC236}">
                    <a16:creationId xmlns:a16="http://schemas.microsoft.com/office/drawing/2014/main" id="{1E951861-CBE9-465A-B619-FACC49EC3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42FAA8B-3FD3-48BA-B227-B74012659890}"/>
                </a:ext>
              </a:extLst>
            </p:cNvPr>
            <p:cNvGrpSpPr/>
            <p:nvPr/>
          </p:nvGrpSpPr>
          <p:grpSpPr>
            <a:xfrm>
              <a:off x="7588717" y="5263848"/>
              <a:ext cx="481252" cy="291585"/>
              <a:chOff x="7469574" y="3966357"/>
              <a:chExt cx="604402" cy="552039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6AD7DF49-65E0-4C9A-AE41-74A8C489A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77" name="Freeform 669">
                <a:extLst>
                  <a:ext uri="{FF2B5EF4-FFF2-40B4-BE49-F238E27FC236}">
                    <a16:creationId xmlns:a16="http://schemas.microsoft.com/office/drawing/2014/main" id="{D12637BE-8B3F-4045-817E-857EEB3B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8" name="Picture 809">
                <a:extLst>
                  <a:ext uri="{FF2B5EF4-FFF2-40B4-BE49-F238E27FC236}">
                    <a16:creationId xmlns:a16="http://schemas.microsoft.com/office/drawing/2014/main" id="{9111556E-4132-494A-874E-FCCF6EFE0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6DB41C3-4D42-47B1-B3B2-3A07F76E4901}"/>
                </a:ext>
              </a:extLst>
            </p:cNvPr>
            <p:cNvSpPr/>
            <p:nvPr/>
          </p:nvSpPr>
          <p:spPr>
            <a:xfrm>
              <a:off x="6725942" y="5787468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9FE6040-13E1-414B-BE27-3ED8639D911B}"/>
                </a:ext>
              </a:extLst>
            </p:cNvPr>
            <p:cNvSpPr/>
            <p:nvPr/>
          </p:nvSpPr>
          <p:spPr>
            <a:xfrm>
              <a:off x="6448729" y="5214582"/>
              <a:ext cx="1750564" cy="1107489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95406AD-8F03-4C19-BCEA-16FED58A6130}"/>
                </a:ext>
              </a:extLst>
            </p:cNvPr>
            <p:cNvSpPr/>
            <p:nvPr/>
          </p:nvSpPr>
          <p:spPr>
            <a:xfrm>
              <a:off x="6670270" y="6112092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A863DCC-8781-4FFA-8F4E-EFC6F2522881}"/>
                </a:ext>
              </a:extLst>
            </p:cNvPr>
            <p:cNvSpPr/>
            <p:nvPr/>
          </p:nvSpPr>
          <p:spPr>
            <a:xfrm>
              <a:off x="7661037" y="5781999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F71354E-B637-4B9A-A6E5-150BA13ABC5E}"/>
                </a:ext>
              </a:extLst>
            </p:cNvPr>
            <p:cNvSpPr/>
            <p:nvPr/>
          </p:nvSpPr>
          <p:spPr>
            <a:xfrm>
              <a:off x="7610942" y="6118415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D73C8C0-0A6D-4DFF-800C-BD0BDECA89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0692" y="5654070"/>
            <a:ext cx="1235179" cy="981928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6A33F159-56FB-40E7-8697-61FAF427DD6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481" b="17782"/>
          <a:stretch/>
        </p:blipFill>
        <p:spPr>
          <a:xfrm>
            <a:off x="346121" y="5663943"/>
            <a:ext cx="1486703" cy="99345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CE593161-CEC4-4568-82D0-F08F45BC0C17}"/>
              </a:ext>
            </a:extLst>
          </p:cNvPr>
          <p:cNvSpPr/>
          <p:nvPr/>
        </p:nvSpPr>
        <p:spPr>
          <a:xfrm>
            <a:off x="293869" y="6372538"/>
            <a:ext cx="1838506" cy="308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Manual find pallet</a:t>
            </a:r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BB34AA78-EA28-4C75-B443-7076E5067715}"/>
              </a:ext>
            </a:extLst>
          </p:cNvPr>
          <p:cNvSpPr/>
          <p:nvPr/>
        </p:nvSpPr>
        <p:spPr>
          <a:xfrm>
            <a:off x="237147" y="5564792"/>
            <a:ext cx="5964336" cy="1169728"/>
          </a:xfrm>
          <a:prstGeom prst="roundRect">
            <a:avLst>
              <a:gd name="adj" fmla="val 5874"/>
            </a:avLst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8795F113-0B1C-4FE8-9D4F-5F92C8DF9E7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0005" y="5493671"/>
            <a:ext cx="2865145" cy="1102215"/>
          </a:xfrm>
          <a:prstGeom prst="rect">
            <a:avLst/>
          </a:prstGeom>
        </p:spPr>
      </p:pic>
      <p:sp>
        <p:nvSpPr>
          <p:cNvPr id="266" name="Rectangle 265">
            <a:extLst>
              <a:ext uri="{FF2B5EF4-FFF2-40B4-BE49-F238E27FC236}">
                <a16:creationId xmlns:a16="http://schemas.microsoft.com/office/drawing/2014/main" id="{E5105318-C0FC-422E-8B95-AC02A5C47F0F}"/>
              </a:ext>
            </a:extLst>
          </p:cNvPr>
          <p:cNvSpPr/>
          <p:nvPr/>
        </p:nvSpPr>
        <p:spPr>
          <a:xfrm>
            <a:off x="9078372" y="5269072"/>
            <a:ext cx="2810479" cy="2527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en-US" sz="14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FA-SCM W/H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760C7BC9-5F2F-42F9-9F98-761FFC04ADC2}"/>
              </a:ext>
            </a:extLst>
          </p:cNvPr>
          <p:cNvSpPr/>
          <p:nvPr/>
        </p:nvSpPr>
        <p:spPr>
          <a:xfrm>
            <a:off x="3864010" y="5254843"/>
            <a:ext cx="3241521" cy="24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 – chop replace physical stamp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0187F954-5E9D-4D95-AE49-62F6164F6779}"/>
              </a:ext>
            </a:extLst>
          </p:cNvPr>
          <p:cNvSpPr/>
          <p:nvPr/>
        </p:nvSpPr>
        <p:spPr>
          <a:xfrm>
            <a:off x="468392" y="3430610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3EA82419-9EE8-4032-B6E8-AD6570658C98}"/>
              </a:ext>
            </a:extLst>
          </p:cNvPr>
          <p:cNvSpPr/>
          <p:nvPr/>
        </p:nvSpPr>
        <p:spPr>
          <a:xfrm>
            <a:off x="2144722" y="341969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DA3E54FC-B60A-48CB-AB49-2B4F1C3D78B3}"/>
              </a:ext>
            </a:extLst>
          </p:cNvPr>
          <p:cNvSpPr/>
          <p:nvPr/>
        </p:nvSpPr>
        <p:spPr>
          <a:xfrm>
            <a:off x="3776236" y="3429708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6B702C23-5682-451F-BAFC-1D88D70DF970}"/>
              </a:ext>
            </a:extLst>
          </p:cNvPr>
          <p:cNvSpPr/>
          <p:nvPr/>
        </p:nvSpPr>
        <p:spPr>
          <a:xfrm>
            <a:off x="5298483" y="3429708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67017DC3-0B1C-4757-9314-68177221F1BA}"/>
              </a:ext>
            </a:extLst>
          </p:cNvPr>
          <p:cNvSpPr/>
          <p:nvPr/>
        </p:nvSpPr>
        <p:spPr>
          <a:xfrm>
            <a:off x="6758867" y="343811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2A6031DC-D27F-4003-A476-6FC61A2957BA}"/>
              </a:ext>
            </a:extLst>
          </p:cNvPr>
          <p:cNvSpPr/>
          <p:nvPr/>
        </p:nvSpPr>
        <p:spPr>
          <a:xfrm>
            <a:off x="8132781" y="3429032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9FD520A5-1F68-4D14-9038-EF9A051F17A4}"/>
              </a:ext>
            </a:extLst>
          </p:cNvPr>
          <p:cNvSpPr/>
          <p:nvPr/>
        </p:nvSpPr>
        <p:spPr>
          <a:xfrm>
            <a:off x="9765204" y="341969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7165ACE-E3D3-44AD-B6F3-F357FF034824}"/>
              </a:ext>
            </a:extLst>
          </p:cNvPr>
          <p:cNvSpPr/>
          <p:nvPr/>
        </p:nvSpPr>
        <p:spPr>
          <a:xfrm>
            <a:off x="11349105" y="341969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DDD86FFC-1785-447E-94E3-7B2C1EF86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09521" y="2739229"/>
            <a:ext cx="189289" cy="3783463"/>
          </a:xfrm>
          <a:prstGeom prst="bentConnector3">
            <a:avLst>
              <a:gd name="adj1" fmla="val 98883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nector: Elbow 284">
            <a:extLst>
              <a:ext uri="{FF2B5EF4-FFF2-40B4-BE49-F238E27FC236}">
                <a16:creationId xmlns:a16="http://schemas.microsoft.com/office/drawing/2014/main" id="{49969527-D121-40F0-BE68-D79FC57001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59662" y="3708019"/>
            <a:ext cx="3770817" cy="870695"/>
          </a:xfrm>
          <a:prstGeom prst="bentConnector3">
            <a:avLst>
              <a:gd name="adj1" fmla="val 376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nector: Elbow 285">
            <a:extLst>
              <a:ext uri="{FF2B5EF4-FFF2-40B4-BE49-F238E27FC236}">
                <a16:creationId xmlns:a16="http://schemas.microsoft.com/office/drawing/2014/main" id="{EF2F3D9C-9C62-4E30-9462-283CFAFEF2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59191" y="3737878"/>
            <a:ext cx="2138535" cy="678942"/>
          </a:xfrm>
          <a:prstGeom prst="bentConnector3">
            <a:avLst>
              <a:gd name="adj1" fmla="val 673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E888A632-322C-49A8-B0E2-67B2FC3B06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60438" y="3742885"/>
            <a:ext cx="754248" cy="507170"/>
          </a:xfrm>
          <a:prstGeom prst="bentConnector3">
            <a:avLst>
              <a:gd name="adj1" fmla="val 673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B1E8D969-5DD6-48DA-9E5B-69F80E117B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64450" y="4315199"/>
            <a:ext cx="5209037" cy="425331"/>
          </a:xfrm>
          <a:prstGeom prst="bentConnector3">
            <a:avLst>
              <a:gd name="adj1" fmla="val 376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Isosceles Triangle 290">
            <a:extLst>
              <a:ext uri="{FF2B5EF4-FFF2-40B4-BE49-F238E27FC236}">
                <a16:creationId xmlns:a16="http://schemas.microsoft.com/office/drawing/2014/main" id="{3CFB839C-7EC5-4F54-B738-B96805E01331}"/>
              </a:ext>
            </a:extLst>
          </p:cNvPr>
          <p:cNvSpPr/>
          <p:nvPr/>
        </p:nvSpPr>
        <p:spPr>
          <a:xfrm rot="5400000">
            <a:off x="8534574" y="5948938"/>
            <a:ext cx="800694" cy="190484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403C44C-FDF5-4FAB-B90D-621BD3427889}"/>
              </a:ext>
            </a:extLst>
          </p:cNvPr>
          <p:cNvSpPr/>
          <p:nvPr/>
        </p:nvSpPr>
        <p:spPr>
          <a:xfrm>
            <a:off x="5289152" y="4965654"/>
            <a:ext cx="375609" cy="267820"/>
          </a:xfrm>
          <a:prstGeom prst="down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95351E-3A9F-49C3-BB64-D544A4D73726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4045160" y="6184375"/>
            <a:ext cx="646992" cy="118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49A7B55-AA10-4869-B32D-73ABC7AFA3EA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4049005" y="6310389"/>
            <a:ext cx="567579" cy="200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7241B97-8ED9-47B8-8057-210BD5A7A1A7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4043145" y="6307916"/>
            <a:ext cx="1533019" cy="209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860753-FBD8-4F69-8495-02AA4B81EF11}"/>
              </a:ext>
            </a:extLst>
          </p:cNvPr>
          <p:cNvCxnSpPr>
            <a:cxnSpLocks/>
            <a:endCxn id="194" idx="2"/>
          </p:cNvCxnSpPr>
          <p:nvPr/>
        </p:nvCxnSpPr>
        <p:spPr>
          <a:xfrm flipV="1">
            <a:off x="4049005" y="6213926"/>
            <a:ext cx="1578261" cy="88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9290AD8-B6E3-4EE7-BEF3-83E71ACDF192}"/>
              </a:ext>
            </a:extLst>
          </p:cNvPr>
          <p:cNvSpPr/>
          <p:nvPr/>
        </p:nvSpPr>
        <p:spPr>
          <a:xfrm>
            <a:off x="3064249" y="6435251"/>
            <a:ext cx="1518512" cy="25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05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&lt;Physical stamp&gt;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6D73E85-79F5-4774-97B2-C18483EAE230}"/>
              </a:ext>
            </a:extLst>
          </p:cNvPr>
          <p:cNvSpPr/>
          <p:nvPr/>
        </p:nvSpPr>
        <p:spPr>
          <a:xfrm>
            <a:off x="257558" y="5272440"/>
            <a:ext cx="851152" cy="24862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Before</a:t>
            </a: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0FEF57F-F24C-4F1F-ADEC-395B066060B6}"/>
              </a:ext>
            </a:extLst>
          </p:cNvPr>
          <p:cNvSpPr/>
          <p:nvPr/>
        </p:nvSpPr>
        <p:spPr>
          <a:xfrm>
            <a:off x="2300741" y="6517067"/>
            <a:ext cx="128218" cy="11893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351FC49-50D9-4A14-82B6-F0554F75447A}"/>
              </a:ext>
            </a:extLst>
          </p:cNvPr>
          <p:cNvCxnSpPr>
            <a:cxnSpLocks/>
            <a:stCxn id="122" idx="1"/>
            <a:endCxn id="295" idx="6"/>
          </p:cNvCxnSpPr>
          <p:nvPr/>
        </p:nvCxnSpPr>
        <p:spPr>
          <a:xfrm flipH="1">
            <a:off x="2428959" y="6112293"/>
            <a:ext cx="919017" cy="464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C81538-D719-4055-BFD5-34CF6D75F795}"/>
              </a:ext>
            </a:extLst>
          </p:cNvPr>
          <p:cNvSpPr/>
          <p:nvPr/>
        </p:nvSpPr>
        <p:spPr>
          <a:xfrm>
            <a:off x="5520842" y="4900034"/>
            <a:ext cx="1782680" cy="286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&lt;Judgment Lot&gt;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8358571-EDF2-4047-A3B4-CCDD07791F4A}"/>
              </a:ext>
            </a:extLst>
          </p:cNvPr>
          <p:cNvSpPr/>
          <p:nvPr/>
        </p:nvSpPr>
        <p:spPr>
          <a:xfrm>
            <a:off x="110592" y="441257"/>
            <a:ext cx="11974358" cy="240575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915B7AFC-78E1-4F5A-AC8B-73A925CABC8E}"/>
              </a:ext>
            </a:extLst>
          </p:cNvPr>
          <p:cNvSpPr/>
          <p:nvPr/>
        </p:nvSpPr>
        <p:spPr>
          <a:xfrm>
            <a:off x="119306" y="3067124"/>
            <a:ext cx="11974359" cy="373844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1F3BAA83-A1A2-4AE0-B5B4-6D8B1AA6309B}"/>
              </a:ext>
            </a:extLst>
          </p:cNvPr>
          <p:cNvSpPr/>
          <p:nvPr/>
        </p:nvSpPr>
        <p:spPr>
          <a:xfrm>
            <a:off x="118642" y="3092582"/>
            <a:ext cx="3111959" cy="261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158EE692-A995-458A-AA22-159C687532EA}"/>
              </a:ext>
            </a:extLst>
          </p:cNvPr>
          <p:cNvSpPr/>
          <p:nvPr/>
        </p:nvSpPr>
        <p:spPr>
          <a:xfrm>
            <a:off x="1984456" y="3190476"/>
            <a:ext cx="614108" cy="699228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3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3613759" y="3199859"/>
            <a:ext cx="614108" cy="699228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8023C5B9-5BFA-41A7-BB10-A2D2EE1D1F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8566" y="5663944"/>
            <a:ext cx="1953457" cy="9798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2" name="Arrow: Right 81">
            <a:extLst>
              <a:ext uri="{FF2B5EF4-FFF2-40B4-BE49-F238E27FC236}">
                <a16:creationId xmlns:a16="http://schemas.microsoft.com/office/drawing/2014/main" id="{9BF34F77-1197-42B5-9D0F-E017927E6725}"/>
              </a:ext>
            </a:extLst>
          </p:cNvPr>
          <p:cNvSpPr/>
          <p:nvPr/>
        </p:nvSpPr>
        <p:spPr>
          <a:xfrm>
            <a:off x="6257119" y="5822724"/>
            <a:ext cx="333869" cy="599919"/>
          </a:xfrm>
          <a:prstGeom prst="right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7F86861B-8B95-4E35-AF77-293B39795CD3}"/>
              </a:ext>
            </a:extLst>
          </p:cNvPr>
          <p:cNvSpPr/>
          <p:nvPr/>
        </p:nvSpPr>
        <p:spPr>
          <a:xfrm>
            <a:off x="7938768" y="5271990"/>
            <a:ext cx="755356" cy="248629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0"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After</a:t>
            </a: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E950AAA1-1B61-411E-B09A-C14A2D70C933}"/>
              </a:ext>
            </a:extLst>
          </p:cNvPr>
          <p:cNvSpPr/>
          <p:nvPr/>
        </p:nvSpPr>
        <p:spPr>
          <a:xfrm>
            <a:off x="6590988" y="5564792"/>
            <a:ext cx="2146537" cy="1169728"/>
          </a:xfrm>
          <a:prstGeom prst="roundRect">
            <a:avLst>
              <a:gd name="adj" fmla="val 4788"/>
            </a:avLst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Isosceles Triangle 297">
            <a:extLst>
              <a:ext uri="{FF2B5EF4-FFF2-40B4-BE49-F238E27FC236}">
                <a16:creationId xmlns:a16="http://schemas.microsoft.com/office/drawing/2014/main" id="{1A86284E-5A3D-45AE-9742-9412F7DC6112}"/>
              </a:ext>
            </a:extLst>
          </p:cNvPr>
          <p:cNvSpPr/>
          <p:nvPr/>
        </p:nvSpPr>
        <p:spPr>
          <a:xfrm rot="10800000">
            <a:off x="4640224" y="2869666"/>
            <a:ext cx="2866684" cy="36839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7382</TotalTime>
  <Words>1055</Words>
  <Application>Microsoft Office PowerPoint</Application>
  <PresentationFormat>Widescreen</PresentationFormat>
  <Paragraphs>320</Paragraphs>
  <Slides>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Fira Sans Extra Condensed</vt:lpstr>
      <vt:lpstr>Meiryo</vt:lpstr>
      <vt:lpstr>Meiryo UI</vt:lpstr>
      <vt:lpstr>ＭＳ Ｐゴシック</vt:lpstr>
      <vt:lpstr>游ゴシック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Tu Nguyen Quoc</cp:lastModifiedBy>
  <cp:revision>734</cp:revision>
  <dcterms:created xsi:type="dcterms:W3CDTF">2024-09-20T07:04:32Z</dcterms:created>
  <dcterms:modified xsi:type="dcterms:W3CDTF">2024-10-31T02:10:01Z</dcterms:modified>
</cp:coreProperties>
</file>